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1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sldIdLst>
    <p:sldId id="287" r:id="rId5"/>
    <p:sldId id="33339" r:id="rId6"/>
    <p:sldId id="33333" r:id="rId7"/>
    <p:sldId id="33335" r:id="rId8"/>
    <p:sldId id="33330" r:id="rId9"/>
    <p:sldId id="291" r:id="rId10"/>
    <p:sldId id="33337" r:id="rId11"/>
    <p:sldId id="33342" r:id="rId12"/>
    <p:sldId id="33329" r:id="rId13"/>
    <p:sldId id="33331" r:id="rId14"/>
    <p:sldId id="33341" r:id="rId15"/>
  </p:sldIdLst>
  <p:sldSz cx="12192000" cy="6858000"/>
  <p:notesSz cx="6858000" cy="9144000"/>
  <p:defaultTextStyle>
    <a:defPPr>
      <a:defRPr lang="en-US"/>
    </a:defPPr>
    <a:lvl1pPr marL="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orient="horz" pos="3770" userDrawn="1">
          <p15:clr>
            <a:srgbClr val="A4A3A4"/>
          </p15:clr>
        </p15:guide>
        <p15:guide id="4" pos="2071" userDrawn="1">
          <p15:clr>
            <a:srgbClr val="A4A3A4"/>
          </p15:clr>
        </p15:guide>
        <p15:guide id="5" orient="horz" pos="1185" userDrawn="1">
          <p15:clr>
            <a:srgbClr val="A4A3A4"/>
          </p15:clr>
        </p15:guide>
        <p15:guide id="6" pos="415" userDrawn="1">
          <p15:clr>
            <a:srgbClr val="A4A3A4"/>
          </p15:clr>
        </p15:guide>
        <p15:guide id="7" orient="horz" pos="436" userDrawn="1">
          <p15:clr>
            <a:srgbClr val="A4A3A4"/>
          </p15:clr>
        </p15:guide>
        <p15:guide id="8" orient="horz" pos="3045" userDrawn="1">
          <p15:clr>
            <a:srgbClr val="A4A3A4"/>
          </p15:clr>
        </p15:guide>
        <p15:guide id="9" orient="horz" pos="12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7979"/>
    <a:srgbClr val="9FD08E"/>
    <a:srgbClr val="9EB79C"/>
    <a:srgbClr val="B0C4D1"/>
    <a:srgbClr val="DED8D8"/>
    <a:srgbClr val="CDCAC7"/>
    <a:srgbClr val="FFFFFF"/>
    <a:srgbClr val="000000"/>
    <a:srgbClr val="432C1C"/>
    <a:srgbClr val="5A33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7BE6BD-56CE-4F00-9ABB-1C152AE0F1D5}" v="43" dt="2023-09-13T08:27:04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6357" autoAdjust="0"/>
  </p:normalViewPr>
  <p:slideViewPr>
    <p:cSldViewPr snapToGrid="0" snapToObjects="1">
      <p:cViewPr varScale="1">
        <p:scale>
          <a:sx n="103" d="100"/>
          <a:sy n="103" d="100"/>
        </p:scale>
        <p:origin x="138" y="228"/>
      </p:cViewPr>
      <p:guideLst>
        <p:guide orient="horz" pos="2160"/>
        <p:guide pos="3817"/>
        <p:guide orient="horz" pos="3770"/>
        <p:guide pos="2071"/>
        <p:guide orient="horz" pos="1185"/>
        <p:guide pos="415"/>
        <p:guide orient="horz" pos="436"/>
        <p:guide orient="horz" pos="3045"/>
        <p:guide orient="horz" pos="12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kbr\Downloads\202391218727431149133NKN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kbr\Downloads\202391392737431220061PRIS11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kbr\Downloads\202391392737431220061PRIS11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'NKN1'!$C$11</c:f>
              <c:strCache>
                <c:ptCount val="1"/>
                <c:pt idx="0">
                  <c:v>Eksport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'NKN1'!$D$10:$U$10</c:f>
              <c:strCache>
                <c:ptCount val="18"/>
                <c:pt idx="0">
                  <c:v>2019K1</c:v>
                </c:pt>
                <c:pt idx="1">
                  <c:v>2019K2</c:v>
                </c:pt>
                <c:pt idx="2">
                  <c:v>2019K3</c:v>
                </c:pt>
                <c:pt idx="3">
                  <c:v>2019K4</c:v>
                </c:pt>
                <c:pt idx="4">
                  <c:v>2020K1</c:v>
                </c:pt>
                <c:pt idx="5">
                  <c:v>2020K2</c:v>
                </c:pt>
                <c:pt idx="6">
                  <c:v>2020K3</c:v>
                </c:pt>
                <c:pt idx="7">
                  <c:v>2020K4</c:v>
                </c:pt>
                <c:pt idx="8">
                  <c:v>2021K1</c:v>
                </c:pt>
                <c:pt idx="9">
                  <c:v>2021K2</c:v>
                </c:pt>
                <c:pt idx="10">
                  <c:v>2021K3</c:v>
                </c:pt>
                <c:pt idx="11">
                  <c:v>2021K4</c:v>
                </c:pt>
                <c:pt idx="12">
                  <c:v>2022K1</c:v>
                </c:pt>
                <c:pt idx="13">
                  <c:v>2022K2</c:v>
                </c:pt>
                <c:pt idx="14">
                  <c:v>2022K3</c:v>
                </c:pt>
                <c:pt idx="15">
                  <c:v>2022K4</c:v>
                </c:pt>
                <c:pt idx="16">
                  <c:v>2023K1</c:v>
                </c:pt>
                <c:pt idx="17">
                  <c:v>2023K2</c:v>
                </c:pt>
              </c:strCache>
            </c:strRef>
          </c:cat>
          <c:val>
            <c:numRef>
              <c:f>'NKN1'!$D$11:$U$11</c:f>
              <c:numCache>
                <c:formatCode>General</c:formatCode>
                <c:ptCount val="18"/>
                <c:pt idx="0">
                  <c:v>100</c:v>
                </c:pt>
                <c:pt idx="1">
                  <c:v>104.46982055464926</c:v>
                </c:pt>
                <c:pt idx="2">
                  <c:v>105.70962479608482</c:v>
                </c:pt>
                <c:pt idx="3">
                  <c:v>103.94779771615008</c:v>
                </c:pt>
                <c:pt idx="4">
                  <c:v>101.56606851549755</c:v>
                </c:pt>
                <c:pt idx="5">
                  <c:v>93.311582381729195</c:v>
                </c:pt>
                <c:pt idx="6">
                  <c:v>96.606851549755291</c:v>
                </c:pt>
                <c:pt idx="7">
                  <c:v>97.324632952691658</c:v>
                </c:pt>
                <c:pt idx="8">
                  <c:v>102.74061990212067</c:v>
                </c:pt>
                <c:pt idx="9">
                  <c:v>103.49102773246324</c:v>
                </c:pt>
                <c:pt idx="10">
                  <c:v>103.39314845024464</c:v>
                </c:pt>
                <c:pt idx="11">
                  <c:v>109.07014681892328</c:v>
                </c:pt>
                <c:pt idx="12">
                  <c:v>112.30016313213697</c:v>
                </c:pt>
                <c:pt idx="13">
                  <c:v>115.39967373572587</c:v>
                </c:pt>
                <c:pt idx="14">
                  <c:v>118.69494290375196</c:v>
                </c:pt>
                <c:pt idx="15">
                  <c:v>117.68352365415979</c:v>
                </c:pt>
                <c:pt idx="16">
                  <c:v>121.66394779771606</c:v>
                </c:pt>
                <c:pt idx="17">
                  <c:v>124.30668841761819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509-431D-9005-60D62B412C5C}"/>
            </c:ext>
          </c:extLst>
        </c:ser>
        <c:ser>
          <c:idx val="1"/>
          <c:order val="1"/>
          <c:tx>
            <c:strRef>
              <c:f>'NKN1'!$C$12</c:f>
              <c:strCache>
                <c:ptCount val="1"/>
                <c:pt idx="0">
                  <c:v>Indenlandsk efterspørgsel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'NKN1'!$D$10:$U$10</c:f>
              <c:strCache>
                <c:ptCount val="18"/>
                <c:pt idx="0">
                  <c:v>2019K1</c:v>
                </c:pt>
                <c:pt idx="1">
                  <c:v>2019K2</c:v>
                </c:pt>
                <c:pt idx="2">
                  <c:v>2019K3</c:v>
                </c:pt>
                <c:pt idx="3">
                  <c:v>2019K4</c:v>
                </c:pt>
                <c:pt idx="4">
                  <c:v>2020K1</c:v>
                </c:pt>
                <c:pt idx="5">
                  <c:v>2020K2</c:v>
                </c:pt>
                <c:pt idx="6">
                  <c:v>2020K3</c:v>
                </c:pt>
                <c:pt idx="7">
                  <c:v>2020K4</c:v>
                </c:pt>
                <c:pt idx="8">
                  <c:v>2021K1</c:v>
                </c:pt>
                <c:pt idx="9">
                  <c:v>2021K2</c:v>
                </c:pt>
                <c:pt idx="10">
                  <c:v>2021K3</c:v>
                </c:pt>
                <c:pt idx="11">
                  <c:v>2021K4</c:v>
                </c:pt>
                <c:pt idx="12">
                  <c:v>2022K1</c:v>
                </c:pt>
                <c:pt idx="13">
                  <c:v>2022K2</c:v>
                </c:pt>
                <c:pt idx="14">
                  <c:v>2022K3</c:v>
                </c:pt>
                <c:pt idx="15">
                  <c:v>2022K4</c:v>
                </c:pt>
                <c:pt idx="16">
                  <c:v>2023K1</c:v>
                </c:pt>
                <c:pt idx="17">
                  <c:v>2023K2</c:v>
                </c:pt>
              </c:strCache>
            </c:strRef>
          </c:cat>
          <c:val>
            <c:numRef>
              <c:f>'NKN1'!$D$12:$U$12</c:f>
              <c:numCache>
                <c:formatCode>General</c:formatCode>
                <c:ptCount val="18"/>
                <c:pt idx="0">
                  <c:v>100</c:v>
                </c:pt>
                <c:pt idx="1">
                  <c:v>99.413549039433775</c:v>
                </c:pt>
                <c:pt idx="2">
                  <c:v>99.817997977755311</c:v>
                </c:pt>
                <c:pt idx="3">
                  <c:v>99.757330637007087</c:v>
                </c:pt>
                <c:pt idx="4">
                  <c:v>99.615773508594543</c:v>
                </c:pt>
                <c:pt idx="5">
                  <c:v>94.560161779575338</c:v>
                </c:pt>
                <c:pt idx="6">
                  <c:v>99.615773508594543</c:v>
                </c:pt>
                <c:pt idx="7">
                  <c:v>103.92315470171891</c:v>
                </c:pt>
                <c:pt idx="8">
                  <c:v>103.76137512639031</c:v>
                </c:pt>
                <c:pt idx="9">
                  <c:v>107.15874620829122</c:v>
                </c:pt>
                <c:pt idx="10">
                  <c:v>107.11830131445907</c:v>
                </c:pt>
                <c:pt idx="11">
                  <c:v>109.1001011122346</c:v>
                </c:pt>
                <c:pt idx="12">
                  <c:v>106.55207280080894</c:v>
                </c:pt>
                <c:pt idx="13">
                  <c:v>107.56319514661276</c:v>
                </c:pt>
                <c:pt idx="14">
                  <c:v>104.81294236602629</c:v>
                </c:pt>
                <c:pt idx="15">
                  <c:v>107.05763397371086</c:v>
                </c:pt>
                <c:pt idx="16">
                  <c:v>102.70980788675432</c:v>
                </c:pt>
                <c:pt idx="17">
                  <c:v>103.57937310414563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509-431D-9005-60D62B412C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0826144"/>
        <c:axId val="285200000"/>
      </c:lineChart>
      <c:catAx>
        <c:axId val="15082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285200000"/>
        <c:crosses val="autoZero"/>
        <c:auto val="1"/>
        <c:lblAlgn val="ctr"/>
        <c:lblOffset val="100"/>
        <c:noMultiLvlLbl val="0"/>
      </c:catAx>
      <c:valAx>
        <c:axId val="285200000"/>
        <c:scaling>
          <c:orientation val="minMax"/>
          <c:max val="125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50826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500"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587215579755511E-2"/>
          <c:y val="4.122121044143659E-2"/>
          <c:w val="0.91004728737437046"/>
          <c:h val="0.8551828871025442"/>
        </c:manualLayout>
      </c:layout>
      <c:lineChart>
        <c:grouping val="standard"/>
        <c:varyColors val="0"/>
        <c:ser>
          <c:idx val="0"/>
          <c:order val="0"/>
          <c:tx>
            <c:strRef>
              <c:f>'Ark1'!$C$1</c:f>
              <c:strCache>
                <c:ptCount val="1"/>
                <c:pt idx="0">
                  <c:v>Forbrugertillidsindikatoren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151"/>
              <c:layout>
                <c:manualLayout>
                  <c:x val="-1.1692034391889006E-2"/>
                  <c:y val="-1.44452867702216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CBF-40E5-8D33-CC238374EE3C}"/>
                </c:ext>
              </c:extLst>
            </c:dLbl>
            <c:dLbl>
              <c:idx val="15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CBF-40E5-8D33-CC238374EE3C}"/>
                </c:ext>
              </c:extLst>
            </c:dLbl>
            <c:dLbl>
              <c:idx val="162"/>
              <c:layout>
                <c:manualLayout>
                  <c:x val="-1.2861237831077905E-2"/>
                  <c:y val="-2.16679301553323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CBF-40E5-8D33-CC238374EE3C}"/>
                </c:ext>
              </c:extLst>
            </c:dLbl>
            <c:dLbl>
              <c:idx val="16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CBF-40E5-8D33-CC238374EE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'Ark1'!$B$2:$B$165</c:f>
              <c:numCache>
                <c:formatCode>General</c:formatCode>
                <c:ptCount val="164"/>
                <c:pt idx="5">
                  <c:v>2010</c:v>
                </c:pt>
                <c:pt idx="17">
                  <c:v>2011</c:v>
                </c:pt>
                <c:pt idx="29">
                  <c:v>2012</c:v>
                </c:pt>
                <c:pt idx="41">
                  <c:v>2013</c:v>
                </c:pt>
                <c:pt idx="53">
                  <c:v>2014</c:v>
                </c:pt>
                <c:pt idx="65">
                  <c:v>2015</c:v>
                </c:pt>
                <c:pt idx="77">
                  <c:v>2016</c:v>
                </c:pt>
                <c:pt idx="89">
                  <c:v>2017</c:v>
                </c:pt>
                <c:pt idx="101">
                  <c:v>2018</c:v>
                </c:pt>
                <c:pt idx="113">
                  <c:v>2019</c:v>
                </c:pt>
                <c:pt idx="125">
                  <c:v>2020</c:v>
                </c:pt>
                <c:pt idx="137">
                  <c:v>2021</c:v>
                </c:pt>
                <c:pt idx="149">
                  <c:v>2022</c:v>
                </c:pt>
                <c:pt idx="161">
                  <c:v>2023</c:v>
                </c:pt>
              </c:numCache>
            </c:numRef>
          </c:cat>
          <c:val>
            <c:numRef>
              <c:f>'Ark1'!$C$2:$C$165</c:f>
              <c:numCache>
                <c:formatCode>General</c:formatCode>
                <c:ptCount val="164"/>
                <c:pt idx="0">
                  <c:v>1.1000000000000001</c:v>
                </c:pt>
                <c:pt idx="1">
                  <c:v>1.8</c:v>
                </c:pt>
                <c:pt idx="2">
                  <c:v>-1</c:v>
                </c:pt>
                <c:pt idx="3">
                  <c:v>4.2</c:v>
                </c:pt>
                <c:pt idx="4">
                  <c:v>3</c:v>
                </c:pt>
                <c:pt idx="5">
                  <c:v>-1.5</c:v>
                </c:pt>
                <c:pt idx="6">
                  <c:v>4.0999999999999996</c:v>
                </c:pt>
                <c:pt idx="7">
                  <c:v>4.4000000000000004</c:v>
                </c:pt>
                <c:pt idx="8">
                  <c:v>2.2999999999999998</c:v>
                </c:pt>
                <c:pt idx="9">
                  <c:v>0.6</c:v>
                </c:pt>
                <c:pt idx="10">
                  <c:v>3.6</c:v>
                </c:pt>
                <c:pt idx="11">
                  <c:v>-0.7</c:v>
                </c:pt>
                <c:pt idx="12">
                  <c:v>3.3</c:v>
                </c:pt>
                <c:pt idx="13">
                  <c:v>-0.5</c:v>
                </c:pt>
                <c:pt idx="14">
                  <c:v>-0.8</c:v>
                </c:pt>
                <c:pt idx="15">
                  <c:v>2</c:v>
                </c:pt>
                <c:pt idx="16">
                  <c:v>2.6</c:v>
                </c:pt>
                <c:pt idx="17">
                  <c:v>3</c:v>
                </c:pt>
                <c:pt idx="18">
                  <c:v>-0.6</c:v>
                </c:pt>
                <c:pt idx="19">
                  <c:v>-2.2000000000000002</c:v>
                </c:pt>
                <c:pt idx="20">
                  <c:v>-3.6</c:v>
                </c:pt>
                <c:pt idx="21">
                  <c:v>-6.6</c:v>
                </c:pt>
                <c:pt idx="22">
                  <c:v>-9.1999999999999993</c:v>
                </c:pt>
                <c:pt idx="23">
                  <c:v>-9.8000000000000007</c:v>
                </c:pt>
                <c:pt idx="24">
                  <c:v>-7</c:v>
                </c:pt>
                <c:pt idx="25">
                  <c:v>-4.8</c:v>
                </c:pt>
                <c:pt idx="26">
                  <c:v>-0.4</c:v>
                </c:pt>
                <c:pt idx="27">
                  <c:v>0.6</c:v>
                </c:pt>
                <c:pt idx="28">
                  <c:v>-0.4</c:v>
                </c:pt>
                <c:pt idx="29">
                  <c:v>-2.6</c:v>
                </c:pt>
                <c:pt idx="30">
                  <c:v>0.1</c:v>
                </c:pt>
                <c:pt idx="31">
                  <c:v>0</c:v>
                </c:pt>
                <c:pt idx="32">
                  <c:v>-2.2000000000000002</c:v>
                </c:pt>
                <c:pt idx="33">
                  <c:v>-5.5</c:v>
                </c:pt>
                <c:pt idx="34">
                  <c:v>-1.3</c:v>
                </c:pt>
                <c:pt idx="35">
                  <c:v>-4.7</c:v>
                </c:pt>
                <c:pt idx="36">
                  <c:v>-2.7</c:v>
                </c:pt>
                <c:pt idx="37">
                  <c:v>-2</c:v>
                </c:pt>
                <c:pt idx="38">
                  <c:v>-2.1</c:v>
                </c:pt>
                <c:pt idx="39">
                  <c:v>-2.8</c:v>
                </c:pt>
                <c:pt idx="40">
                  <c:v>-2.6</c:v>
                </c:pt>
                <c:pt idx="41">
                  <c:v>3.4</c:v>
                </c:pt>
                <c:pt idx="42">
                  <c:v>3.7</c:v>
                </c:pt>
                <c:pt idx="43">
                  <c:v>5.9</c:v>
                </c:pt>
                <c:pt idx="44">
                  <c:v>4.7</c:v>
                </c:pt>
                <c:pt idx="45">
                  <c:v>4.5999999999999996</c:v>
                </c:pt>
                <c:pt idx="46">
                  <c:v>4</c:v>
                </c:pt>
                <c:pt idx="47">
                  <c:v>2.9</c:v>
                </c:pt>
                <c:pt idx="48">
                  <c:v>6.3</c:v>
                </c:pt>
                <c:pt idx="49">
                  <c:v>4.2</c:v>
                </c:pt>
                <c:pt idx="50">
                  <c:v>5</c:v>
                </c:pt>
                <c:pt idx="51">
                  <c:v>5.5</c:v>
                </c:pt>
                <c:pt idx="52">
                  <c:v>7.8</c:v>
                </c:pt>
                <c:pt idx="53">
                  <c:v>9.3000000000000007</c:v>
                </c:pt>
                <c:pt idx="54">
                  <c:v>10.6</c:v>
                </c:pt>
                <c:pt idx="55">
                  <c:v>11.4</c:v>
                </c:pt>
                <c:pt idx="56">
                  <c:v>7.1</c:v>
                </c:pt>
                <c:pt idx="57">
                  <c:v>8.1999999999999993</c:v>
                </c:pt>
                <c:pt idx="58">
                  <c:v>6.3</c:v>
                </c:pt>
                <c:pt idx="59">
                  <c:v>6</c:v>
                </c:pt>
                <c:pt idx="60">
                  <c:v>9</c:v>
                </c:pt>
                <c:pt idx="61">
                  <c:v>9.1</c:v>
                </c:pt>
                <c:pt idx="62">
                  <c:v>13.9</c:v>
                </c:pt>
                <c:pt idx="63">
                  <c:v>13.7</c:v>
                </c:pt>
                <c:pt idx="64">
                  <c:v>13</c:v>
                </c:pt>
                <c:pt idx="65">
                  <c:v>9.8000000000000007</c:v>
                </c:pt>
                <c:pt idx="66">
                  <c:v>9.5</c:v>
                </c:pt>
                <c:pt idx="67">
                  <c:v>9.1999999999999993</c:v>
                </c:pt>
                <c:pt idx="68">
                  <c:v>5</c:v>
                </c:pt>
                <c:pt idx="69">
                  <c:v>3</c:v>
                </c:pt>
                <c:pt idx="70">
                  <c:v>5.6</c:v>
                </c:pt>
                <c:pt idx="71">
                  <c:v>6.1</c:v>
                </c:pt>
                <c:pt idx="72">
                  <c:v>4.5999999999999996</c:v>
                </c:pt>
                <c:pt idx="73">
                  <c:v>4</c:v>
                </c:pt>
                <c:pt idx="74">
                  <c:v>3.6</c:v>
                </c:pt>
                <c:pt idx="75">
                  <c:v>5.5</c:v>
                </c:pt>
                <c:pt idx="76">
                  <c:v>3.2</c:v>
                </c:pt>
                <c:pt idx="77">
                  <c:v>4.4000000000000004</c:v>
                </c:pt>
                <c:pt idx="78">
                  <c:v>3.1</c:v>
                </c:pt>
                <c:pt idx="79">
                  <c:v>4.8</c:v>
                </c:pt>
                <c:pt idx="80">
                  <c:v>1.8</c:v>
                </c:pt>
                <c:pt idx="81">
                  <c:v>1.2</c:v>
                </c:pt>
                <c:pt idx="82">
                  <c:v>0.9</c:v>
                </c:pt>
                <c:pt idx="83">
                  <c:v>-0.3</c:v>
                </c:pt>
                <c:pt idx="84">
                  <c:v>4.5</c:v>
                </c:pt>
                <c:pt idx="85">
                  <c:v>4.8</c:v>
                </c:pt>
                <c:pt idx="86">
                  <c:v>6.2</c:v>
                </c:pt>
                <c:pt idx="87">
                  <c:v>7.4</c:v>
                </c:pt>
                <c:pt idx="88">
                  <c:v>5.8</c:v>
                </c:pt>
                <c:pt idx="89">
                  <c:v>7.1</c:v>
                </c:pt>
                <c:pt idx="90">
                  <c:v>10.5</c:v>
                </c:pt>
                <c:pt idx="91">
                  <c:v>7.6</c:v>
                </c:pt>
                <c:pt idx="92">
                  <c:v>7.3</c:v>
                </c:pt>
                <c:pt idx="93">
                  <c:v>7.1</c:v>
                </c:pt>
                <c:pt idx="94">
                  <c:v>7.6</c:v>
                </c:pt>
                <c:pt idx="95">
                  <c:v>6.5</c:v>
                </c:pt>
                <c:pt idx="96">
                  <c:v>8.1999999999999993</c:v>
                </c:pt>
                <c:pt idx="97">
                  <c:v>8.5</c:v>
                </c:pt>
                <c:pt idx="98">
                  <c:v>8.5</c:v>
                </c:pt>
                <c:pt idx="99">
                  <c:v>7.1</c:v>
                </c:pt>
                <c:pt idx="100">
                  <c:v>9.3000000000000007</c:v>
                </c:pt>
                <c:pt idx="101">
                  <c:v>10.6</c:v>
                </c:pt>
                <c:pt idx="102">
                  <c:v>9.6999999999999993</c:v>
                </c:pt>
                <c:pt idx="103">
                  <c:v>7.8</c:v>
                </c:pt>
                <c:pt idx="104">
                  <c:v>6.9</c:v>
                </c:pt>
                <c:pt idx="105">
                  <c:v>5.0999999999999996</c:v>
                </c:pt>
                <c:pt idx="106">
                  <c:v>4.3</c:v>
                </c:pt>
                <c:pt idx="107">
                  <c:v>2.9</c:v>
                </c:pt>
                <c:pt idx="108">
                  <c:v>3.9</c:v>
                </c:pt>
                <c:pt idx="109">
                  <c:v>3.3</c:v>
                </c:pt>
                <c:pt idx="110">
                  <c:v>3.8</c:v>
                </c:pt>
                <c:pt idx="111">
                  <c:v>3.7</c:v>
                </c:pt>
                <c:pt idx="112">
                  <c:v>5.9</c:v>
                </c:pt>
                <c:pt idx="113">
                  <c:v>5.8</c:v>
                </c:pt>
                <c:pt idx="114">
                  <c:v>2.9</c:v>
                </c:pt>
                <c:pt idx="115">
                  <c:v>6.3</c:v>
                </c:pt>
                <c:pt idx="116">
                  <c:v>4.3</c:v>
                </c:pt>
                <c:pt idx="117">
                  <c:v>1.7</c:v>
                </c:pt>
                <c:pt idx="118">
                  <c:v>1.4</c:v>
                </c:pt>
                <c:pt idx="119">
                  <c:v>2.5</c:v>
                </c:pt>
                <c:pt idx="120">
                  <c:v>4.5</c:v>
                </c:pt>
                <c:pt idx="121">
                  <c:v>3.3</c:v>
                </c:pt>
                <c:pt idx="122">
                  <c:v>0.4</c:v>
                </c:pt>
                <c:pt idx="123">
                  <c:v>-11.9</c:v>
                </c:pt>
                <c:pt idx="124">
                  <c:v>-8.8000000000000007</c:v>
                </c:pt>
                <c:pt idx="125">
                  <c:v>-3.1</c:v>
                </c:pt>
                <c:pt idx="126">
                  <c:v>-2.9</c:v>
                </c:pt>
                <c:pt idx="127">
                  <c:v>-5.5</c:v>
                </c:pt>
                <c:pt idx="128">
                  <c:v>-7.4</c:v>
                </c:pt>
                <c:pt idx="129">
                  <c:v>-6.2</c:v>
                </c:pt>
                <c:pt idx="130">
                  <c:v>-7.6</c:v>
                </c:pt>
                <c:pt idx="131">
                  <c:v>-3.8</c:v>
                </c:pt>
                <c:pt idx="132">
                  <c:v>-4.0999999999999996</c:v>
                </c:pt>
                <c:pt idx="133">
                  <c:v>-5.2</c:v>
                </c:pt>
                <c:pt idx="134">
                  <c:v>-5</c:v>
                </c:pt>
                <c:pt idx="135">
                  <c:v>-1.1000000000000001</c:v>
                </c:pt>
                <c:pt idx="136">
                  <c:v>2.8</c:v>
                </c:pt>
                <c:pt idx="137">
                  <c:v>2.2999999999999998</c:v>
                </c:pt>
                <c:pt idx="138">
                  <c:v>2.6</c:v>
                </c:pt>
                <c:pt idx="139">
                  <c:v>4.4000000000000004</c:v>
                </c:pt>
                <c:pt idx="140">
                  <c:v>8.1999999999999993</c:v>
                </c:pt>
                <c:pt idx="141">
                  <c:v>3.3</c:v>
                </c:pt>
                <c:pt idx="142">
                  <c:v>-2</c:v>
                </c:pt>
                <c:pt idx="143">
                  <c:v>-2.1</c:v>
                </c:pt>
                <c:pt idx="144">
                  <c:v>-1.5</c:v>
                </c:pt>
                <c:pt idx="145">
                  <c:v>-3.2</c:v>
                </c:pt>
                <c:pt idx="146">
                  <c:v>-14.4</c:v>
                </c:pt>
                <c:pt idx="147">
                  <c:v>-20.9</c:v>
                </c:pt>
                <c:pt idx="148">
                  <c:v>-22.4</c:v>
                </c:pt>
                <c:pt idx="149">
                  <c:v>-24.8</c:v>
                </c:pt>
                <c:pt idx="150">
                  <c:v>-25.6</c:v>
                </c:pt>
                <c:pt idx="151">
                  <c:v>-25.1</c:v>
                </c:pt>
                <c:pt idx="152">
                  <c:v>-32.1</c:v>
                </c:pt>
                <c:pt idx="153">
                  <c:v>-37</c:v>
                </c:pt>
                <c:pt idx="154">
                  <c:v>-30.4</c:v>
                </c:pt>
                <c:pt idx="155">
                  <c:v>-28.9</c:v>
                </c:pt>
                <c:pt idx="156">
                  <c:v>-26.1</c:v>
                </c:pt>
                <c:pt idx="157">
                  <c:v>-25.1</c:v>
                </c:pt>
                <c:pt idx="158">
                  <c:v>-23.1</c:v>
                </c:pt>
                <c:pt idx="159">
                  <c:v>-18.2</c:v>
                </c:pt>
                <c:pt idx="160">
                  <c:v>-15.1</c:v>
                </c:pt>
                <c:pt idx="161">
                  <c:v>-10.9</c:v>
                </c:pt>
                <c:pt idx="162">
                  <c:v>-10.1</c:v>
                </c:pt>
                <c:pt idx="163">
                  <c:v>-10.9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BCBF-40E5-8D33-CC238374EE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54455087"/>
        <c:axId val="954456751"/>
      </c:lineChart>
      <c:catAx>
        <c:axId val="9544550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t" anchorCtr="0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54456751"/>
        <c:crosses val="autoZero"/>
        <c:auto val="1"/>
        <c:lblAlgn val="ctr"/>
        <c:lblOffset val="100"/>
        <c:noMultiLvlLbl val="1"/>
      </c:catAx>
      <c:valAx>
        <c:axId val="954456751"/>
        <c:scaling>
          <c:orientation val="minMax"/>
          <c:max val="20"/>
          <c:min val="-40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95445508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673043669457705E-2"/>
          <c:y val="6.9663234701009616E-2"/>
          <c:w val="0.93311240993848221"/>
          <c:h val="0.80123315184708621"/>
        </c:manualLayout>
      </c:layout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26167776"/>
        <c:axId val="726168432"/>
      </c:barChart>
      <c:catAx>
        <c:axId val="72616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26168432"/>
        <c:crosses val="autoZero"/>
        <c:auto val="1"/>
        <c:lblAlgn val="ctr"/>
        <c:lblOffset val="100"/>
        <c:noMultiLvlLbl val="0"/>
      </c:catAx>
      <c:valAx>
        <c:axId val="726168432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26167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36766784226396604"/>
          <c:y val="0.1026616090330668"/>
          <c:w val="0.21103225247453555"/>
          <c:h val="6.25620884766385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da-DK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673043669457705E-2"/>
          <c:y val="6.9663234701009616E-2"/>
          <c:w val="0.93311240993848221"/>
          <c:h val="0.80123315184708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2022 Juni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Har markant flere penge til forbrug</c:v>
                </c:pt>
                <c:pt idx="1">
                  <c:v>Har flere penge til forbrug</c:v>
                </c:pt>
                <c:pt idx="2">
                  <c:v>Uændret</c:v>
                </c:pt>
                <c:pt idx="3">
                  <c:v>Har færre penge til forbrug</c:v>
                </c:pt>
                <c:pt idx="4">
                  <c:v>Har markant færre penge til forbrug</c:v>
                </c:pt>
                <c:pt idx="5">
                  <c:v>Ved ikke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1.9E-2</c:v>
                </c:pt>
                <c:pt idx="1">
                  <c:v>0.08</c:v>
                </c:pt>
                <c:pt idx="2">
                  <c:v>0.35</c:v>
                </c:pt>
                <c:pt idx="3">
                  <c:v>0.37</c:v>
                </c:pt>
                <c:pt idx="4">
                  <c:v>0.13</c:v>
                </c:pt>
                <c:pt idx="5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B7-4410-80B4-F4EE8CB095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2023 Maj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Har markant flere penge til forbrug</c:v>
                </c:pt>
                <c:pt idx="1">
                  <c:v>Har flere penge til forbrug</c:v>
                </c:pt>
                <c:pt idx="2">
                  <c:v>Uændret</c:v>
                </c:pt>
                <c:pt idx="3">
                  <c:v>Har færre penge til forbrug</c:v>
                </c:pt>
                <c:pt idx="4">
                  <c:v>Har markant færre penge til forbrug</c:v>
                </c:pt>
                <c:pt idx="5">
                  <c:v>Ved ikke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0.02</c:v>
                </c:pt>
                <c:pt idx="1">
                  <c:v>0.11</c:v>
                </c:pt>
                <c:pt idx="2">
                  <c:v>0.57999999999999996</c:v>
                </c:pt>
                <c:pt idx="3">
                  <c:v>0.22</c:v>
                </c:pt>
                <c:pt idx="4">
                  <c:v>0.06</c:v>
                </c:pt>
                <c:pt idx="5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B7-4410-80B4-F4EE8CB095E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26167776"/>
        <c:axId val="726168432"/>
      </c:barChart>
      <c:catAx>
        <c:axId val="726167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26168432"/>
        <c:crosses val="autoZero"/>
        <c:auto val="1"/>
        <c:lblAlgn val="ctr"/>
        <c:lblOffset val="100"/>
        <c:noMultiLvlLbl val="0"/>
      </c:catAx>
      <c:valAx>
        <c:axId val="726168432"/>
        <c:scaling>
          <c:orientation val="minMax"/>
          <c:max val="1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26167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1697240833970217"/>
          <c:y val="9.8995122996171553E-2"/>
          <c:w val="0.14065902205134059"/>
          <c:h val="6.256208847663856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da-DK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PRIS111!$B$4</c:f>
              <c:strCache>
                <c:ptCount val="1"/>
                <c:pt idx="0">
                  <c:v>Forbrugerpriser i alt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PRIS111!$C$2:$BR$2</c:f>
              <c:numCache>
                <c:formatCode>General</c:formatCode>
                <c:ptCount val="68"/>
                <c:pt idx="0">
                  <c:v>2018</c:v>
                </c:pt>
                <c:pt idx="12">
                  <c:v>2019</c:v>
                </c:pt>
                <c:pt idx="24">
                  <c:v>2020</c:v>
                </c:pt>
                <c:pt idx="36">
                  <c:v>2021</c:v>
                </c:pt>
                <c:pt idx="48">
                  <c:v>2022</c:v>
                </c:pt>
                <c:pt idx="60">
                  <c:v>2023</c:v>
                </c:pt>
              </c:numCache>
            </c:numRef>
          </c:cat>
          <c:val>
            <c:numRef>
              <c:f>PRIS111!$C$4:$BR$4</c:f>
              <c:numCache>
                <c:formatCode>General</c:formatCode>
                <c:ptCount val="68"/>
                <c:pt idx="0">
                  <c:v>0.7</c:v>
                </c:pt>
                <c:pt idx="1">
                  <c:v>0.6</c:v>
                </c:pt>
                <c:pt idx="2">
                  <c:v>0.5</c:v>
                </c:pt>
                <c:pt idx="3">
                  <c:v>0.8</c:v>
                </c:pt>
                <c:pt idx="4">
                  <c:v>1.1000000000000001</c:v>
                </c:pt>
                <c:pt idx="5">
                  <c:v>1.1000000000000001</c:v>
                </c:pt>
                <c:pt idx="6">
                  <c:v>1.1000000000000001</c:v>
                </c:pt>
                <c:pt idx="7">
                  <c:v>1</c:v>
                </c:pt>
                <c:pt idx="8">
                  <c:v>0.6</c:v>
                </c:pt>
                <c:pt idx="9">
                  <c:v>0.8</c:v>
                </c:pt>
                <c:pt idx="10">
                  <c:v>0.8</c:v>
                </c:pt>
                <c:pt idx="11">
                  <c:v>0.8</c:v>
                </c:pt>
                <c:pt idx="12">
                  <c:v>1.3</c:v>
                </c:pt>
                <c:pt idx="13">
                  <c:v>1.1000000000000001</c:v>
                </c:pt>
                <c:pt idx="14">
                  <c:v>1.2</c:v>
                </c:pt>
                <c:pt idx="15">
                  <c:v>1</c:v>
                </c:pt>
                <c:pt idx="16">
                  <c:v>0.7</c:v>
                </c:pt>
                <c:pt idx="17">
                  <c:v>0.6</c:v>
                </c:pt>
                <c:pt idx="18">
                  <c:v>0.4</c:v>
                </c:pt>
                <c:pt idx="19">
                  <c:v>0.4</c:v>
                </c:pt>
                <c:pt idx="20">
                  <c:v>0.5</c:v>
                </c:pt>
                <c:pt idx="21">
                  <c:v>0.6</c:v>
                </c:pt>
                <c:pt idx="22">
                  <c:v>0.7</c:v>
                </c:pt>
                <c:pt idx="23">
                  <c:v>0.8</c:v>
                </c:pt>
                <c:pt idx="24">
                  <c:v>0.7</c:v>
                </c:pt>
                <c:pt idx="25">
                  <c:v>0.8</c:v>
                </c:pt>
                <c:pt idx="26">
                  <c:v>0.4</c:v>
                </c:pt>
                <c:pt idx="27">
                  <c:v>0</c:v>
                </c:pt>
                <c:pt idx="28">
                  <c:v>0</c:v>
                </c:pt>
                <c:pt idx="29">
                  <c:v>0.3</c:v>
                </c:pt>
                <c:pt idx="30">
                  <c:v>0.5</c:v>
                </c:pt>
                <c:pt idx="31">
                  <c:v>0.5</c:v>
                </c:pt>
                <c:pt idx="32">
                  <c:v>0.6</c:v>
                </c:pt>
                <c:pt idx="33">
                  <c:v>0.4</c:v>
                </c:pt>
                <c:pt idx="34">
                  <c:v>0.5</c:v>
                </c:pt>
                <c:pt idx="35">
                  <c:v>0.5</c:v>
                </c:pt>
                <c:pt idx="36">
                  <c:v>0.6</c:v>
                </c:pt>
                <c:pt idx="37">
                  <c:v>0.6</c:v>
                </c:pt>
                <c:pt idx="38">
                  <c:v>1</c:v>
                </c:pt>
                <c:pt idx="39">
                  <c:v>1.5</c:v>
                </c:pt>
                <c:pt idx="40">
                  <c:v>1.7</c:v>
                </c:pt>
                <c:pt idx="41">
                  <c:v>1.7</c:v>
                </c:pt>
                <c:pt idx="42">
                  <c:v>1.6</c:v>
                </c:pt>
                <c:pt idx="43">
                  <c:v>1.8</c:v>
                </c:pt>
                <c:pt idx="44">
                  <c:v>2.2000000000000002</c:v>
                </c:pt>
                <c:pt idx="45">
                  <c:v>3</c:v>
                </c:pt>
                <c:pt idx="46">
                  <c:v>3.4</c:v>
                </c:pt>
                <c:pt idx="47">
                  <c:v>3.1</c:v>
                </c:pt>
                <c:pt idx="48">
                  <c:v>4.3</c:v>
                </c:pt>
                <c:pt idx="49">
                  <c:v>4.8</c:v>
                </c:pt>
                <c:pt idx="50">
                  <c:v>5.4</c:v>
                </c:pt>
                <c:pt idx="51">
                  <c:v>6.7</c:v>
                </c:pt>
                <c:pt idx="52">
                  <c:v>7.4</c:v>
                </c:pt>
                <c:pt idx="53">
                  <c:v>8.1999999999999993</c:v>
                </c:pt>
                <c:pt idx="54">
                  <c:v>8.6999999999999993</c:v>
                </c:pt>
                <c:pt idx="55">
                  <c:v>8.9</c:v>
                </c:pt>
                <c:pt idx="56">
                  <c:v>10</c:v>
                </c:pt>
                <c:pt idx="57">
                  <c:v>10.1</c:v>
                </c:pt>
                <c:pt idx="58">
                  <c:v>8.9</c:v>
                </c:pt>
                <c:pt idx="59">
                  <c:v>8.6999999999999993</c:v>
                </c:pt>
                <c:pt idx="60">
                  <c:v>7.7</c:v>
                </c:pt>
                <c:pt idx="61">
                  <c:v>7.6</c:v>
                </c:pt>
                <c:pt idx="62">
                  <c:v>6.7</c:v>
                </c:pt>
                <c:pt idx="63">
                  <c:v>5.3</c:v>
                </c:pt>
                <c:pt idx="64">
                  <c:v>2.9</c:v>
                </c:pt>
                <c:pt idx="65">
                  <c:v>2.5</c:v>
                </c:pt>
                <c:pt idx="66">
                  <c:v>3.1</c:v>
                </c:pt>
                <c:pt idx="67">
                  <c:v>2.4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484-4FBA-9F74-0AA3AC3B4655}"/>
            </c:ext>
          </c:extLst>
        </c:ser>
        <c:ser>
          <c:idx val="1"/>
          <c:order val="1"/>
          <c:tx>
            <c:strRef>
              <c:f>PRIS111!$B$5</c:f>
              <c:strCache>
                <c:ptCount val="1"/>
                <c:pt idx="0">
                  <c:v>Fødevarerpriser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PRIS111!$C$2:$BR$2</c:f>
              <c:numCache>
                <c:formatCode>General</c:formatCode>
                <c:ptCount val="68"/>
                <c:pt idx="0">
                  <c:v>2018</c:v>
                </c:pt>
                <c:pt idx="12">
                  <c:v>2019</c:v>
                </c:pt>
                <c:pt idx="24">
                  <c:v>2020</c:v>
                </c:pt>
                <c:pt idx="36">
                  <c:v>2021</c:v>
                </c:pt>
                <c:pt idx="48">
                  <c:v>2022</c:v>
                </c:pt>
                <c:pt idx="60">
                  <c:v>2023</c:v>
                </c:pt>
              </c:numCache>
            </c:numRef>
          </c:cat>
          <c:val>
            <c:numRef>
              <c:f>PRIS111!$C$5:$BR$5</c:f>
              <c:numCache>
                <c:formatCode>General</c:formatCode>
                <c:ptCount val="68"/>
                <c:pt idx="0">
                  <c:v>1.5</c:v>
                </c:pt>
                <c:pt idx="1">
                  <c:v>0.8</c:v>
                </c:pt>
                <c:pt idx="2">
                  <c:v>0.7</c:v>
                </c:pt>
                <c:pt idx="3">
                  <c:v>1</c:v>
                </c:pt>
                <c:pt idx="4">
                  <c:v>0.7</c:v>
                </c:pt>
                <c:pt idx="5">
                  <c:v>0</c:v>
                </c:pt>
                <c:pt idx="6">
                  <c:v>-1</c:v>
                </c:pt>
                <c:pt idx="7">
                  <c:v>-1.3</c:v>
                </c:pt>
                <c:pt idx="8">
                  <c:v>-0.7</c:v>
                </c:pt>
                <c:pt idx="9">
                  <c:v>-0.8</c:v>
                </c:pt>
                <c:pt idx="10">
                  <c:v>-1.1000000000000001</c:v>
                </c:pt>
                <c:pt idx="11">
                  <c:v>0</c:v>
                </c:pt>
                <c:pt idx="12">
                  <c:v>1.5</c:v>
                </c:pt>
                <c:pt idx="13">
                  <c:v>1</c:v>
                </c:pt>
                <c:pt idx="14">
                  <c:v>1.8</c:v>
                </c:pt>
                <c:pt idx="15">
                  <c:v>0.8</c:v>
                </c:pt>
                <c:pt idx="16">
                  <c:v>1.4</c:v>
                </c:pt>
                <c:pt idx="17">
                  <c:v>2.2999999999999998</c:v>
                </c:pt>
                <c:pt idx="18">
                  <c:v>2.5</c:v>
                </c:pt>
                <c:pt idx="19">
                  <c:v>2.5</c:v>
                </c:pt>
                <c:pt idx="20">
                  <c:v>1.6</c:v>
                </c:pt>
                <c:pt idx="21">
                  <c:v>1.7</c:v>
                </c:pt>
                <c:pt idx="22">
                  <c:v>1.8</c:v>
                </c:pt>
                <c:pt idx="23">
                  <c:v>1.3</c:v>
                </c:pt>
                <c:pt idx="24">
                  <c:v>0.5</c:v>
                </c:pt>
                <c:pt idx="25">
                  <c:v>1.2</c:v>
                </c:pt>
                <c:pt idx="26">
                  <c:v>1.9</c:v>
                </c:pt>
                <c:pt idx="27">
                  <c:v>2.2000000000000002</c:v>
                </c:pt>
                <c:pt idx="28">
                  <c:v>1.9</c:v>
                </c:pt>
                <c:pt idx="29">
                  <c:v>1.2</c:v>
                </c:pt>
                <c:pt idx="30">
                  <c:v>1</c:v>
                </c:pt>
                <c:pt idx="31">
                  <c:v>0.9</c:v>
                </c:pt>
                <c:pt idx="32">
                  <c:v>0.3</c:v>
                </c:pt>
                <c:pt idx="33">
                  <c:v>0.7</c:v>
                </c:pt>
                <c:pt idx="34">
                  <c:v>0.6</c:v>
                </c:pt>
                <c:pt idx="35">
                  <c:v>0.3</c:v>
                </c:pt>
                <c:pt idx="36">
                  <c:v>0.2</c:v>
                </c:pt>
                <c:pt idx="37">
                  <c:v>0.1</c:v>
                </c:pt>
                <c:pt idx="38">
                  <c:v>-1.3</c:v>
                </c:pt>
                <c:pt idx="39">
                  <c:v>0.3</c:v>
                </c:pt>
                <c:pt idx="40">
                  <c:v>-0.2</c:v>
                </c:pt>
                <c:pt idx="41">
                  <c:v>-0.3</c:v>
                </c:pt>
                <c:pt idx="42">
                  <c:v>0.6</c:v>
                </c:pt>
                <c:pt idx="43">
                  <c:v>0.7</c:v>
                </c:pt>
                <c:pt idx="44">
                  <c:v>1.5</c:v>
                </c:pt>
                <c:pt idx="45">
                  <c:v>1.3</c:v>
                </c:pt>
                <c:pt idx="46">
                  <c:v>2.1</c:v>
                </c:pt>
                <c:pt idx="47">
                  <c:v>1.9</c:v>
                </c:pt>
                <c:pt idx="48">
                  <c:v>4.3</c:v>
                </c:pt>
                <c:pt idx="49">
                  <c:v>5.7</c:v>
                </c:pt>
                <c:pt idx="50">
                  <c:v>6.8</c:v>
                </c:pt>
                <c:pt idx="51">
                  <c:v>7.7</c:v>
                </c:pt>
                <c:pt idx="52">
                  <c:v>10.6</c:v>
                </c:pt>
                <c:pt idx="53">
                  <c:v>13.6</c:v>
                </c:pt>
                <c:pt idx="54">
                  <c:v>15.6</c:v>
                </c:pt>
                <c:pt idx="55">
                  <c:v>16.7</c:v>
                </c:pt>
                <c:pt idx="56">
                  <c:v>15.9</c:v>
                </c:pt>
                <c:pt idx="57">
                  <c:v>16.5</c:v>
                </c:pt>
                <c:pt idx="58">
                  <c:v>16</c:v>
                </c:pt>
                <c:pt idx="59">
                  <c:v>15.6</c:v>
                </c:pt>
                <c:pt idx="60">
                  <c:v>15</c:v>
                </c:pt>
                <c:pt idx="61">
                  <c:v>15.3</c:v>
                </c:pt>
                <c:pt idx="62">
                  <c:v>16.100000000000001</c:v>
                </c:pt>
                <c:pt idx="63">
                  <c:v>13</c:v>
                </c:pt>
                <c:pt idx="64">
                  <c:v>10.6</c:v>
                </c:pt>
                <c:pt idx="65">
                  <c:v>8.6999999999999993</c:v>
                </c:pt>
                <c:pt idx="66">
                  <c:v>6.2</c:v>
                </c:pt>
                <c:pt idx="67">
                  <c:v>4.5999999999999996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484-4FBA-9F74-0AA3AC3B46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053728"/>
        <c:axId val="21598752"/>
      </c:lineChart>
      <c:catAx>
        <c:axId val="20053728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21598752"/>
        <c:crosses val="autoZero"/>
        <c:auto val="1"/>
        <c:lblAlgn val="ctr"/>
        <c:lblOffset val="100"/>
        <c:noMultiLvlLbl val="0"/>
      </c:catAx>
      <c:valAx>
        <c:axId val="21598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20053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da-DK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fao!$L$14</c:f>
              <c:strCache>
                <c:ptCount val="1"/>
                <c:pt idx="0">
                  <c:v>Food Price Index (niveau)</c:v>
                </c:pt>
              </c:strCache>
            </c:strRef>
          </c:tx>
          <c:spPr>
            <a:ln w="3810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fao!$M$13:$CB$13</c:f>
              <c:numCache>
                <c:formatCode>General</c:formatCode>
                <c:ptCount val="68"/>
                <c:pt idx="0">
                  <c:v>2018</c:v>
                </c:pt>
                <c:pt idx="12">
                  <c:v>2019</c:v>
                </c:pt>
                <c:pt idx="24">
                  <c:v>2020</c:v>
                </c:pt>
                <c:pt idx="36">
                  <c:v>2021</c:v>
                </c:pt>
                <c:pt idx="48">
                  <c:v>2022</c:v>
                </c:pt>
                <c:pt idx="60">
                  <c:v>2023</c:v>
                </c:pt>
              </c:numCache>
            </c:numRef>
          </c:cat>
          <c:val>
            <c:numRef>
              <c:f>fao!$M$14:$CB$14</c:f>
              <c:numCache>
                <c:formatCode>General</c:formatCode>
                <c:ptCount val="68"/>
                <c:pt idx="0">
                  <c:v>100</c:v>
                </c:pt>
                <c:pt idx="1">
                  <c:v>101.10777815032132</c:v>
                </c:pt>
                <c:pt idx="2">
                  <c:v>102.31306897893198</c:v>
                </c:pt>
                <c:pt idx="3">
                  <c:v>101.81300733408958</c:v>
                </c:pt>
                <c:pt idx="4">
                  <c:v>101.93157785959013</c:v>
                </c:pt>
                <c:pt idx="5">
                  <c:v>100.15293380078708</c:v>
                </c:pt>
                <c:pt idx="6">
                  <c:v>98.27715142753172</c:v>
                </c:pt>
                <c:pt idx="7">
                  <c:v>99.139105640141409</c:v>
                </c:pt>
                <c:pt idx="8">
                  <c:v>97.351819381369467</c:v>
                </c:pt>
                <c:pt idx="9">
                  <c:v>96.390507479921936</c:v>
                </c:pt>
                <c:pt idx="10">
                  <c:v>95.240420697676782</c:v>
                </c:pt>
                <c:pt idx="11">
                  <c:v>95.296275613975112</c:v>
                </c:pt>
                <c:pt idx="12">
                  <c:v>98.70347946365851</c:v>
                </c:pt>
                <c:pt idx="13">
                  <c:v>99.438365266589415</c:v>
                </c:pt>
                <c:pt idx="14">
                  <c:v>98.537788723424654</c:v>
                </c:pt>
                <c:pt idx="15">
                  <c:v>99.016899540626113</c:v>
                </c:pt>
                <c:pt idx="16">
                  <c:v>99.711090913358476</c:v>
                </c:pt>
                <c:pt idx="17">
                  <c:v>100.91409401754393</c:v>
                </c:pt>
                <c:pt idx="18">
                  <c:v>100.64121908336617</c:v>
                </c:pt>
                <c:pt idx="19">
                  <c:v>99.517008683401954</c:v>
                </c:pt>
                <c:pt idx="20">
                  <c:v>98.760147534956531</c:v>
                </c:pt>
                <c:pt idx="21">
                  <c:v>100.74734774600768</c:v>
                </c:pt>
                <c:pt idx="22">
                  <c:v>104.32128175151111</c:v>
                </c:pt>
                <c:pt idx="23">
                  <c:v>106.83935757433812</c:v>
                </c:pt>
                <c:pt idx="24">
                  <c:v>108.96987890901856</c:v>
                </c:pt>
                <c:pt idx="25">
                  <c:v>105.67881764744048</c:v>
                </c:pt>
                <c:pt idx="26">
                  <c:v>101.16999381133795</c:v>
                </c:pt>
                <c:pt idx="27">
                  <c:v>98.352752684136917</c:v>
                </c:pt>
                <c:pt idx="28">
                  <c:v>96.87362211053015</c:v>
                </c:pt>
                <c:pt idx="29">
                  <c:v>99.127619293390708</c:v>
                </c:pt>
                <c:pt idx="30">
                  <c:v>99.962692822408641</c:v>
                </c:pt>
                <c:pt idx="31">
                  <c:v>101.95521142028956</c:v>
                </c:pt>
                <c:pt idx="32">
                  <c:v>104.18270962622707</c:v>
                </c:pt>
                <c:pt idx="33">
                  <c:v>107.75945977808911</c:v>
                </c:pt>
                <c:pt idx="34">
                  <c:v>112.23413529532779</c:v>
                </c:pt>
                <c:pt idx="35">
                  <c:v>115.4345485082264</c:v>
                </c:pt>
                <c:pt idx="36">
                  <c:v>118.77620839464701</c:v>
                </c:pt>
                <c:pt idx="37">
                  <c:v>121.96201933321881</c:v>
                </c:pt>
                <c:pt idx="38">
                  <c:v>124.7438114348509</c:v>
                </c:pt>
                <c:pt idx="39">
                  <c:v>127.71196264731535</c:v>
                </c:pt>
                <c:pt idx="40">
                  <c:v>134.05150037699062</c:v>
                </c:pt>
                <c:pt idx="41">
                  <c:v>131.07185679376019</c:v>
                </c:pt>
                <c:pt idx="42">
                  <c:v>130.32611396239781</c:v>
                </c:pt>
                <c:pt idx="43">
                  <c:v>133.87633414668915</c:v>
                </c:pt>
                <c:pt idx="44">
                  <c:v>135.1643281683707</c:v>
                </c:pt>
                <c:pt idx="45">
                  <c:v>139.38613556666647</c:v>
                </c:pt>
                <c:pt idx="46">
                  <c:v>141.57330703830561</c:v>
                </c:pt>
                <c:pt idx="47">
                  <c:v>139.87445709176777</c:v>
                </c:pt>
                <c:pt idx="48">
                  <c:v>139.52745132681903</c:v>
                </c:pt>
                <c:pt idx="49">
                  <c:v>145.33343096256587</c:v>
                </c:pt>
                <c:pt idx="50">
                  <c:v>164.34612868838832</c:v>
                </c:pt>
                <c:pt idx="51">
                  <c:v>163.03042406555409</c:v>
                </c:pt>
                <c:pt idx="52">
                  <c:v>162.6376044861382</c:v>
                </c:pt>
                <c:pt idx="53">
                  <c:v>159.19596829597603</c:v>
                </c:pt>
                <c:pt idx="54">
                  <c:v>144.65011728390417</c:v>
                </c:pt>
                <c:pt idx="55">
                  <c:v>141.57043973098246</c:v>
                </c:pt>
                <c:pt idx="56">
                  <c:v>139.98803243861283</c:v>
                </c:pt>
                <c:pt idx="57">
                  <c:v>139.30551263060451</c:v>
                </c:pt>
                <c:pt idx="58">
                  <c:v>138.6459749726458</c:v>
                </c:pt>
                <c:pt idx="59">
                  <c:v>135.61765711046132</c:v>
                </c:pt>
                <c:pt idx="60">
                  <c:v>131.69357762614806</c:v>
                </c:pt>
                <c:pt idx="61">
                  <c:v>131.30174045156042</c:v>
                </c:pt>
                <c:pt idx="62">
                  <c:v>128.45918408453048</c:v>
                </c:pt>
                <c:pt idx="63">
                  <c:v>129.18538312936312</c:v>
                </c:pt>
                <c:pt idx="64">
                  <c:v>125.56759957893294</c:v>
                </c:pt>
                <c:pt idx="65">
                  <c:v>124.08088415494112</c:v>
                </c:pt>
                <c:pt idx="66">
                  <c:v>125.43406329870466</c:v>
                </c:pt>
                <c:pt idx="67">
                  <c:v>122.78245651454074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4A3-4C79-89F1-032507854E35}"/>
            </c:ext>
          </c:extLst>
        </c:ser>
        <c:ser>
          <c:idx val="1"/>
          <c:order val="1"/>
          <c:tx>
            <c:strRef>
              <c:f>fao!$L$15</c:f>
              <c:strCache>
                <c:ptCount val="1"/>
                <c:pt idx="0">
                  <c:v>Fødevarerpriser (niveau)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fao!$M$13:$CB$13</c:f>
              <c:numCache>
                <c:formatCode>General</c:formatCode>
                <c:ptCount val="68"/>
                <c:pt idx="0">
                  <c:v>2018</c:v>
                </c:pt>
                <c:pt idx="12">
                  <c:v>2019</c:v>
                </c:pt>
                <c:pt idx="24">
                  <c:v>2020</c:v>
                </c:pt>
                <c:pt idx="36">
                  <c:v>2021</c:v>
                </c:pt>
                <c:pt idx="48">
                  <c:v>2022</c:v>
                </c:pt>
                <c:pt idx="60">
                  <c:v>2023</c:v>
                </c:pt>
              </c:numCache>
            </c:numRef>
          </c:cat>
          <c:val>
            <c:numRef>
              <c:f>fao!$M$15:$CB$15</c:f>
              <c:numCache>
                <c:formatCode>General</c:formatCode>
                <c:ptCount val="68"/>
                <c:pt idx="0">
                  <c:v>100</c:v>
                </c:pt>
                <c:pt idx="1">
                  <c:v>100.58195926285161</c:v>
                </c:pt>
                <c:pt idx="2">
                  <c:v>99.612027158098954</c:v>
                </c:pt>
                <c:pt idx="3">
                  <c:v>100.00000000000001</c:v>
                </c:pt>
                <c:pt idx="4">
                  <c:v>100.19398642095055</c:v>
                </c:pt>
                <c:pt idx="5">
                  <c:v>100.09699321047529</c:v>
                </c:pt>
                <c:pt idx="6">
                  <c:v>100.87293889427742</c:v>
                </c:pt>
                <c:pt idx="7">
                  <c:v>99.903006789524767</c:v>
                </c:pt>
                <c:pt idx="8">
                  <c:v>100.58195926285164</c:v>
                </c:pt>
                <c:pt idx="9">
                  <c:v>100.29097963142584</c:v>
                </c:pt>
                <c:pt idx="10">
                  <c:v>100.48496605237636</c:v>
                </c:pt>
                <c:pt idx="11">
                  <c:v>100.3879728419011</c:v>
                </c:pt>
                <c:pt idx="12">
                  <c:v>101.45489815712902</c:v>
                </c:pt>
                <c:pt idx="13">
                  <c:v>101.55189136760428</c:v>
                </c:pt>
                <c:pt idx="14">
                  <c:v>101.35790494665375</c:v>
                </c:pt>
                <c:pt idx="15">
                  <c:v>100.77594568380216</c:v>
                </c:pt>
                <c:pt idx="16">
                  <c:v>101.5518913676043</c:v>
                </c:pt>
                <c:pt idx="17">
                  <c:v>102.4248302618817</c:v>
                </c:pt>
                <c:pt idx="18">
                  <c:v>103.39476236663437</c:v>
                </c:pt>
                <c:pt idx="19">
                  <c:v>102.4248302618817</c:v>
                </c:pt>
                <c:pt idx="20">
                  <c:v>102.23084384093117</c:v>
                </c:pt>
                <c:pt idx="21">
                  <c:v>102.03685741998063</c:v>
                </c:pt>
                <c:pt idx="22">
                  <c:v>102.32783705140643</c:v>
                </c:pt>
                <c:pt idx="23">
                  <c:v>101.64888457807956</c:v>
                </c:pt>
                <c:pt idx="24">
                  <c:v>101.93986420950536</c:v>
                </c:pt>
                <c:pt idx="25">
                  <c:v>102.81280310378277</c:v>
                </c:pt>
                <c:pt idx="26">
                  <c:v>103.29776915615911</c:v>
                </c:pt>
                <c:pt idx="27">
                  <c:v>103.00678952473331</c:v>
                </c:pt>
                <c:pt idx="28">
                  <c:v>103.49175557710963</c:v>
                </c:pt>
                <c:pt idx="29">
                  <c:v>103.68574199806017</c:v>
                </c:pt>
                <c:pt idx="30">
                  <c:v>104.46168768186229</c:v>
                </c:pt>
                <c:pt idx="31">
                  <c:v>103.39476236663435</c:v>
                </c:pt>
                <c:pt idx="32">
                  <c:v>102.52182347235696</c:v>
                </c:pt>
                <c:pt idx="33">
                  <c:v>102.71580989330748</c:v>
                </c:pt>
                <c:pt idx="34">
                  <c:v>102.909796314258</c:v>
                </c:pt>
                <c:pt idx="35">
                  <c:v>101.93986420950534</c:v>
                </c:pt>
                <c:pt idx="36">
                  <c:v>102.13385063045588</c:v>
                </c:pt>
                <c:pt idx="37">
                  <c:v>102.90979631425802</c:v>
                </c:pt>
                <c:pt idx="38">
                  <c:v>101.93986420950536</c:v>
                </c:pt>
                <c:pt idx="39">
                  <c:v>103.29776915615909</c:v>
                </c:pt>
                <c:pt idx="40">
                  <c:v>103.29776915615909</c:v>
                </c:pt>
                <c:pt idx="41">
                  <c:v>103.39476236663435</c:v>
                </c:pt>
                <c:pt idx="42">
                  <c:v>105.0436469447139</c:v>
                </c:pt>
                <c:pt idx="43">
                  <c:v>104.07371483996123</c:v>
                </c:pt>
                <c:pt idx="44">
                  <c:v>104.07371483996123</c:v>
                </c:pt>
                <c:pt idx="45">
                  <c:v>104.07371483996123</c:v>
                </c:pt>
                <c:pt idx="46">
                  <c:v>105.0436469447139</c:v>
                </c:pt>
                <c:pt idx="47">
                  <c:v>103.8797284190107</c:v>
                </c:pt>
                <c:pt idx="48">
                  <c:v>106.49854510184292</c:v>
                </c:pt>
                <c:pt idx="49">
                  <c:v>108.72938894277407</c:v>
                </c:pt>
                <c:pt idx="50">
                  <c:v>108.82638215324936</c:v>
                </c:pt>
                <c:pt idx="51">
                  <c:v>111.25121241513102</c:v>
                </c:pt>
                <c:pt idx="52">
                  <c:v>114.25800193986429</c:v>
                </c:pt>
                <c:pt idx="53">
                  <c:v>117.45877788554809</c:v>
                </c:pt>
                <c:pt idx="54">
                  <c:v>121.43549951503405</c:v>
                </c:pt>
                <c:pt idx="55">
                  <c:v>121.43549951503405</c:v>
                </c:pt>
                <c:pt idx="56">
                  <c:v>120.65955383123192</c:v>
                </c:pt>
                <c:pt idx="57">
                  <c:v>121.24151309408353</c:v>
                </c:pt>
                <c:pt idx="58">
                  <c:v>121.82347235693513</c:v>
                </c:pt>
                <c:pt idx="59">
                  <c:v>120.07759456838033</c:v>
                </c:pt>
                <c:pt idx="60">
                  <c:v>122.502424830262</c:v>
                </c:pt>
                <c:pt idx="61">
                  <c:v>125.41222114452002</c:v>
                </c:pt>
                <c:pt idx="62">
                  <c:v>126.38215324927268</c:v>
                </c:pt>
                <c:pt idx="63">
                  <c:v>125.70320077594579</c:v>
                </c:pt>
                <c:pt idx="64">
                  <c:v>126.38215324927266</c:v>
                </c:pt>
                <c:pt idx="65">
                  <c:v>127.64306498545112</c:v>
                </c:pt>
                <c:pt idx="66">
                  <c:v>128.90397672162959</c:v>
                </c:pt>
                <c:pt idx="67">
                  <c:v>126.96411251212426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4A3-4C79-89F1-032507854E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663188575"/>
        <c:axId val="32576256"/>
      </c:lineChart>
      <c:catAx>
        <c:axId val="16631885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32576256"/>
        <c:crosses val="autoZero"/>
        <c:auto val="1"/>
        <c:lblAlgn val="ctr"/>
        <c:lblOffset val="100"/>
        <c:noMultiLvlLbl val="0"/>
      </c:catAx>
      <c:valAx>
        <c:axId val="32576256"/>
        <c:scaling>
          <c:orientation val="minMax"/>
          <c:min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1663188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da-DK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823343073994912E-2"/>
          <c:y val="0.13812385533613608"/>
          <c:w val="0.97435331385201018"/>
          <c:h val="0.74235761943316836"/>
        </c:manualLayout>
      </c:layout>
      <c:lineChart>
        <c:grouping val="standar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2021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'Ark1'!$A$2:$A$13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Marts</c:v>
                </c:pt>
                <c:pt idx="3">
                  <c:v>April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'Ark1'!$B$2:$B$13</c:f>
              <c:numCache>
                <c:formatCode>0.0\ %;\-0.0\ %;0.0\ %</c:formatCode>
                <c:ptCount val="12"/>
                <c:pt idx="0">
                  <c:v>0.19181332306497292</c:v>
                </c:pt>
                <c:pt idx="1">
                  <c:v>0.18705653774725056</c:v>
                </c:pt>
                <c:pt idx="2">
                  <c:v>0.19714439300445627</c:v>
                </c:pt>
                <c:pt idx="3">
                  <c:v>0.19077635770059154</c:v>
                </c:pt>
                <c:pt idx="4">
                  <c:v>0.19141070694075443</c:v>
                </c:pt>
                <c:pt idx="5">
                  <c:v>0.19215550221981764</c:v>
                </c:pt>
                <c:pt idx="6">
                  <c:v>0.18786034275089361</c:v>
                </c:pt>
                <c:pt idx="7">
                  <c:v>0.19928410610176381</c:v>
                </c:pt>
                <c:pt idx="8">
                  <c:v>0.19428490525686387</c:v>
                </c:pt>
                <c:pt idx="9">
                  <c:v>0.20314185699686566</c:v>
                </c:pt>
                <c:pt idx="10">
                  <c:v>0.20534723341627287</c:v>
                </c:pt>
                <c:pt idx="11">
                  <c:v>0.22890656185255939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88C-47C5-B8E3-1FF7CBB24453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2022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348547953152643E-2"/>
                  <c:y val="2.872417103803814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88C-47C5-B8E3-1FF7CBB24453}"/>
                </c:ext>
              </c:extLst>
            </c:dLbl>
            <c:dLbl>
              <c:idx val="2"/>
              <c:layout>
                <c:manualLayout>
                  <c:x val="-5.0910169432718229E-3"/>
                  <c:y val="1.68974887390428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88C-47C5-B8E3-1FF7CBB2445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'Ark1'!$A$2:$A$13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Marts</c:v>
                </c:pt>
                <c:pt idx="3">
                  <c:v>April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'Ark1'!$C$2:$C$13</c:f>
              <c:numCache>
                <c:formatCode>0.0\ %;\-0.0\ %;0.0\ %</c:formatCode>
                <c:ptCount val="12"/>
                <c:pt idx="0">
                  <c:v>0.1983148895702106</c:v>
                </c:pt>
                <c:pt idx="1">
                  <c:v>0.19802320233361348</c:v>
                </c:pt>
                <c:pt idx="2">
                  <c:v>0.20087689852374341</c:v>
                </c:pt>
                <c:pt idx="3">
                  <c:v>0.21604559939644591</c:v>
                </c:pt>
                <c:pt idx="4">
                  <c:v>0.2142861403161469</c:v>
                </c:pt>
                <c:pt idx="5">
                  <c:v>0.20879806671305051</c:v>
                </c:pt>
                <c:pt idx="6">
                  <c:v>0.21281325599776801</c:v>
                </c:pt>
                <c:pt idx="7">
                  <c:v>0.22526044637865675</c:v>
                </c:pt>
                <c:pt idx="8">
                  <c:v>0.21708337388314811</c:v>
                </c:pt>
                <c:pt idx="9">
                  <c:v>0.21660799973080588</c:v>
                </c:pt>
                <c:pt idx="10">
                  <c:v>0.21801985492462811</c:v>
                </c:pt>
                <c:pt idx="11">
                  <c:v>0.23926697486293572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288C-47C5-B8E3-1FF7CBB24453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2023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'Ark1'!$A$2:$A$13</c:f>
              <c:strCache>
                <c:ptCount val="12"/>
                <c:pt idx="0">
                  <c:v>Januar</c:v>
                </c:pt>
                <c:pt idx="1">
                  <c:v>Februar</c:v>
                </c:pt>
                <c:pt idx="2">
                  <c:v>Marts</c:v>
                </c:pt>
                <c:pt idx="3">
                  <c:v>April</c:v>
                </c:pt>
                <c:pt idx="4">
                  <c:v>Maj</c:v>
                </c:pt>
                <c:pt idx="5">
                  <c:v>Juni</c:v>
                </c:pt>
                <c:pt idx="6">
                  <c:v>Juli</c:v>
                </c:pt>
                <c:pt idx="7">
                  <c:v>August</c:v>
                </c:pt>
                <c:pt idx="8">
                  <c:v>September</c:v>
                </c:pt>
                <c:pt idx="9">
                  <c:v>Oktober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'Ark1'!$D$2:$D$13</c:f>
              <c:numCache>
                <c:formatCode>0.0%</c:formatCode>
                <c:ptCount val="12"/>
                <c:pt idx="0">
                  <c:v>0.20609173053359861</c:v>
                </c:pt>
                <c:pt idx="1">
                  <c:v>0.22045769673028681</c:v>
                </c:pt>
                <c:pt idx="2">
                  <c:v>0.21332548868213794</c:v>
                </c:pt>
                <c:pt idx="3" formatCode="0.0\ %;\-0.0\ %;0.0\ %">
                  <c:v>0.22613257422298746</c:v>
                </c:pt>
                <c:pt idx="4" formatCode="0.0\ %;\-0.0\ %;0.0\ %">
                  <c:v>0.21403912068256351</c:v>
                </c:pt>
                <c:pt idx="5" formatCode="0.0\ %;\-0.0\ %;0.0\ %">
                  <c:v>0.21543677556195559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288C-47C5-B8E3-1FF7CBB2445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033871552"/>
        <c:axId val="2033856576"/>
      </c:lineChart>
      <c:catAx>
        <c:axId val="2033871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2033856576"/>
        <c:crosses val="autoZero"/>
        <c:auto val="1"/>
        <c:lblAlgn val="ctr"/>
        <c:lblOffset val="100"/>
        <c:noMultiLvlLbl val="0"/>
      </c:catAx>
      <c:valAx>
        <c:axId val="2033856576"/>
        <c:scaling>
          <c:orientation val="minMax"/>
          <c:min val="0.15000000000000002"/>
        </c:scaling>
        <c:delete val="1"/>
        <c:axPos val="l"/>
        <c:numFmt formatCode="0.0\ %;\-0.0\ %;0.0\ %" sourceLinked="1"/>
        <c:majorTickMark val="none"/>
        <c:minorTickMark val="none"/>
        <c:tickLblPos val="nextTo"/>
        <c:crossAx val="2033871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da-DK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9940341779943384"/>
          <c:y val="0.18170630073412561"/>
          <c:w val="0.57184997455985387"/>
          <c:h val="0.79130171459386145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Gøre mere</c:v>
                </c:pt>
              </c:strCache>
            </c:strRef>
          </c:tx>
          <c:spPr>
            <a:solidFill>
              <a:srgbClr val="9FD08E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'Ark1'!$A$2:$A$14</c:f>
              <c:strCache>
                <c:ptCount val="13"/>
                <c:pt idx="0">
                  <c:v>Købe fødevarer på tilbud/billigere fødevarer</c:v>
                </c:pt>
                <c:pt idx="1">
                  <c:v>Undgå madspild</c:v>
                </c:pt>
                <c:pt idx="2">
                  <c:v>Spise flere rester</c:v>
                </c:pt>
                <c:pt idx="3">
                  <c:v>Spise sundere</c:v>
                </c:pt>
                <c:pt idx="4">
                  <c:v>Lav mad til flere dage ad gangen</c:v>
                </c:pt>
                <c:pt idx="5">
                  <c:v>Købe fødevarer til lager (f.eks. frost eller kolonialvarer)</c:v>
                </c:pt>
                <c:pt idx="6">
                  <c:v>Købe danske/lokale fødevarer</c:v>
                </c:pt>
                <c:pt idx="7">
                  <c:v>Lave hjemmelavet mad</c:v>
                </c:pt>
                <c:pt idx="8">
                  <c:v>Lave mad/bagværk til lager (fx fryse ned)</c:v>
                </c:pt>
                <c:pt idx="9">
                  <c:v>Køber fødevarer med god dyrevelfærd</c:v>
                </c:pt>
                <c:pt idx="10">
                  <c:v>Købe økologiske fødevarer</c:v>
                </c:pt>
                <c:pt idx="11">
                  <c:v>Købe fødevarer af god kvalitet</c:v>
                </c:pt>
                <c:pt idx="12">
                  <c:v>Købe fødevarer fra EU</c:v>
                </c:pt>
              </c:strCache>
            </c:strRef>
          </c:cat>
          <c:val>
            <c:numRef>
              <c:f>'Ark1'!$B$2:$B$14</c:f>
              <c:numCache>
                <c:formatCode>0%</c:formatCode>
                <c:ptCount val="13"/>
                <c:pt idx="0">
                  <c:v>0.47299999999999998</c:v>
                </c:pt>
                <c:pt idx="1">
                  <c:v>0.36399999999999999</c:v>
                </c:pt>
                <c:pt idx="2">
                  <c:v>0.28999999999999998</c:v>
                </c:pt>
                <c:pt idx="3">
                  <c:v>0.26</c:v>
                </c:pt>
                <c:pt idx="4">
                  <c:v>0.249</c:v>
                </c:pt>
                <c:pt idx="5">
                  <c:v>0.23799999999999999</c:v>
                </c:pt>
                <c:pt idx="6">
                  <c:v>0.23200000000000001</c:v>
                </c:pt>
                <c:pt idx="7">
                  <c:v>0.22500000000000001</c:v>
                </c:pt>
                <c:pt idx="8">
                  <c:v>0.16300000000000001</c:v>
                </c:pt>
                <c:pt idx="9">
                  <c:v>0.14699999999999999</c:v>
                </c:pt>
                <c:pt idx="10">
                  <c:v>0.13600000000000001</c:v>
                </c:pt>
                <c:pt idx="11">
                  <c:v>0.13500000000000001</c:v>
                </c:pt>
                <c:pt idx="12">
                  <c:v>7.5999999999999998E-2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C7-4714-8B7F-5D8A41005A52}"/>
            </c:ext>
          </c:extLst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Det samme</c:v>
                </c:pt>
              </c:strCache>
            </c:strRef>
          </c:tx>
          <c:spPr>
            <a:solidFill>
              <a:schemeClr val="accent2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'Ark1'!$A$2:$A$14</c:f>
              <c:strCache>
                <c:ptCount val="13"/>
                <c:pt idx="0">
                  <c:v>Købe fødevarer på tilbud/billigere fødevarer</c:v>
                </c:pt>
                <c:pt idx="1">
                  <c:v>Undgå madspild</c:v>
                </c:pt>
                <c:pt idx="2">
                  <c:v>Spise flere rester</c:v>
                </c:pt>
                <c:pt idx="3">
                  <c:v>Spise sundere</c:v>
                </c:pt>
                <c:pt idx="4">
                  <c:v>Lav mad til flere dage ad gangen</c:v>
                </c:pt>
                <c:pt idx="5">
                  <c:v>Købe fødevarer til lager (f.eks. frost eller kolonialvarer)</c:v>
                </c:pt>
                <c:pt idx="6">
                  <c:v>Købe danske/lokale fødevarer</c:v>
                </c:pt>
                <c:pt idx="7">
                  <c:v>Lave hjemmelavet mad</c:v>
                </c:pt>
                <c:pt idx="8">
                  <c:v>Lave mad/bagværk til lager (fx fryse ned)</c:v>
                </c:pt>
                <c:pt idx="9">
                  <c:v>Køber fødevarer med god dyrevelfærd</c:v>
                </c:pt>
                <c:pt idx="10">
                  <c:v>Købe økologiske fødevarer</c:v>
                </c:pt>
                <c:pt idx="11">
                  <c:v>Købe fødevarer af god kvalitet</c:v>
                </c:pt>
                <c:pt idx="12">
                  <c:v>Købe fødevarer fra EU</c:v>
                </c:pt>
              </c:strCache>
            </c:strRef>
          </c:cat>
          <c:val>
            <c:numRef>
              <c:f>'Ark1'!$C$2:$C$14</c:f>
              <c:numCache>
                <c:formatCode>0%</c:formatCode>
                <c:ptCount val="13"/>
                <c:pt idx="0">
                  <c:v>0.49099999999999999</c:v>
                </c:pt>
                <c:pt idx="1">
                  <c:v>0.60299999999999998</c:v>
                </c:pt>
                <c:pt idx="2">
                  <c:v>0.66400000000000003</c:v>
                </c:pt>
                <c:pt idx="3">
                  <c:v>0.65800000000000003</c:v>
                </c:pt>
                <c:pt idx="4">
                  <c:v>0.66900000000000004</c:v>
                </c:pt>
                <c:pt idx="5">
                  <c:v>0.66</c:v>
                </c:pt>
                <c:pt idx="6">
                  <c:v>0.69099999999999995</c:v>
                </c:pt>
                <c:pt idx="7">
                  <c:v>0.72499999999999998</c:v>
                </c:pt>
                <c:pt idx="8">
                  <c:v>0.68799999999999994</c:v>
                </c:pt>
                <c:pt idx="9">
                  <c:v>0.70099999999999996</c:v>
                </c:pt>
                <c:pt idx="10">
                  <c:v>0.64100000000000001</c:v>
                </c:pt>
                <c:pt idx="11">
                  <c:v>0.71399999999999997</c:v>
                </c:pt>
                <c:pt idx="12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C7-4714-8B7F-5D8A41005A52}"/>
            </c:ext>
          </c:extLst>
        </c:ser>
        <c:ser>
          <c:idx val="2"/>
          <c:order val="2"/>
          <c:tx>
            <c:strRef>
              <c:f>'Ark1'!$D$1</c:f>
              <c:strCache>
                <c:ptCount val="1"/>
                <c:pt idx="0">
                  <c:v>Gøre mindre</c:v>
                </c:pt>
              </c:strCache>
            </c:strRef>
          </c:tx>
          <c:spPr>
            <a:solidFill>
              <a:srgbClr val="D97979"/>
            </a:solidFill>
            <a:ln>
              <a:solidFill>
                <a:schemeClr val="bg1"/>
              </a:solidFill>
            </a:ln>
            <a:effectLst/>
          </c:spPr>
          <c:invertIfNegative val="0"/>
          <c:dLbls>
            <c:dLbl>
              <c:idx val="1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1C7-4714-8B7F-5D8A41005A52}"/>
                </c:ext>
              </c:extLst>
            </c:dLbl>
            <c:dLbl>
              <c:idx val="1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C7-4714-8B7F-5D8A41005A52}"/>
                </c:ext>
              </c:extLst>
            </c:dLbl>
            <c:dLbl>
              <c:idx val="17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1C7-4714-8B7F-5D8A41005A52}"/>
                </c:ext>
              </c:extLst>
            </c:dLbl>
            <c:dLbl>
              <c:idx val="18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C7-4714-8B7F-5D8A41005A52}"/>
                </c:ext>
              </c:extLst>
            </c:dLbl>
            <c:dLbl>
              <c:idx val="2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C7-4714-8B7F-5D8A41005A52}"/>
                </c:ext>
              </c:extLst>
            </c:dLbl>
            <c:dLbl>
              <c:idx val="2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1C7-4714-8B7F-5D8A41005A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'Ark1'!$A$2:$A$14</c:f>
              <c:strCache>
                <c:ptCount val="13"/>
                <c:pt idx="0">
                  <c:v>Købe fødevarer på tilbud/billigere fødevarer</c:v>
                </c:pt>
                <c:pt idx="1">
                  <c:v>Undgå madspild</c:v>
                </c:pt>
                <c:pt idx="2">
                  <c:v>Spise flere rester</c:v>
                </c:pt>
                <c:pt idx="3">
                  <c:v>Spise sundere</c:v>
                </c:pt>
                <c:pt idx="4">
                  <c:v>Lav mad til flere dage ad gangen</c:v>
                </c:pt>
                <c:pt idx="5">
                  <c:v>Købe fødevarer til lager (f.eks. frost eller kolonialvarer)</c:v>
                </c:pt>
                <c:pt idx="6">
                  <c:v>Købe danske/lokale fødevarer</c:v>
                </c:pt>
                <c:pt idx="7">
                  <c:v>Lave hjemmelavet mad</c:v>
                </c:pt>
                <c:pt idx="8">
                  <c:v>Lave mad/bagværk til lager (fx fryse ned)</c:v>
                </c:pt>
                <c:pt idx="9">
                  <c:v>Køber fødevarer med god dyrevelfærd</c:v>
                </c:pt>
                <c:pt idx="10">
                  <c:v>Købe økologiske fødevarer</c:v>
                </c:pt>
                <c:pt idx="11">
                  <c:v>Købe fødevarer af god kvalitet</c:v>
                </c:pt>
                <c:pt idx="12">
                  <c:v>Købe fødevarer fra EU</c:v>
                </c:pt>
              </c:strCache>
            </c:strRef>
          </c:cat>
          <c:val>
            <c:numRef>
              <c:f>'Ark1'!$D$2:$D$14</c:f>
              <c:numCache>
                <c:formatCode>0%</c:formatCode>
                <c:ptCount val="13"/>
                <c:pt idx="0">
                  <c:v>1.9E-2</c:v>
                </c:pt>
                <c:pt idx="1">
                  <c:v>1.9E-2</c:v>
                </c:pt>
                <c:pt idx="2">
                  <c:v>3.1E-2</c:v>
                </c:pt>
                <c:pt idx="3">
                  <c:v>6.0999999999999999E-2</c:v>
                </c:pt>
                <c:pt idx="4">
                  <c:v>5.6000000000000001E-2</c:v>
                </c:pt>
                <c:pt idx="5">
                  <c:v>6.8000000000000005E-2</c:v>
                </c:pt>
                <c:pt idx="6">
                  <c:v>3.3000000000000002E-2</c:v>
                </c:pt>
                <c:pt idx="7">
                  <c:v>3.6999999999999998E-2</c:v>
                </c:pt>
                <c:pt idx="8">
                  <c:v>0.1</c:v>
                </c:pt>
                <c:pt idx="9">
                  <c:v>6.7000000000000004E-2</c:v>
                </c:pt>
                <c:pt idx="10">
                  <c:v>0.18099999999999999</c:v>
                </c:pt>
                <c:pt idx="11">
                  <c:v>0.12</c:v>
                </c:pt>
                <c:pt idx="12">
                  <c:v>4.1000000000000002E-2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1C7-4714-8B7F-5D8A41005A52}"/>
            </c:ext>
          </c:extLst>
        </c:ser>
        <c:ser>
          <c:idx val="3"/>
          <c:order val="3"/>
          <c:tx>
            <c:strRef>
              <c:f>'Ark1'!$E$1</c:f>
              <c:strCache>
                <c:ptCount val="1"/>
                <c:pt idx="0">
                  <c:v>Ved ikke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  <a:effectLst/>
          </c:spPr>
          <c:invertIfNegative val="0"/>
          <c:cat>
            <c:strRef>
              <c:f>'Ark1'!$A$2:$A$14</c:f>
              <c:strCache>
                <c:ptCount val="13"/>
                <c:pt idx="0">
                  <c:v>Købe fødevarer på tilbud/billigere fødevarer</c:v>
                </c:pt>
                <c:pt idx="1">
                  <c:v>Undgå madspild</c:v>
                </c:pt>
                <c:pt idx="2">
                  <c:v>Spise flere rester</c:v>
                </c:pt>
                <c:pt idx="3">
                  <c:v>Spise sundere</c:v>
                </c:pt>
                <c:pt idx="4">
                  <c:v>Lav mad til flere dage ad gangen</c:v>
                </c:pt>
                <c:pt idx="5">
                  <c:v>Købe fødevarer til lager (f.eks. frost eller kolonialvarer)</c:v>
                </c:pt>
                <c:pt idx="6">
                  <c:v>Købe danske/lokale fødevarer</c:v>
                </c:pt>
                <c:pt idx="7">
                  <c:v>Lave hjemmelavet mad</c:v>
                </c:pt>
                <c:pt idx="8">
                  <c:v>Lave mad/bagværk til lager (fx fryse ned)</c:v>
                </c:pt>
                <c:pt idx="9">
                  <c:v>Køber fødevarer med god dyrevelfærd</c:v>
                </c:pt>
                <c:pt idx="10">
                  <c:v>Købe økologiske fødevarer</c:v>
                </c:pt>
                <c:pt idx="11">
                  <c:v>Købe fødevarer af god kvalitet</c:v>
                </c:pt>
                <c:pt idx="12">
                  <c:v>Købe fødevarer fra EU</c:v>
                </c:pt>
              </c:strCache>
            </c:strRef>
          </c:cat>
          <c:val>
            <c:numRef>
              <c:f>'Ark1'!$E$2:$E$14</c:f>
              <c:numCache>
                <c:formatCode>0%</c:formatCode>
                <c:ptCount val="13"/>
                <c:pt idx="0">
                  <c:v>1.7000000000000001E-2</c:v>
                </c:pt>
                <c:pt idx="1">
                  <c:v>1.4E-2</c:v>
                </c:pt>
                <c:pt idx="2">
                  <c:v>1.4999999999999999E-2</c:v>
                </c:pt>
                <c:pt idx="3">
                  <c:v>2.1000000000000001E-2</c:v>
                </c:pt>
                <c:pt idx="4">
                  <c:v>2.7E-2</c:v>
                </c:pt>
                <c:pt idx="5">
                  <c:v>3.4000000000000002E-2</c:v>
                </c:pt>
                <c:pt idx="6">
                  <c:v>4.4999999999999998E-2</c:v>
                </c:pt>
                <c:pt idx="7">
                  <c:v>1.2999999999999999E-2</c:v>
                </c:pt>
                <c:pt idx="8">
                  <c:v>0.05</c:v>
                </c:pt>
                <c:pt idx="9">
                  <c:v>8.5000000000000006E-2</c:v>
                </c:pt>
                <c:pt idx="10">
                  <c:v>4.2000000000000003E-2</c:v>
                </c:pt>
                <c:pt idx="11">
                  <c:v>3.1E-2</c:v>
                </c:pt>
                <c:pt idx="12">
                  <c:v>0.153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1C7-4714-8B7F-5D8A41005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17236200"/>
        <c:axId val="517236528"/>
      </c:barChart>
      <c:catAx>
        <c:axId val="51723620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17236528"/>
        <c:crosses val="autoZero"/>
        <c:auto val="1"/>
        <c:lblAlgn val="ctr"/>
        <c:lblOffset val="100"/>
        <c:noMultiLvlLbl val="0"/>
      </c:catAx>
      <c:valAx>
        <c:axId val="517236528"/>
        <c:scaling>
          <c:orientation val="minMax"/>
        </c:scaling>
        <c:delete val="0"/>
        <c:axPos val="t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17236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398219434108624"/>
          <c:y val="4.4440234331913013E-2"/>
          <c:w val="0.46977690850320719"/>
          <c:h val="6.24490481923136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da-DK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1644535250428918E-2"/>
          <c:y val="7.8140081353941793E-2"/>
          <c:w val="0.82102130290767861"/>
          <c:h val="0.885997929028122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'Ark1'!$B$1</c:f>
              <c:strCache>
                <c:ptCount val="1"/>
                <c:pt idx="0">
                  <c:v>Styrkeforhold</c:v>
                </c:pt>
              </c:strCache>
            </c:strRef>
          </c:tx>
          <c:spPr>
            <a:solidFill>
              <a:srgbClr val="9FD08E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9F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8E4-4C78-A19E-087FD832E5F9}"/>
              </c:ext>
            </c:extLst>
          </c:dPt>
          <c:dPt>
            <c:idx val="1"/>
            <c:invertIfNegative val="0"/>
            <c:bubble3D val="0"/>
            <c:spPr>
              <a:solidFill>
                <a:srgbClr val="9F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8E4-4C78-A19E-087FD832E5F9}"/>
              </c:ext>
            </c:extLst>
          </c:dPt>
          <c:dPt>
            <c:idx val="2"/>
            <c:invertIfNegative val="0"/>
            <c:bubble3D val="0"/>
            <c:spPr>
              <a:solidFill>
                <a:srgbClr val="9F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8E4-4C78-A19E-087FD832E5F9}"/>
              </c:ext>
            </c:extLst>
          </c:dPt>
          <c:dPt>
            <c:idx val="3"/>
            <c:invertIfNegative val="0"/>
            <c:bubble3D val="0"/>
            <c:spPr>
              <a:solidFill>
                <a:srgbClr val="9F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8E4-4C78-A19E-087FD832E5F9}"/>
              </c:ext>
            </c:extLst>
          </c:dPt>
          <c:dPt>
            <c:idx val="4"/>
            <c:invertIfNegative val="0"/>
            <c:bubble3D val="0"/>
            <c:spPr>
              <a:solidFill>
                <a:srgbClr val="9F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8E4-4C78-A19E-087FD832E5F9}"/>
              </c:ext>
            </c:extLst>
          </c:dPt>
          <c:dPt>
            <c:idx val="5"/>
            <c:invertIfNegative val="0"/>
            <c:bubble3D val="0"/>
            <c:spPr>
              <a:solidFill>
                <a:srgbClr val="9F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8E4-4C78-A19E-087FD832E5F9}"/>
              </c:ext>
            </c:extLst>
          </c:dPt>
          <c:dPt>
            <c:idx val="6"/>
            <c:invertIfNegative val="0"/>
            <c:bubble3D val="0"/>
            <c:spPr>
              <a:solidFill>
                <a:srgbClr val="9F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8E4-4C78-A19E-087FD832E5F9}"/>
              </c:ext>
            </c:extLst>
          </c:dPt>
          <c:dPt>
            <c:idx val="7"/>
            <c:invertIfNegative val="0"/>
            <c:bubble3D val="0"/>
            <c:spPr>
              <a:solidFill>
                <a:srgbClr val="9F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8E4-4C78-A19E-087FD832E5F9}"/>
              </c:ext>
            </c:extLst>
          </c:dPt>
          <c:dPt>
            <c:idx val="8"/>
            <c:invertIfNegative val="0"/>
            <c:bubble3D val="0"/>
            <c:spPr>
              <a:solidFill>
                <a:srgbClr val="9F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E8E4-4C78-A19E-087FD832E5F9}"/>
              </c:ext>
            </c:extLst>
          </c:dPt>
          <c:dPt>
            <c:idx val="9"/>
            <c:invertIfNegative val="0"/>
            <c:bubble3D val="0"/>
            <c:spPr>
              <a:solidFill>
                <a:srgbClr val="9F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E8E4-4C78-A19E-087FD832E5F9}"/>
              </c:ext>
            </c:extLst>
          </c:dPt>
          <c:dPt>
            <c:idx val="10"/>
            <c:invertIfNegative val="0"/>
            <c:bubble3D val="0"/>
            <c:spPr>
              <a:solidFill>
                <a:srgbClr val="D97979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E8E4-4C78-A19E-087FD832E5F9}"/>
              </c:ext>
            </c:extLst>
          </c:dPt>
          <c:dPt>
            <c:idx val="11"/>
            <c:invertIfNegative val="0"/>
            <c:bubble3D val="0"/>
            <c:spPr>
              <a:solidFill>
                <a:srgbClr val="9F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E8E4-4C78-A19E-087FD832E5F9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E8E4-4C78-A19E-087FD832E5F9}"/>
              </c:ext>
            </c:extLst>
          </c:dPt>
          <c:dPt>
            <c:idx val="18"/>
            <c:invertIfNegative val="0"/>
            <c:bubble3D val="0"/>
            <c:spPr>
              <a:solidFill>
                <a:srgbClr val="9F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E8E4-4C78-A19E-087FD832E5F9}"/>
              </c:ext>
            </c:extLst>
          </c:dPt>
          <c:dPt>
            <c:idx val="19"/>
            <c:invertIfNegative val="0"/>
            <c:bubble3D val="0"/>
            <c:spPr>
              <a:solidFill>
                <a:srgbClr val="9F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C-E8E4-4C78-A19E-087FD832E5F9}"/>
              </c:ext>
            </c:extLst>
          </c:dPt>
          <c:dPt>
            <c:idx val="20"/>
            <c:invertIfNegative val="0"/>
            <c:bubble3D val="0"/>
            <c:spPr>
              <a:solidFill>
                <a:srgbClr val="9F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E-E8E4-4C78-A19E-087FD832E5F9}"/>
              </c:ext>
            </c:extLst>
          </c:dPt>
          <c:dPt>
            <c:idx val="21"/>
            <c:invertIfNegative val="0"/>
            <c:bubble3D val="0"/>
            <c:spPr>
              <a:solidFill>
                <a:srgbClr val="9F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0-E8E4-4C78-A19E-087FD832E5F9}"/>
              </c:ext>
            </c:extLst>
          </c:dPt>
          <c:dPt>
            <c:idx val="22"/>
            <c:invertIfNegative val="0"/>
            <c:bubble3D val="0"/>
            <c:spPr>
              <a:solidFill>
                <a:srgbClr val="9FD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2-E8E4-4C78-A19E-087FD832E5F9}"/>
              </c:ext>
            </c:extLst>
          </c:dPt>
          <c:cat>
            <c:strRef>
              <c:f>'Ark1'!$A$2:$A$14</c:f>
              <c:strCache>
                <c:ptCount val="13"/>
                <c:pt idx="0">
                  <c:v>Købe fødevarer på tilbud/billigere fødevarer</c:v>
                </c:pt>
                <c:pt idx="1">
                  <c:v>Undgå madspild</c:v>
                </c:pt>
                <c:pt idx="2">
                  <c:v>Spise flere rester</c:v>
                </c:pt>
                <c:pt idx="3">
                  <c:v>Spise sundere</c:v>
                </c:pt>
                <c:pt idx="4">
                  <c:v>Lav mad til flere dage ad gangen</c:v>
                </c:pt>
                <c:pt idx="5">
                  <c:v>Købe fødevarer til lager (f.eks. frost eller kolonialvarer)</c:v>
                </c:pt>
                <c:pt idx="6">
                  <c:v>Købe danske/lokale fødevarer</c:v>
                </c:pt>
                <c:pt idx="7">
                  <c:v>Lave hjemmelavet mad</c:v>
                </c:pt>
                <c:pt idx="8">
                  <c:v>Lave mad/bagværk til lager (fx fryse ned)</c:v>
                </c:pt>
                <c:pt idx="9">
                  <c:v>Køber fødevarer med god dyrevelfærd</c:v>
                </c:pt>
                <c:pt idx="10">
                  <c:v>Købe økologiske fødevarer</c:v>
                </c:pt>
                <c:pt idx="11">
                  <c:v>Købe fødevarer af god kvalitet</c:v>
                </c:pt>
                <c:pt idx="12">
                  <c:v>Købe fødevarer fra EU</c:v>
                </c:pt>
              </c:strCache>
            </c:strRef>
          </c:cat>
          <c:val>
            <c:numRef>
              <c:f>'Ark1'!$B$2:$B$14</c:f>
              <c:numCache>
                <c:formatCode>0%</c:formatCode>
                <c:ptCount val="13"/>
                <c:pt idx="0">
                  <c:v>0.45399999999999996</c:v>
                </c:pt>
                <c:pt idx="1">
                  <c:v>0.34499999999999997</c:v>
                </c:pt>
                <c:pt idx="2">
                  <c:v>0.25900000000000001</c:v>
                </c:pt>
                <c:pt idx="3">
                  <c:v>0.19900000000000001</c:v>
                </c:pt>
                <c:pt idx="4">
                  <c:v>0.193</c:v>
                </c:pt>
                <c:pt idx="5">
                  <c:v>0.16999999999999998</c:v>
                </c:pt>
                <c:pt idx="6">
                  <c:v>0.19900000000000001</c:v>
                </c:pt>
                <c:pt idx="7">
                  <c:v>0.188</c:v>
                </c:pt>
                <c:pt idx="8">
                  <c:v>6.3E-2</c:v>
                </c:pt>
                <c:pt idx="9">
                  <c:v>7.9999999999999988E-2</c:v>
                </c:pt>
                <c:pt idx="10">
                  <c:v>-4.4999999999999984E-2</c:v>
                </c:pt>
                <c:pt idx="11">
                  <c:v>1.5000000000000013E-2</c:v>
                </c:pt>
                <c:pt idx="12">
                  <c:v>3.4999999999999996E-2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3-E8E4-4C78-A19E-087FD832E5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83613400"/>
        <c:axId val="483607496"/>
      </c:barChart>
      <c:catAx>
        <c:axId val="48361340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low"/>
        <c:crossAx val="483607496"/>
        <c:crosses val="autoZero"/>
        <c:auto val="1"/>
        <c:lblAlgn val="ctr"/>
        <c:lblOffset val="200"/>
        <c:noMultiLvlLbl val="0"/>
      </c:catAx>
      <c:valAx>
        <c:axId val="483607496"/>
        <c:scaling>
          <c:orientation val="minMax"/>
          <c:max val="0.60000000000000009"/>
        </c:scaling>
        <c:delete val="0"/>
        <c:axPos val="t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483613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0.12736</cdr:x>
      <cdr:y>0.17788</cdr:y>
    </cdr:from>
    <cdr:to>
      <cdr:x>0.72506</cdr:x>
      <cdr:y>0.36718</cdr:y>
    </cdr:to>
    <cdr:sp macro="" textlink="">
      <cdr:nvSpPr>
        <cdr:cNvPr id="2" name="Rektangel 1">
          <a:extLst xmlns:a="http://schemas.openxmlformats.org/drawingml/2006/main">
            <a:ext uri="{FF2B5EF4-FFF2-40B4-BE49-F238E27FC236}">
              <a16:creationId xmlns:a16="http://schemas.microsoft.com/office/drawing/2014/main" id="{EE60A9A6-A644-E70F-578D-D3048FA26503}"/>
            </a:ext>
          </a:extLst>
        </cdr:cNvPr>
        <cdr:cNvSpPr/>
      </cdr:nvSpPr>
      <cdr:spPr>
        <a:xfrm xmlns:a="http://schemas.openxmlformats.org/drawingml/2006/main">
          <a:off x="1035854" y="696667"/>
          <a:ext cx="4861249" cy="74139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solidFill>
            <a:schemeClr val="accent2">
              <a:lumMod val="50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609585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609585" algn="l" defTabSz="609585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1219170" algn="l" defTabSz="609585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828754" algn="l" defTabSz="609585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2438339" algn="l" defTabSz="609585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3047924" algn="l" defTabSz="609585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3657509" algn="l" defTabSz="609585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4267093" algn="l" defTabSz="609585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4876678" algn="l" defTabSz="609585" rtl="0" eaLnBrk="1" latinLnBrk="0" hangingPunct="1">
            <a:defRPr sz="24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da-DK" sz="1400" dirty="0" err="1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692A9-E005-C044-A56F-02674BE2DA99}" type="datetimeFigureOut">
              <a:rPr lang="da-DK" smtClean="0"/>
              <a:t>13-09-2023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CE9BE-8B3E-D24B-A1C2-65CB46C3B3D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713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CE9BE-8B3E-D24B-A1C2-65CB46C3B3D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7763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CE9BE-8B3E-D24B-A1C2-65CB46C3B3D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343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ECE9BE-8B3E-D24B-A1C2-65CB46C3B3D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42848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slide_hvi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6E81FF4-3585-78E2-8A5E-1388521B9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9E466A02-5FCE-2C7B-791B-BD089119DE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AE85FBB6-BF70-83B8-EA70-7B933F2310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8054" y="372902"/>
            <a:ext cx="3885364" cy="6132074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35998545-58EB-294E-9AF2-9464AA237FE2}"/>
              </a:ext>
            </a:extLst>
          </p:cNvPr>
          <p:cNvSpPr txBox="1"/>
          <p:nvPr userDrawn="1"/>
        </p:nvSpPr>
        <p:spPr>
          <a:xfrm>
            <a:off x="2083780" y="279290"/>
            <a:ext cx="6447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3200" b="1" i="0" spc="6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FØDEVAREDAGEN</a:t>
            </a:r>
          </a:p>
          <a:p>
            <a:pPr algn="l"/>
            <a:r>
              <a:rPr lang="da-DK" sz="2000" b="1" i="0" spc="300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EXECUTIVE</a:t>
            </a:r>
          </a:p>
        </p:txBody>
      </p:sp>
      <p:pic>
        <p:nvPicPr>
          <p:cNvPr id="10" name="Billede 1">
            <a:extLst>
              <a:ext uri="{FF2B5EF4-FFF2-40B4-BE49-F238E27FC236}">
                <a16:creationId xmlns:a16="http://schemas.microsoft.com/office/drawing/2014/main" id="{5D279BCB-DFBF-665B-3718-42F89B4AC7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802031" y="5988208"/>
            <a:ext cx="1031863" cy="587589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3A265328-58E8-686C-5A38-1D62DB9DD5B4}"/>
              </a:ext>
            </a:extLst>
          </p:cNvPr>
          <p:cNvSpPr txBox="1"/>
          <p:nvPr userDrawn="1"/>
        </p:nvSpPr>
        <p:spPr>
          <a:xfrm rot="5400000">
            <a:off x="9711418" y="2202541"/>
            <a:ext cx="4185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0" spc="300" dirty="0">
                <a:solidFill>
                  <a:schemeClr val="bg1"/>
                </a:solidFill>
                <a:latin typeface="+mj-lt"/>
              </a:rPr>
              <a:t>HVOR GODE RÅVARER MØDES</a:t>
            </a:r>
          </a:p>
        </p:txBody>
      </p:sp>
    </p:spTree>
    <p:extLst>
      <p:ext uri="{BB962C8B-B14F-4D97-AF65-F5344CB8AC3E}">
        <p14:creationId xmlns:p14="http://schemas.microsoft.com/office/powerpoint/2010/main" val="3063635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MEJERI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7EF08B-5D4C-7653-3767-ABFCEC663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28" b="1992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87EAFEBA-103C-3066-705E-C97BC578B9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A0CEACC-256B-7881-A97F-8A56F1800E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45C98EA-8810-68DC-276F-E79BFAF398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188327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FG+GRØNT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7EF08B-5D4C-7653-3767-ABFCEC663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928" b="19929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DBBA7FA4-8A9D-F3A9-EA08-8F7AAE1F47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52CAE306-E140-6B13-22F0-722ADA1350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5F499D01-AB87-96F4-160C-4D97088974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24787565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KØD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>
            <a:extLst>
              <a:ext uri="{FF2B5EF4-FFF2-40B4-BE49-F238E27FC236}">
                <a16:creationId xmlns:a16="http://schemas.microsoft.com/office/drawing/2014/main" id="{E008E77A-396B-1D7B-C754-97815F7AD0EC}"/>
              </a:ext>
            </a:extLst>
          </p:cNvPr>
          <p:cNvGrpSpPr/>
          <p:nvPr userDrawn="1"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4" name="Billede 3">
              <a:extLst>
                <a:ext uri="{FF2B5EF4-FFF2-40B4-BE49-F238E27FC236}">
                  <a16:creationId xmlns:a16="http://schemas.microsoft.com/office/drawing/2014/main" id="{FB7EF08B-5D4C-7653-3767-ABFCEC6632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" r="19813" b="-144"/>
            <a:stretch/>
          </p:blipFill>
          <p:spPr>
            <a:xfrm>
              <a:off x="2481942" y="0"/>
              <a:ext cx="9710057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208AA465-9DB3-D34F-D41F-72F469E1EEB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29" r="79185" b="-144"/>
            <a:stretch/>
          </p:blipFill>
          <p:spPr>
            <a:xfrm rot="10800000">
              <a:off x="0" y="0"/>
              <a:ext cx="248194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9578A431-C3DA-A03E-0410-6BBBC48C46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E817274-0436-E8E4-A9D0-DBBF8746E88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A3F258F1-799D-6778-07FE-EB06E7F97E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3870007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FOODSERVICE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7EF08B-5D4C-7653-3767-ABFCEC663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64" r="19928" b="996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28A19BFC-7BD7-C38B-E827-0EF242A418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320D727-DE2F-077C-0AA2-0C77814F32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576E3A4B-781E-195E-3A48-FA0A484A72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1132899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grund FISK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e 8">
            <a:extLst>
              <a:ext uri="{FF2B5EF4-FFF2-40B4-BE49-F238E27FC236}">
                <a16:creationId xmlns:a16="http://schemas.microsoft.com/office/drawing/2014/main" id="{7C925C4E-5EC5-6D34-E3F1-D4F44D475B14}"/>
              </a:ext>
            </a:extLst>
          </p:cNvPr>
          <p:cNvGrpSpPr/>
          <p:nvPr userDrawn="1"/>
        </p:nvGrpSpPr>
        <p:grpSpPr>
          <a:xfrm>
            <a:off x="0" y="0"/>
            <a:ext cx="12191999" cy="6858000"/>
            <a:chOff x="0" y="0"/>
            <a:chExt cx="12191999" cy="6858000"/>
          </a:xfrm>
        </p:grpSpPr>
        <p:pic>
          <p:nvPicPr>
            <p:cNvPr id="4" name="Billede 3">
              <a:extLst>
                <a:ext uri="{FF2B5EF4-FFF2-40B4-BE49-F238E27FC236}">
                  <a16:creationId xmlns:a16="http://schemas.microsoft.com/office/drawing/2014/main" id="{FB7EF08B-5D4C-7653-3767-ABFCEC6632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7" t="94" r="43876" b="14482"/>
            <a:stretch/>
          </p:blipFill>
          <p:spPr>
            <a:xfrm>
              <a:off x="4258490" y="0"/>
              <a:ext cx="7933509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8" name="Billede 7">
              <a:extLst>
                <a:ext uri="{FF2B5EF4-FFF2-40B4-BE49-F238E27FC236}">
                  <a16:creationId xmlns:a16="http://schemas.microsoft.com/office/drawing/2014/main" id="{70CEE738-E4B6-2976-A63E-B1F33309513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37" t="94" r="76154" b="14482"/>
            <a:stretch/>
          </p:blipFill>
          <p:spPr>
            <a:xfrm flipH="1">
              <a:off x="0" y="0"/>
              <a:ext cx="425849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5" name="Billede 4">
            <a:extLst>
              <a:ext uri="{FF2B5EF4-FFF2-40B4-BE49-F238E27FC236}">
                <a16:creationId xmlns:a16="http://schemas.microsoft.com/office/drawing/2014/main" id="{50AC1CC3-5754-890E-33AE-E8D44E4AE6B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4D67748-B024-BBE3-E0D3-5927ADD67B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CCADAD4C-91CA-83C2-BF39-A9D5A22E84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2518848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slide m.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>
            <a:extLst>
              <a:ext uri="{FF2B5EF4-FFF2-40B4-BE49-F238E27FC236}">
                <a16:creationId xmlns:a16="http://schemas.microsoft.com/office/drawing/2014/main" id="{99506D94-5B4E-52A1-2B6C-53408B7DA397}"/>
              </a:ext>
            </a:extLst>
          </p:cNvPr>
          <p:cNvGrpSpPr/>
          <p:nvPr userDrawn="1"/>
        </p:nvGrpSpPr>
        <p:grpSpPr>
          <a:xfrm>
            <a:off x="-261260" y="0"/>
            <a:ext cx="12453260" cy="6858000"/>
            <a:chOff x="-261260" y="0"/>
            <a:chExt cx="12453260" cy="6858000"/>
          </a:xfrm>
        </p:grpSpPr>
        <p:pic>
          <p:nvPicPr>
            <p:cNvPr id="3" name="Billede 2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131BDF46-4643-218F-5E23-C39A8CB87B8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112" t="547" r="10112" b="40361"/>
            <a:stretch/>
          </p:blipFill>
          <p:spPr>
            <a:xfrm rot="16200000">
              <a:off x="7069183" y="1735183"/>
              <a:ext cx="6858000" cy="3387634"/>
            </a:xfrm>
            <a:prstGeom prst="rect">
              <a:avLst/>
            </a:prstGeom>
          </p:spPr>
        </p:pic>
        <p:pic>
          <p:nvPicPr>
            <p:cNvPr id="4" name="Billede 3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64548F2D-0F24-1A75-7BB0-8772B97380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112" t="548" r="10112" b="90794"/>
            <a:stretch/>
          </p:blipFill>
          <p:spPr>
            <a:xfrm rot="5400000">
              <a:off x="842553" y="-1103813"/>
              <a:ext cx="6858000" cy="9065625"/>
            </a:xfrm>
            <a:prstGeom prst="rect">
              <a:avLst/>
            </a:prstGeom>
          </p:spPr>
        </p:pic>
      </p:grp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A0F49C-9F93-3B4A-81CA-FF4E2FEF1C59}"/>
              </a:ext>
            </a:extLst>
          </p:cNvPr>
          <p:cNvSpPr>
            <a:spLocks noGrp="1"/>
          </p:cNvSpPr>
          <p:nvPr userDrawn="1">
            <p:ph idx="1" hasCustomPrompt="1"/>
          </p:nvPr>
        </p:nvSpPr>
        <p:spPr>
          <a:xfrm>
            <a:off x="1223158" y="2090694"/>
            <a:ext cx="8339942" cy="353286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Helvetica" pitchFamily="2" charset="0"/>
                <a:cs typeface="Calibri Light" panose="020F0302020204030204" pitchFamily="34" charset="0"/>
              </a:defRPr>
            </a:lvl1pPr>
            <a:lvl2pPr marL="952485" indent="-342900">
              <a:buFont typeface="Arial" panose="020B0604020202020204" pitchFamily="34" charset="0"/>
              <a:buChar char="•"/>
              <a:defRPr sz="1800" b="0" i="0">
                <a:latin typeface="Helvetica" pitchFamily="2" charset="0"/>
                <a:cs typeface="Calibri Light" panose="020F0302020204030204" pitchFamily="34" charset="0"/>
              </a:defRPr>
            </a:lvl2pPr>
            <a:lvl3pPr>
              <a:defRPr sz="1800" b="0" i="0">
                <a:latin typeface="Helvetica" pitchFamily="2" charset="0"/>
                <a:cs typeface="Calibri Light" panose="020F0302020204030204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da-DK" dirty="0"/>
              <a:t>Indsæt tekst, billeder eller grafer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4DB4753-CF7E-744E-A07A-44B30FE6C62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223158" y="1234441"/>
            <a:ext cx="8339942" cy="772719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da-DK" dirty="0"/>
              <a:t>Overskrift</a:t>
            </a:r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053AEDB9-8F1A-CBFD-5D75-85ABA9C7B6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911BED6-8AF4-7E47-EBF0-7A62AFDDA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65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 u. billede">
    <p:bg>
      <p:bgPr>
        <a:solidFill>
          <a:srgbClr val="CDC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A0A2CD-933F-65B4-8DCA-C883B5C3D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2554" y="1"/>
            <a:ext cx="12192000" cy="6857999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da-DK" dirty="0"/>
              <a:t>Full screen billede</a:t>
            </a:r>
          </a:p>
          <a:p>
            <a:pPr lvl="0"/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E30621C-94E1-E927-39E7-4DA931899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3EB3EB5-6980-A253-4529-1971E3D73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32C31DD6-824A-6D8B-C3C8-1872529288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3508550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, redigerbar baggr.">
    <p:bg>
      <p:bgPr>
        <a:solidFill>
          <a:srgbClr val="CDC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EA0A2CD-933F-65B4-8DCA-C883B5C3D0F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1"/>
            <a:ext cx="12192000" cy="6857999"/>
          </a:xfr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lvl="0"/>
            <a:r>
              <a:rPr lang="da-DK" dirty="0"/>
              <a:t>Full screen billede</a:t>
            </a:r>
          </a:p>
          <a:p>
            <a:pPr lvl="0"/>
            <a:endParaRPr lang="da-DK" dirty="0"/>
          </a:p>
        </p:txBody>
      </p:sp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AC716752-27B0-B08A-44D5-F7AC8D2815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1153" y="674679"/>
            <a:ext cx="10049693" cy="708737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Overskrift + mulighed for baggrundsbillede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EE30621C-94E1-E927-39E7-4DA9318994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3EB3EB5-6980-A253-4529-1971E3D73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309F488-3BCB-55BD-23AD-0B60D23258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71154" y="1654538"/>
            <a:ext cx="10031821" cy="354892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+mn-lt"/>
              </a:defRPr>
            </a:lvl1pPr>
            <a:lvl2pPr marL="609585" indent="0">
              <a:buNone/>
              <a:defRPr sz="2000"/>
            </a:lvl2pPr>
            <a:lvl3pPr marL="1219170" indent="0">
              <a:buNone/>
              <a:defRPr sz="2000"/>
            </a:lvl3pPr>
            <a:lvl4pPr marL="1828755" indent="0">
              <a:buNone/>
              <a:defRPr sz="2000"/>
            </a:lvl4pPr>
            <a:lvl5pPr marL="2438339" indent="0">
              <a:buNone/>
              <a:defRPr sz="20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654063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 indhold hvide logoer">
    <p:bg>
      <p:bgPr>
        <a:solidFill>
          <a:srgbClr val="CDCA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2D64C4E1-5233-1594-E416-62AEEDCBF0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3308" y="5250945"/>
            <a:ext cx="839443" cy="1324851"/>
          </a:xfrm>
          <a:prstGeom prst="rect">
            <a:avLst/>
          </a:prstGeom>
        </p:spPr>
      </p:pic>
      <p:sp>
        <p:nvSpPr>
          <p:cNvPr id="4" name="Text Placeholder 13">
            <a:extLst>
              <a:ext uri="{FF2B5EF4-FFF2-40B4-BE49-F238E27FC236}">
                <a16:creationId xmlns:a16="http://schemas.microsoft.com/office/drawing/2014/main" id="{2816A04A-1C42-B072-6E5E-142145AE99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1102" y="5988208"/>
            <a:ext cx="1007997" cy="587589"/>
          </a:xfrm>
          <a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1800000"/>
          <a:lstStyle>
            <a:lvl1pPr marL="0" indent="0">
              <a:buFont typeface="Arial" pitchFamily="34" charset="0"/>
              <a:buNone/>
              <a:defRPr sz="100">
                <a:solidFill>
                  <a:srgbClr val="88919F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0063275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.Indhold sorte logo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2697DCF-49E6-A843-8DC3-B04F2F8565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8AA718B1-2B2A-45A5-A9D2-AB72F016B3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56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slide - VELKOMMEN_hvi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>
            <a:extLst>
              <a:ext uri="{FF2B5EF4-FFF2-40B4-BE49-F238E27FC236}">
                <a16:creationId xmlns:a16="http://schemas.microsoft.com/office/drawing/2014/main" id="{3AB76BC9-B934-A9E5-6464-FC346DF459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78ACBCA9-F12F-D5A2-3ECD-36C97C2188E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">
            <a:extLst>
              <a:ext uri="{FF2B5EF4-FFF2-40B4-BE49-F238E27FC236}">
                <a16:creationId xmlns:a16="http://schemas.microsoft.com/office/drawing/2014/main" id="{5521AC6A-150E-64D7-C9D4-A575DEF1B8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2031" y="5988208"/>
            <a:ext cx="1031863" cy="587589"/>
          </a:xfrm>
          <a:prstGeom prst="rect">
            <a:avLst/>
          </a:prstGeom>
        </p:spPr>
      </p:pic>
      <p:sp>
        <p:nvSpPr>
          <p:cNvPr id="10" name="Tekstfelt 9">
            <a:extLst>
              <a:ext uri="{FF2B5EF4-FFF2-40B4-BE49-F238E27FC236}">
                <a16:creationId xmlns:a16="http://schemas.microsoft.com/office/drawing/2014/main" id="{22172AFC-9644-B6C5-E752-05A5F9CEDA84}"/>
              </a:ext>
            </a:extLst>
          </p:cNvPr>
          <p:cNvSpPr txBox="1"/>
          <p:nvPr userDrawn="1"/>
        </p:nvSpPr>
        <p:spPr>
          <a:xfrm>
            <a:off x="257171" y="385073"/>
            <a:ext cx="11426198" cy="191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680"/>
              </a:lnSpc>
            </a:pPr>
            <a:r>
              <a:rPr lang="da-DK" sz="4800" b="1" i="0" spc="600" dirty="0">
                <a:solidFill>
                  <a:schemeClr val="bg1"/>
                </a:solidFill>
                <a:latin typeface="+mj-lt"/>
              </a:rPr>
              <a:t>VELKOMMEN TIL </a:t>
            </a:r>
          </a:p>
          <a:p>
            <a:pPr algn="l">
              <a:lnSpc>
                <a:spcPts val="4680"/>
              </a:lnSpc>
            </a:pPr>
            <a:r>
              <a:rPr lang="da-DK" sz="4800" b="1" i="0" spc="600" dirty="0">
                <a:solidFill>
                  <a:schemeClr val="bg1"/>
                </a:solidFill>
                <a:latin typeface="+mj-lt"/>
              </a:rPr>
              <a:t>FØDEVAREDAGEN</a:t>
            </a:r>
          </a:p>
          <a:p>
            <a:pPr algn="l">
              <a:lnSpc>
                <a:spcPts val="4680"/>
              </a:lnSpc>
            </a:pPr>
            <a:r>
              <a:rPr lang="da-DK" sz="4800" b="1" i="0" spc="300" dirty="0">
                <a:solidFill>
                  <a:schemeClr val="bg1"/>
                </a:solidFill>
                <a:latin typeface="+mj-lt"/>
              </a:rPr>
              <a:t>EXECUTIVE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AB9BF529-73B8-8FCD-C92C-73E59501BD89}"/>
              </a:ext>
            </a:extLst>
          </p:cNvPr>
          <p:cNvSpPr txBox="1"/>
          <p:nvPr userDrawn="1"/>
        </p:nvSpPr>
        <p:spPr>
          <a:xfrm>
            <a:off x="2914438" y="6286293"/>
            <a:ext cx="4185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0" spc="300" dirty="0">
                <a:solidFill>
                  <a:schemeClr val="bg1"/>
                </a:solidFill>
                <a:latin typeface="Helvetica" pitchFamily="2" charset="0"/>
              </a:rPr>
              <a:t>HVOR GODE RÅVARER MØDES</a:t>
            </a:r>
          </a:p>
        </p:txBody>
      </p:sp>
      <p:pic>
        <p:nvPicPr>
          <p:cNvPr id="15" name="Billede 14">
            <a:extLst>
              <a:ext uri="{FF2B5EF4-FFF2-40B4-BE49-F238E27FC236}">
                <a16:creationId xmlns:a16="http://schemas.microsoft.com/office/drawing/2014/main" id="{B5C674DA-28E7-27F2-B0D2-F6A5C413242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84075" y="2750695"/>
            <a:ext cx="2423636" cy="382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01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6CBD8A3-3919-CB4E-B249-2C76A5ADC0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90897" y="1271939"/>
            <a:ext cx="9094223" cy="772719"/>
          </a:xfrm>
          <a:prstGeom prst="rect">
            <a:avLst/>
          </a:prstGeom>
        </p:spPr>
        <p:txBody>
          <a:bodyPr/>
          <a:lstStyle>
            <a:lvl1pPr algn="l">
              <a:defRPr sz="2400" b="1" i="0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da-DK" dirty="0"/>
              <a:t>Overskrift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554E78C-49BA-364A-9F64-B4A82F35222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390897" y="2251091"/>
            <a:ext cx="3733995" cy="353286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  <a:cs typeface="Calibri Light" panose="020F0302020204030204" pitchFamily="34" charset="0"/>
              </a:defRPr>
            </a:lvl1pPr>
            <a:lvl2pPr marL="952485" indent="-342900">
              <a:buFont typeface="Arial" panose="020B0604020202020204" pitchFamily="34" charset="0"/>
              <a:buChar char="•"/>
              <a:defRPr sz="1600" b="0" i="0">
                <a:latin typeface="+mn-lt"/>
                <a:cs typeface="Calibri Light" panose="020F0302020204030204" pitchFamily="34" charset="0"/>
              </a:defRPr>
            </a:lvl2pPr>
            <a:lvl3pPr>
              <a:defRPr sz="1600" b="0" i="0">
                <a:latin typeface="+mn-lt"/>
                <a:cs typeface="Calibri Light" panose="020F0302020204030204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da-DK" dirty="0"/>
              <a:t>Indsæt tekst, billeder eller grafer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A83AD84-6290-8842-9B51-C435A2D5A8B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346259" y="2251091"/>
            <a:ext cx="5138861" cy="353286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+mn-lt"/>
                <a:cs typeface="Calibri Light" panose="020F0302020204030204" pitchFamily="34" charset="0"/>
              </a:defRPr>
            </a:lvl1pPr>
            <a:lvl2pPr marL="952485" indent="-342900">
              <a:buFont typeface="Arial" panose="020B0604020202020204" pitchFamily="34" charset="0"/>
              <a:buChar char="•"/>
              <a:defRPr sz="1600" b="0" i="0">
                <a:latin typeface="+mn-lt"/>
                <a:cs typeface="Calibri Light" panose="020F0302020204030204" pitchFamily="34" charset="0"/>
              </a:defRPr>
            </a:lvl2pPr>
            <a:lvl3pPr>
              <a:defRPr sz="1600" b="0" i="0">
                <a:latin typeface="+mn-lt"/>
                <a:cs typeface="Calibri Light" panose="020F0302020204030204" pitchFamily="34" charset="0"/>
              </a:defRPr>
            </a:lvl3pPr>
            <a:lvl4pPr>
              <a:defRPr sz="2133"/>
            </a:lvl4pPr>
            <a:lvl5pPr>
              <a:defRPr sz="2133"/>
            </a:lvl5pPr>
          </a:lstStyle>
          <a:p>
            <a:pPr lvl="0"/>
            <a:r>
              <a:rPr lang="da-DK" dirty="0"/>
              <a:t>Indsæt tekst, billeder eller grafer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E4A85C61-2AE8-F4B1-2459-7744B7465F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57D1F3F4-E302-B492-4C37-3A51F409D9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512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u.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 algn="ctr">
              <a:defRPr sz="2400" b="1">
                <a:latin typeface="+mj-lt"/>
                <a:cs typeface="Times New Roman" panose="02020603050405020304" pitchFamily="18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latin typeface="+mn-lt"/>
                <a:cs typeface="Calibri Light" panose="020F0302020204030204" pitchFamily="34" charset="0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2AB7A88-DF8E-0AC2-0B1A-F61D79367B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7469CCA-80C3-A6AD-4FF9-1F0921EF46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74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44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hvid tekst_baggr.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B7EF08B-5D4C-7653-3767-ABFCEC6632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A3E954B5-0DF8-0759-82D7-CF99837C80C6}"/>
              </a:ext>
            </a:extLst>
          </p:cNvPr>
          <p:cNvSpPr/>
          <p:nvPr userDrawn="1"/>
        </p:nvSpPr>
        <p:spPr>
          <a:xfrm>
            <a:off x="3179" y="9939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b="1" dirty="0"/>
          </a:p>
        </p:txBody>
      </p:sp>
      <p:pic>
        <p:nvPicPr>
          <p:cNvPr id="6" name="Billede 1">
            <a:extLst>
              <a:ext uri="{FF2B5EF4-FFF2-40B4-BE49-F238E27FC236}">
                <a16:creationId xmlns:a16="http://schemas.microsoft.com/office/drawing/2014/main" id="{864F53D0-97BE-EBE6-565E-4DE408BF5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802031" y="5988208"/>
            <a:ext cx="1031863" cy="587589"/>
          </a:xfrm>
          <a:prstGeom prst="rect">
            <a:avLst/>
          </a:prstGeom>
        </p:spPr>
      </p:pic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F7D46161-21A2-2CCC-977E-F758630B63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67467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ts val="7020"/>
              </a:lnSpc>
              <a:buNone/>
              <a:defRPr sz="6600" b="0">
                <a:solidFill>
                  <a:schemeClr val="bg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AF8D2A49-95E8-8EC4-4A59-C86F0CEB21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83402" y="4945907"/>
            <a:ext cx="1032719" cy="162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10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slide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784BBED-9085-F1BA-7E09-F588A7A6D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9F307921-E139-1A24-ED3E-1791B1D256AC}"/>
              </a:ext>
            </a:extLst>
          </p:cNvPr>
          <p:cNvSpPr/>
          <p:nvPr userDrawn="1"/>
        </p:nvSpPr>
        <p:spPr>
          <a:xfrm>
            <a:off x="0" y="9939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3B8E29CE-3B55-8273-1952-FB1AE7F514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8054" y="372902"/>
            <a:ext cx="3885365" cy="6132074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77654CF8-FC36-3F4E-4972-83E44CCF48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E49410C2-6F60-02CB-E74E-711AF10B1ECE}"/>
              </a:ext>
            </a:extLst>
          </p:cNvPr>
          <p:cNvSpPr txBox="1"/>
          <p:nvPr userDrawn="1"/>
        </p:nvSpPr>
        <p:spPr>
          <a:xfrm>
            <a:off x="2083780" y="279290"/>
            <a:ext cx="64470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3200" b="1" i="0" spc="6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FØDEVAREDAGEN</a:t>
            </a:r>
          </a:p>
          <a:p>
            <a:pPr algn="l"/>
            <a:r>
              <a:rPr lang="da-DK" sz="2000" b="1" i="0" spc="300" dirty="0">
                <a:solidFill>
                  <a:schemeClr val="tx1"/>
                </a:solidFill>
                <a:latin typeface="+mj-lt"/>
                <a:ea typeface="Roboto" panose="02000000000000000000" pitchFamily="2" charset="0"/>
                <a:cs typeface="Roboto" panose="02000000000000000000" pitchFamily="2" charset="0"/>
              </a:rPr>
              <a:t>EXECUTIVE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D18AE382-66A5-CB12-F06F-3D18CDAE69AB}"/>
              </a:ext>
            </a:extLst>
          </p:cNvPr>
          <p:cNvSpPr txBox="1"/>
          <p:nvPr userDrawn="1"/>
        </p:nvSpPr>
        <p:spPr>
          <a:xfrm rot="5400000">
            <a:off x="9711418" y="2202541"/>
            <a:ext cx="4185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0" spc="300" dirty="0">
                <a:solidFill>
                  <a:schemeClr val="tx1"/>
                </a:solidFill>
                <a:latin typeface="Helvetica" pitchFamily="2" charset="0"/>
              </a:rPr>
              <a:t>HVOR GODE RÅVARER MØDES</a:t>
            </a:r>
          </a:p>
        </p:txBody>
      </p:sp>
    </p:spTree>
    <p:extLst>
      <p:ext uri="{BB962C8B-B14F-4D97-AF65-F5344CB8AC3E}">
        <p14:creationId xmlns:p14="http://schemas.microsoft.com/office/powerpoint/2010/main" val="197620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slide - VELKOMMEN_sor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7A23D7E8-7283-3921-88E3-67D37D5D4B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</p:pic>
      <p:sp>
        <p:nvSpPr>
          <p:cNvPr id="15" name="Rektangel 14">
            <a:extLst>
              <a:ext uri="{FF2B5EF4-FFF2-40B4-BE49-F238E27FC236}">
                <a16:creationId xmlns:a16="http://schemas.microsoft.com/office/drawing/2014/main" id="{8283C669-D2F7-6F08-D149-1F74C9A1D138}"/>
              </a:ext>
            </a:extLst>
          </p:cNvPr>
          <p:cNvSpPr/>
          <p:nvPr userDrawn="1"/>
        </p:nvSpPr>
        <p:spPr>
          <a:xfrm>
            <a:off x="0" y="9939"/>
            <a:ext cx="12192000" cy="6858000"/>
          </a:xfrm>
          <a:prstGeom prst="rect">
            <a:avLst/>
          </a:prstGeom>
          <a:solidFill>
            <a:srgbClr val="000000">
              <a:alpha val="549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ADD5FD60-788E-98FE-5DB1-5B7257996902}"/>
              </a:ext>
            </a:extLst>
          </p:cNvPr>
          <p:cNvSpPr txBox="1"/>
          <p:nvPr userDrawn="1"/>
        </p:nvSpPr>
        <p:spPr>
          <a:xfrm>
            <a:off x="257171" y="385073"/>
            <a:ext cx="11426198" cy="191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4680"/>
              </a:lnSpc>
            </a:pPr>
            <a:r>
              <a:rPr lang="da-DK" sz="4800" b="1" i="0" spc="600" dirty="0">
                <a:solidFill>
                  <a:schemeClr val="tx1"/>
                </a:solidFill>
                <a:latin typeface="+mj-lt"/>
              </a:rPr>
              <a:t>VELKOMMEN TIL </a:t>
            </a:r>
          </a:p>
          <a:p>
            <a:pPr algn="l">
              <a:lnSpc>
                <a:spcPts val="4680"/>
              </a:lnSpc>
            </a:pPr>
            <a:r>
              <a:rPr lang="da-DK" sz="4800" b="1" i="0" spc="600" dirty="0">
                <a:solidFill>
                  <a:schemeClr val="tx1"/>
                </a:solidFill>
                <a:latin typeface="+mj-lt"/>
              </a:rPr>
              <a:t>FØDEVAREDAGEN</a:t>
            </a:r>
          </a:p>
          <a:p>
            <a:pPr algn="l">
              <a:lnSpc>
                <a:spcPts val="4680"/>
              </a:lnSpc>
            </a:pPr>
            <a:r>
              <a:rPr lang="da-DK" sz="4800" b="1" i="0" spc="300" dirty="0">
                <a:solidFill>
                  <a:schemeClr val="tx1"/>
                </a:solidFill>
                <a:latin typeface="+mj-lt"/>
              </a:rPr>
              <a:t>EXECUTIVE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37ED21E6-1E6A-B39C-B515-5EB26DFEBF2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84075" y="2750694"/>
            <a:ext cx="2423636" cy="3825103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C2E8EE78-4E45-54DA-2E3F-F5975D09014C}"/>
              </a:ext>
            </a:extLst>
          </p:cNvPr>
          <p:cNvSpPr txBox="1"/>
          <p:nvPr userDrawn="1"/>
        </p:nvSpPr>
        <p:spPr>
          <a:xfrm>
            <a:off x="2914438" y="6286293"/>
            <a:ext cx="4185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600" b="1" i="0" spc="300" dirty="0">
                <a:solidFill>
                  <a:schemeClr val="tx1"/>
                </a:solidFill>
                <a:latin typeface="+mj-lt"/>
              </a:rPr>
              <a:t>HVOR GODE RÅVARER MØDES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7820A7C9-D26B-E44C-C986-433352AF20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71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sort tekst_baggr.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mad, grøntsager&#10;&#10;Automatisk genereret beskrivelse">
            <a:extLst>
              <a:ext uri="{FF2B5EF4-FFF2-40B4-BE49-F238E27FC236}">
                <a16:creationId xmlns:a16="http://schemas.microsoft.com/office/drawing/2014/main" id="{E0F5D0D7-FC9B-F630-AE91-CD09BFE6B7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488"/>
          <a:stretch/>
        </p:blipFill>
        <p:spPr>
          <a:xfrm rot="16200000">
            <a:off x="2666999" y="-2667000"/>
            <a:ext cx="6858002" cy="121920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578E3B10-5177-D882-DA2B-5CA711069C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38492A7C-CD4E-359D-9719-3730AFB0F62E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4E1E089F-0AB0-787D-1CB4-9400316306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79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sort tekst_baggr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A305C939-8D6F-D839-EE10-C1F5F2B944B0}"/>
              </a:ext>
            </a:extLst>
          </p:cNvPr>
          <p:cNvGrpSpPr/>
          <p:nvPr userDrawn="1"/>
        </p:nvGrpSpPr>
        <p:grpSpPr>
          <a:xfrm>
            <a:off x="-2" y="-1"/>
            <a:ext cx="12192002" cy="6858003"/>
            <a:chOff x="-2" y="-1"/>
            <a:chExt cx="12192002" cy="6858003"/>
          </a:xfrm>
        </p:grpSpPr>
        <p:pic>
          <p:nvPicPr>
            <p:cNvPr id="6" name="Billede 5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56FCC500-D170-0F05-5125-A973B43C7D4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2280" t="4100" r="14041" b="43853"/>
            <a:stretch/>
          </p:blipFill>
          <p:spPr>
            <a:xfrm rot="16200000">
              <a:off x="6038122" y="704120"/>
              <a:ext cx="6857999" cy="5449757"/>
            </a:xfrm>
            <a:prstGeom prst="rect">
              <a:avLst/>
            </a:prstGeom>
          </p:spPr>
        </p:pic>
        <p:pic>
          <p:nvPicPr>
            <p:cNvPr id="9" name="Billede 8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A256F595-C74D-EC4F-D710-25CD3310080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2868" t="4100" r="33454" b="91231"/>
            <a:stretch/>
          </p:blipFill>
          <p:spPr>
            <a:xfrm rot="5400000">
              <a:off x="-28082" y="28082"/>
              <a:ext cx="6858000" cy="6801839"/>
            </a:xfrm>
            <a:prstGeom prst="rect">
              <a:avLst/>
            </a:prstGeom>
          </p:spPr>
        </p:pic>
      </p:grpSp>
      <p:pic>
        <p:nvPicPr>
          <p:cNvPr id="10" name="Billede 9">
            <a:extLst>
              <a:ext uri="{FF2B5EF4-FFF2-40B4-BE49-F238E27FC236}">
                <a16:creationId xmlns:a16="http://schemas.microsoft.com/office/drawing/2014/main" id="{8B420CB9-20E0-783B-2F32-B1B03DDB45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20E8029B-294E-C513-9D1B-0CA7CB668E0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2" name="Pladsholder til tekst 2">
            <a:extLst>
              <a:ext uri="{FF2B5EF4-FFF2-40B4-BE49-F238E27FC236}">
                <a16:creationId xmlns:a16="http://schemas.microsoft.com/office/drawing/2014/main" id="{6AFECE2A-4ABA-8F4B-2C9B-06A9BD68BC9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1245704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sort tekst_baggr.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mad, grøntsager&#10;&#10;Automatisk genereret beskrivelse">
            <a:extLst>
              <a:ext uri="{FF2B5EF4-FFF2-40B4-BE49-F238E27FC236}">
                <a16:creationId xmlns:a16="http://schemas.microsoft.com/office/drawing/2014/main" id="{C4131DBE-20BB-C743-5AC0-B1AF86968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1673" t="65908" r="44139" b="52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3AA52F3F-6639-5189-0A85-4519C1283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97B1E41-165F-03E0-B579-C8B609ECDA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0AB86E1-708C-6054-7758-76B75808AF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1701444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_sort tekst_baggr.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2B5B98C6-2681-8B19-942E-4961DF2923EF}"/>
              </a:ext>
            </a:extLst>
          </p:cNvPr>
          <p:cNvGrpSpPr/>
          <p:nvPr userDrawn="1"/>
        </p:nvGrpSpPr>
        <p:grpSpPr>
          <a:xfrm>
            <a:off x="-261260" y="0"/>
            <a:ext cx="13227814" cy="6858000"/>
            <a:chOff x="-261260" y="0"/>
            <a:chExt cx="13227814" cy="6858000"/>
          </a:xfrm>
        </p:grpSpPr>
        <p:pic>
          <p:nvPicPr>
            <p:cNvPr id="5" name="Billede 4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C4131DBE-20BB-C743-5AC0-B1AF869687A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112" t="548" r="10112" b="26850"/>
            <a:stretch/>
          </p:blipFill>
          <p:spPr>
            <a:xfrm rot="16200000">
              <a:off x="7456460" y="1347906"/>
              <a:ext cx="6858000" cy="4162188"/>
            </a:xfrm>
            <a:prstGeom prst="rect">
              <a:avLst/>
            </a:prstGeom>
          </p:spPr>
        </p:pic>
        <p:pic>
          <p:nvPicPr>
            <p:cNvPr id="2" name="Billede 1" descr="Et billede, der indeholder mad, grøntsager&#10;&#10;Automatisk genereret beskrivelse">
              <a:extLst>
                <a:ext uri="{FF2B5EF4-FFF2-40B4-BE49-F238E27FC236}">
                  <a16:creationId xmlns:a16="http://schemas.microsoft.com/office/drawing/2014/main" id="{2054F132-1354-2065-1C4E-58E66B71EC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112" t="548" r="10112" b="90794"/>
            <a:stretch/>
          </p:blipFill>
          <p:spPr>
            <a:xfrm rot="5400000">
              <a:off x="842553" y="-1103813"/>
              <a:ext cx="6858000" cy="9065625"/>
            </a:xfrm>
            <a:prstGeom prst="rect">
              <a:avLst/>
            </a:prstGeom>
          </p:spPr>
        </p:pic>
      </p:grpSp>
      <p:pic>
        <p:nvPicPr>
          <p:cNvPr id="6" name="Billede 5">
            <a:extLst>
              <a:ext uri="{FF2B5EF4-FFF2-40B4-BE49-F238E27FC236}">
                <a16:creationId xmlns:a16="http://schemas.microsoft.com/office/drawing/2014/main" id="{3AA52F3F-6639-5189-0A85-4519C1283C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01102" y="5988208"/>
            <a:ext cx="1033721" cy="58758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97B1E41-165F-03E0-B579-C8B609ECDA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3402" y="4945907"/>
            <a:ext cx="1032719" cy="1629889"/>
          </a:xfrm>
          <a:prstGeom prst="rect">
            <a:avLst/>
          </a:prstGeom>
        </p:spPr>
      </p:pic>
      <p:sp>
        <p:nvSpPr>
          <p:cNvPr id="4" name="Pladsholder til tekst 2">
            <a:extLst>
              <a:ext uri="{FF2B5EF4-FFF2-40B4-BE49-F238E27FC236}">
                <a16:creationId xmlns:a16="http://schemas.microsoft.com/office/drawing/2014/main" id="{17FFE81D-E55E-B0B3-BEDC-BFD794FBF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901" y="320209"/>
            <a:ext cx="11451306" cy="326318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6600" b="0">
                <a:solidFill>
                  <a:schemeClr val="tx1"/>
                </a:solidFill>
                <a:latin typeface="+mj-lt"/>
              </a:defRPr>
            </a:lvl1pPr>
            <a:lvl2pPr marL="60958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2pPr>
            <a:lvl3pPr marL="1219170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3pPr>
            <a:lvl4pPr marL="1828755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4pPr>
            <a:lvl5pPr marL="2438339" indent="0">
              <a:buNone/>
              <a:defRPr>
                <a:solidFill>
                  <a:schemeClr val="bg1"/>
                </a:solidFill>
                <a:latin typeface="Helvetica" pitchFamily="2" charset="0"/>
              </a:defRPr>
            </a:lvl5pPr>
          </a:lstStyle>
          <a:p>
            <a:pPr lvl="0"/>
            <a:r>
              <a:rPr lang="da-DK" dirty="0"/>
              <a:t>BREAKER SLIDE MED STOR TEKST I FLERE LINJER</a:t>
            </a:r>
          </a:p>
        </p:txBody>
      </p:sp>
    </p:spTree>
    <p:extLst>
      <p:ext uri="{BB962C8B-B14F-4D97-AF65-F5344CB8AC3E}">
        <p14:creationId xmlns:p14="http://schemas.microsoft.com/office/powerpoint/2010/main" val="4205098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6" name="Pladsholder til titel 1">
            <a:extLst>
              <a:ext uri="{FF2B5EF4-FFF2-40B4-BE49-F238E27FC236}">
                <a16:creationId xmlns:a16="http://schemas.microsoft.com/office/drawing/2014/main" id="{9F61BA77-D3F1-FEE2-E0C7-389AA98A0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a-DK" dirty="0"/>
              <a:t>Overskrift i op til 2 linjer</a:t>
            </a:r>
          </a:p>
        </p:txBody>
      </p:sp>
    </p:spTree>
    <p:extLst>
      <p:ext uri="{BB962C8B-B14F-4D97-AF65-F5344CB8AC3E}">
        <p14:creationId xmlns:p14="http://schemas.microsoft.com/office/powerpoint/2010/main" val="376025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9" r:id="rId2"/>
    <p:sldLayoutId id="2147483737" r:id="rId3"/>
    <p:sldLayoutId id="2147483754" r:id="rId4"/>
    <p:sldLayoutId id="2147483756" r:id="rId5"/>
    <p:sldLayoutId id="2147483758" r:id="rId6"/>
    <p:sldLayoutId id="2147483748" r:id="rId7"/>
    <p:sldLayoutId id="2147483702" r:id="rId8"/>
    <p:sldLayoutId id="2147483760" r:id="rId9"/>
    <p:sldLayoutId id="2147483747" r:id="rId10"/>
    <p:sldLayoutId id="2147483749" r:id="rId11"/>
    <p:sldLayoutId id="2147483750" r:id="rId12"/>
    <p:sldLayoutId id="2147483751" r:id="rId13"/>
    <p:sldLayoutId id="2147483752" r:id="rId14"/>
    <p:sldLayoutId id="2147483733" r:id="rId15"/>
    <p:sldLayoutId id="2147483740" r:id="rId16"/>
    <p:sldLayoutId id="2147483759" r:id="rId17"/>
    <p:sldLayoutId id="2147483745" r:id="rId18"/>
    <p:sldLayoutId id="2147483744" r:id="rId19"/>
    <p:sldLayoutId id="2147483718" r:id="rId20"/>
    <p:sldLayoutId id="2147483649" r:id="rId21"/>
    <p:sldLayoutId id="2147483700" r:id="rId22"/>
  </p:sldLayoutIdLst>
  <p:txStyles>
    <p:titleStyle>
      <a:lvl1pPr algn="l" defTabSz="609585" rtl="0" eaLnBrk="1" latinLnBrk="0" hangingPunct="1">
        <a:spcBef>
          <a:spcPct val="0"/>
        </a:spcBef>
        <a:buNone/>
        <a:defRPr sz="3200" b="1" i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400" b="0" i="0" kern="1200">
          <a:solidFill>
            <a:schemeClr val="tx1"/>
          </a:solidFill>
          <a:latin typeface="+mn-lt"/>
          <a:ea typeface="+mn-ea"/>
          <a:cs typeface="Calibri Light" panose="020F030202020403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919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>
            <a:extLst>
              <a:ext uri="{FF2B5EF4-FFF2-40B4-BE49-F238E27FC236}">
                <a16:creationId xmlns:a16="http://schemas.microsoft.com/office/drawing/2014/main" id="{0239B1B4-C80C-D6A9-BFA1-689EA1086232}"/>
              </a:ext>
            </a:extLst>
          </p:cNvPr>
          <p:cNvSpPr txBox="1">
            <a:spLocks/>
          </p:cNvSpPr>
          <p:nvPr/>
        </p:nvSpPr>
        <p:spPr>
          <a:xfrm>
            <a:off x="529792" y="545070"/>
            <a:ext cx="10785908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dirty="0"/>
              <a:t>Der er fortsat fokus på tilbud og billigere fødevarer, men også at undgå madspild er flere end hver tredje begyndt at gøre mere af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55E5018-AEF7-45C0-736D-4F24CF852FC6}"/>
              </a:ext>
            </a:extLst>
          </p:cNvPr>
          <p:cNvSpPr txBox="1"/>
          <p:nvPr/>
        </p:nvSpPr>
        <p:spPr>
          <a:xfrm>
            <a:off x="635240" y="1393493"/>
            <a:ext cx="1060416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Spg: Er der nogle af nedenstående, som du her på det seneste er begyndt at gøre mere eller mindre af, eller er det samme som sædvanligt?</a:t>
            </a:r>
          </a:p>
        </p:txBody>
      </p:sp>
      <p:sp>
        <p:nvSpPr>
          <p:cNvPr id="8" name="TextBox 41">
            <a:extLst>
              <a:ext uri="{FF2B5EF4-FFF2-40B4-BE49-F238E27FC236}">
                <a16:creationId xmlns:a16="http://schemas.microsoft.com/office/drawing/2014/main" id="{FDC8C8A2-7E88-460D-50D6-82742BD7CE3D}"/>
              </a:ext>
            </a:extLst>
          </p:cNvPr>
          <p:cNvSpPr txBox="1"/>
          <p:nvPr/>
        </p:nvSpPr>
        <p:spPr>
          <a:xfrm>
            <a:off x="3277485" y="5867275"/>
            <a:ext cx="5637030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Norstat for Landbrug &amp; Fødevarer,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maj 2023 n=1013. Undersøgelsen er repræsentativ på køn, alder, region og uddannelse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758EB4A3-8BE3-6081-0E1A-E02388086D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4342703"/>
              </p:ext>
            </p:extLst>
          </p:nvPr>
        </p:nvGraphicFramePr>
        <p:xfrm>
          <a:off x="83818" y="1682639"/>
          <a:ext cx="8133257" cy="3916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felt 8">
            <a:extLst>
              <a:ext uri="{FF2B5EF4-FFF2-40B4-BE49-F238E27FC236}">
                <a16:creationId xmlns:a16="http://schemas.microsoft.com/office/drawing/2014/main" id="{D9758501-6056-2A1F-DB0B-5410AAB95634}"/>
              </a:ext>
            </a:extLst>
          </p:cNvPr>
          <p:cNvSpPr txBox="1"/>
          <p:nvPr/>
        </p:nvSpPr>
        <p:spPr>
          <a:xfrm>
            <a:off x="8889576" y="1648133"/>
            <a:ext cx="262020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000" dirty="0"/>
              <a:t>Netto-score: 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A36EEE0-6BE1-3F74-2E98-401707477646}"/>
              </a:ext>
            </a:extLst>
          </p:cNvPr>
          <p:cNvSpPr txBox="1"/>
          <p:nvPr/>
        </p:nvSpPr>
        <p:spPr>
          <a:xfrm>
            <a:off x="10298635" y="1878170"/>
            <a:ext cx="176371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da-DK" sz="1000" dirty="0"/>
              <a:t>Gøre mere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5822CDF-FBEF-BC33-37B3-9AFEDCF2B14D}"/>
              </a:ext>
            </a:extLst>
          </p:cNvPr>
          <p:cNvSpPr txBox="1"/>
          <p:nvPr/>
        </p:nvSpPr>
        <p:spPr>
          <a:xfrm>
            <a:off x="8497229" y="1878170"/>
            <a:ext cx="176371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" dirty="0"/>
              <a:t>Gøre mindre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5145CA87-E7FB-5E44-0DA9-CA8B2B02702E}"/>
              </a:ext>
            </a:extLst>
          </p:cNvPr>
          <p:cNvSpPr txBox="1"/>
          <p:nvPr/>
        </p:nvSpPr>
        <p:spPr>
          <a:xfrm>
            <a:off x="9798742" y="1862781"/>
            <a:ext cx="81961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1100" dirty="0"/>
              <a:t>vs.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592DCFF3-8948-0986-63F5-84F26751AE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7013817"/>
              </p:ext>
            </p:extLst>
          </p:nvPr>
        </p:nvGraphicFramePr>
        <p:xfrm>
          <a:off x="8367375" y="2120461"/>
          <a:ext cx="3933172" cy="347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15657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nge, Pengehåndtering, valuta, kontanter&#10;&#10;Automatisk genereret beskrivelse">
            <a:extLst>
              <a:ext uri="{FF2B5EF4-FFF2-40B4-BE49-F238E27FC236}">
                <a16:creationId xmlns:a16="http://schemas.microsoft.com/office/drawing/2014/main" id="{3CEE9A82-85AE-7DD6-4252-840CC84C06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04" r="20939"/>
          <a:stretch/>
        </p:blipFill>
        <p:spPr>
          <a:xfrm>
            <a:off x="1453714" y="1385814"/>
            <a:ext cx="3119056" cy="5040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384390A7-43B1-0AEE-08C1-C6839FE580F3}"/>
              </a:ext>
            </a:extLst>
          </p:cNvPr>
          <p:cNvSpPr txBox="1"/>
          <p:nvPr/>
        </p:nvSpPr>
        <p:spPr>
          <a:xfrm>
            <a:off x="4922629" y="6543691"/>
            <a:ext cx="18325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Foto: </a:t>
            </a:r>
            <a:r>
              <a:rPr lang="da-DK" sz="8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Colorbox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, L&amp;F, John </a:t>
            </a:r>
            <a:r>
              <a:rPr lang="da-DK" sz="8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Ehbrecht</a:t>
            </a:r>
            <a:endParaRPr lang="da-DK" sz="800" dirty="0">
              <a:solidFill>
                <a:schemeClr val="bg1">
                  <a:lumMod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8" name="Billede 7" descr="Et billede, der indeholder mad, ret, suppe, bordservice&#10;&#10;Automatisk genereret beskrivelse">
            <a:extLst>
              <a:ext uri="{FF2B5EF4-FFF2-40B4-BE49-F238E27FC236}">
                <a16:creationId xmlns:a16="http://schemas.microsoft.com/office/drawing/2014/main" id="{0DF2F39D-ACE6-D49B-E218-C88F8932A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09" r="20285"/>
          <a:stretch/>
        </p:blipFill>
        <p:spPr>
          <a:xfrm>
            <a:off x="4840209" y="1391440"/>
            <a:ext cx="3119056" cy="5040000"/>
          </a:xfrm>
          <a:prstGeom prst="rect">
            <a:avLst/>
          </a:prstGeom>
        </p:spPr>
      </p:pic>
      <p:pic>
        <p:nvPicPr>
          <p:cNvPr id="10" name="Billede 9" descr="Et billede, der indeholder scene, Detailhandel, tøj, Døgnbutik/nærbutik&#10;&#10;Automatisk genereret beskrivelse">
            <a:extLst>
              <a:ext uri="{FF2B5EF4-FFF2-40B4-BE49-F238E27FC236}">
                <a16:creationId xmlns:a16="http://schemas.microsoft.com/office/drawing/2014/main" id="{572C51F6-1BDB-ECF9-16F3-3F3174F116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49" r="26861" b="6037"/>
          <a:stretch/>
        </p:blipFill>
        <p:spPr>
          <a:xfrm>
            <a:off x="8217738" y="1385814"/>
            <a:ext cx="3119055" cy="5040000"/>
          </a:xfrm>
          <a:prstGeom prst="rect">
            <a:avLst/>
          </a:prstGeom>
        </p:spPr>
      </p:pic>
      <p:sp>
        <p:nvSpPr>
          <p:cNvPr id="13" name="Titel 4">
            <a:extLst>
              <a:ext uri="{FF2B5EF4-FFF2-40B4-BE49-F238E27FC236}">
                <a16:creationId xmlns:a16="http://schemas.microsoft.com/office/drawing/2014/main" id="{A319213E-1739-1EBF-C832-3E98282EA8FD}"/>
              </a:ext>
            </a:extLst>
          </p:cNvPr>
          <p:cNvSpPr txBox="1">
            <a:spLocks/>
          </p:cNvSpPr>
          <p:nvPr/>
        </p:nvSpPr>
        <p:spPr>
          <a:xfrm>
            <a:off x="529792" y="545070"/>
            <a:ext cx="10785908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Opsamling</a:t>
            </a:r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6118B248-010A-3061-6AF3-C8A155FF69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1654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penge, Pengehåndtering, valuta, kontanter&#10;&#10;Automatisk genereret beskrivelse">
            <a:extLst>
              <a:ext uri="{FF2B5EF4-FFF2-40B4-BE49-F238E27FC236}">
                <a16:creationId xmlns:a16="http://schemas.microsoft.com/office/drawing/2014/main" id="{3CEE9A82-85AE-7DD6-4252-840CC84C06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04" r="20939"/>
          <a:stretch/>
        </p:blipFill>
        <p:spPr>
          <a:xfrm>
            <a:off x="1453714" y="1385814"/>
            <a:ext cx="3119056" cy="504000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384390A7-43B1-0AEE-08C1-C6839FE580F3}"/>
              </a:ext>
            </a:extLst>
          </p:cNvPr>
          <p:cNvSpPr txBox="1"/>
          <p:nvPr/>
        </p:nvSpPr>
        <p:spPr>
          <a:xfrm>
            <a:off x="4922629" y="6543691"/>
            <a:ext cx="18325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>
              <a:defRPr/>
            </a:pP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Foto: </a:t>
            </a:r>
            <a:r>
              <a:rPr lang="da-DK" sz="8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Colorbox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, L&amp;F, John </a:t>
            </a:r>
            <a:r>
              <a:rPr lang="da-DK" sz="800" dirty="0" err="1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Ehbrecht</a:t>
            </a:r>
            <a:endParaRPr lang="da-DK" sz="800" dirty="0">
              <a:solidFill>
                <a:schemeClr val="bg1">
                  <a:lumMod val="50000"/>
                </a:scheme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8" name="Billede 7" descr="Et billede, der indeholder mad, ret, suppe, bordservice&#10;&#10;Automatisk genereret beskrivelse">
            <a:extLst>
              <a:ext uri="{FF2B5EF4-FFF2-40B4-BE49-F238E27FC236}">
                <a16:creationId xmlns:a16="http://schemas.microsoft.com/office/drawing/2014/main" id="{0DF2F39D-ACE6-D49B-E218-C88F8932A8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709" r="20285"/>
          <a:stretch/>
        </p:blipFill>
        <p:spPr>
          <a:xfrm>
            <a:off x="4840209" y="1391440"/>
            <a:ext cx="3119056" cy="5040000"/>
          </a:xfrm>
          <a:prstGeom prst="rect">
            <a:avLst/>
          </a:prstGeom>
        </p:spPr>
      </p:pic>
      <p:pic>
        <p:nvPicPr>
          <p:cNvPr id="10" name="Billede 9" descr="Et billede, der indeholder scene, Detailhandel, tøj, Døgnbutik/nærbutik&#10;&#10;Automatisk genereret beskrivelse">
            <a:extLst>
              <a:ext uri="{FF2B5EF4-FFF2-40B4-BE49-F238E27FC236}">
                <a16:creationId xmlns:a16="http://schemas.microsoft.com/office/drawing/2014/main" id="{572C51F6-1BDB-ECF9-16F3-3F3174F116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249" r="26861" b="6037"/>
          <a:stretch/>
        </p:blipFill>
        <p:spPr>
          <a:xfrm>
            <a:off x="8217738" y="1385814"/>
            <a:ext cx="3119055" cy="5040000"/>
          </a:xfrm>
          <a:prstGeom prst="rect">
            <a:avLst/>
          </a:prstGeom>
        </p:spPr>
      </p:pic>
      <p:sp>
        <p:nvSpPr>
          <p:cNvPr id="13" name="Titel 4">
            <a:extLst>
              <a:ext uri="{FF2B5EF4-FFF2-40B4-BE49-F238E27FC236}">
                <a16:creationId xmlns:a16="http://schemas.microsoft.com/office/drawing/2014/main" id="{A319213E-1739-1EBF-C832-3E98282EA8FD}"/>
              </a:ext>
            </a:extLst>
          </p:cNvPr>
          <p:cNvSpPr txBox="1">
            <a:spLocks/>
          </p:cNvSpPr>
          <p:nvPr/>
        </p:nvSpPr>
        <p:spPr>
          <a:xfrm>
            <a:off x="529792" y="545070"/>
            <a:ext cx="10785908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Dagens program</a:t>
            </a:r>
          </a:p>
        </p:txBody>
      </p:sp>
      <p:sp>
        <p:nvSpPr>
          <p:cNvPr id="14" name="Pladsholder til tekst 13">
            <a:extLst>
              <a:ext uri="{FF2B5EF4-FFF2-40B4-BE49-F238E27FC236}">
                <a16:creationId xmlns:a16="http://schemas.microsoft.com/office/drawing/2014/main" id="{6118B248-010A-3061-6AF3-C8A155FF69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25000" lnSpcReduction="20000"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3138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>
            <a:extLst>
              <a:ext uri="{FF2B5EF4-FFF2-40B4-BE49-F238E27FC236}">
                <a16:creationId xmlns:a16="http://schemas.microsoft.com/office/drawing/2014/main" id="{0239B1B4-C80C-D6A9-BFA1-689EA1086232}"/>
              </a:ext>
            </a:extLst>
          </p:cNvPr>
          <p:cNvSpPr txBox="1">
            <a:spLocks/>
          </p:cNvSpPr>
          <p:nvPr/>
        </p:nvSpPr>
        <p:spPr>
          <a:xfrm>
            <a:off x="529792" y="545070"/>
            <a:ext cx="10785908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Dansk økonomi er stærk...eller er den?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77716C3-FA27-1B55-8430-FD9E169F75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1266117"/>
              </p:ext>
            </p:extLst>
          </p:nvPr>
        </p:nvGraphicFramePr>
        <p:xfrm>
          <a:off x="1155700" y="1358900"/>
          <a:ext cx="9817100" cy="457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41">
            <a:extLst>
              <a:ext uri="{FF2B5EF4-FFF2-40B4-BE49-F238E27FC236}">
                <a16:creationId xmlns:a16="http://schemas.microsoft.com/office/drawing/2014/main" id="{C2887BB4-F8EB-34AE-8D07-06B7C502A5E4}"/>
              </a:ext>
            </a:extLst>
          </p:cNvPr>
          <p:cNvSpPr txBox="1"/>
          <p:nvPr/>
        </p:nvSpPr>
        <p:spPr>
          <a:xfrm>
            <a:off x="2453959" y="5867275"/>
            <a:ext cx="7188352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Danmarks Statistik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. Nationalregnskabet</a:t>
            </a:r>
            <a:endParaRPr kumimoji="0" lang="da-DK" sz="800" b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785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4">
            <a:extLst>
              <a:ext uri="{FF2B5EF4-FFF2-40B4-BE49-F238E27FC236}">
                <a16:creationId xmlns:a16="http://schemas.microsoft.com/office/drawing/2014/main" id="{A9A3485A-D1DB-64E7-B871-1E4C555C9211}"/>
              </a:ext>
            </a:extLst>
          </p:cNvPr>
          <p:cNvSpPr txBox="1">
            <a:spLocks/>
          </p:cNvSpPr>
          <p:nvPr/>
        </p:nvSpPr>
        <p:spPr>
          <a:xfrm>
            <a:off x="529792" y="545070"/>
            <a:ext cx="10785908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Samme billede tegner sig for fødevareindustrien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AD4EA823-6828-7C9C-B62D-B129A595C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443" y="1256708"/>
            <a:ext cx="8658199" cy="474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00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>
            <a:extLst>
              <a:ext uri="{FF2B5EF4-FFF2-40B4-BE49-F238E27FC236}">
                <a16:creationId xmlns:a16="http://schemas.microsoft.com/office/drawing/2014/main" id="{0239B1B4-C80C-D6A9-BFA1-689EA1086232}"/>
              </a:ext>
            </a:extLst>
          </p:cNvPr>
          <p:cNvSpPr txBox="1">
            <a:spLocks/>
          </p:cNvSpPr>
          <p:nvPr/>
        </p:nvSpPr>
        <p:spPr>
          <a:xfrm>
            <a:off x="529792" y="545070"/>
            <a:ext cx="10785908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Forbruger tilliden er steget, men ligger fortsat lavt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55E5018-AEF7-45C0-736D-4F24CF852FC6}"/>
              </a:ext>
            </a:extLst>
          </p:cNvPr>
          <p:cNvSpPr txBox="1"/>
          <p:nvPr/>
        </p:nvSpPr>
        <p:spPr>
          <a:xfrm>
            <a:off x="635240" y="1645422"/>
            <a:ext cx="1060416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Forbrugertillidsindikatoren - november 2020 til august 2023 </a:t>
            </a:r>
            <a:endParaRPr lang="da-DK" sz="1600" b="1" dirty="0">
              <a:solidFill>
                <a:schemeClr val="tx2"/>
              </a:solidFill>
            </a:endParaRPr>
          </a:p>
        </p:txBody>
      </p:sp>
      <p:sp>
        <p:nvSpPr>
          <p:cNvPr id="8" name="TextBox 41">
            <a:extLst>
              <a:ext uri="{FF2B5EF4-FFF2-40B4-BE49-F238E27FC236}">
                <a16:creationId xmlns:a16="http://schemas.microsoft.com/office/drawing/2014/main" id="{FDC8C8A2-7E88-460D-50D6-82742BD7CE3D}"/>
              </a:ext>
            </a:extLst>
          </p:cNvPr>
          <p:cNvSpPr txBox="1"/>
          <p:nvPr/>
        </p:nvSpPr>
        <p:spPr>
          <a:xfrm>
            <a:off x="2453959" y="5867275"/>
            <a:ext cx="7188352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Danmarks Statistik, Forbrugerforventninger: Forbrugertillidsindikatoren. Undersøgelsen gennemføres i første halvdel af hver måned via telefoninterviews og internetbesvarelser med et repræsentativt udsnit af befolkningen i alderen 16-74 år.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C6E82AD-3DB7-817C-031A-83D7EEE51D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0486070"/>
              </p:ext>
            </p:extLst>
          </p:nvPr>
        </p:nvGraphicFramePr>
        <p:xfrm>
          <a:off x="623888" y="1989137"/>
          <a:ext cx="10862096" cy="37988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83301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8">
            <a:extLst>
              <a:ext uri="{FF2B5EF4-FFF2-40B4-BE49-F238E27FC236}">
                <a16:creationId xmlns:a16="http://schemas.microsoft.com/office/drawing/2014/main" id="{DC9967BB-DC0B-8194-08DE-4DD1803FBCBF}"/>
              </a:ext>
            </a:extLst>
          </p:cNvPr>
          <p:cNvGraphicFramePr>
            <a:graphicFrameLocks/>
          </p:cNvGraphicFramePr>
          <p:nvPr/>
        </p:nvGraphicFramePr>
        <p:xfrm>
          <a:off x="542925" y="1830088"/>
          <a:ext cx="11333642" cy="3463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el 4">
            <a:extLst>
              <a:ext uri="{FF2B5EF4-FFF2-40B4-BE49-F238E27FC236}">
                <a16:creationId xmlns:a16="http://schemas.microsoft.com/office/drawing/2014/main" id="{0239B1B4-C80C-D6A9-BFA1-689EA1086232}"/>
              </a:ext>
            </a:extLst>
          </p:cNvPr>
          <p:cNvSpPr txBox="1">
            <a:spLocks/>
          </p:cNvSpPr>
          <p:nvPr/>
        </p:nvSpPr>
        <p:spPr>
          <a:xfrm>
            <a:off x="529792" y="545070"/>
            <a:ext cx="10785908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I sammenligning med for et år siden er der dog nu mere positivitet at spore</a:t>
            </a:r>
          </a:p>
        </p:txBody>
      </p:sp>
      <p:sp>
        <p:nvSpPr>
          <p:cNvPr id="5" name="TextBox 41">
            <a:extLst>
              <a:ext uri="{FF2B5EF4-FFF2-40B4-BE49-F238E27FC236}">
                <a16:creationId xmlns:a16="http://schemas.microsoft.com/office/drawing/2014/main" id="{C1D7753B-3387-68FF-E853-C0940EACB7A7}"/>
              </a:ext>
            </a:extLst>
          </p:cNvPr>
          <p:cNvSpPr txBox="1"/>
          <p:nvPr/>
        </p:nvSpPr>
        <p:spPr>
          <a:xfrm>
            <a:off x="2776757" y="5867275"/>
            <a:ext cx="6649487" cy="12311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Norstat for Landbrug &amp; Fødevarer,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maj 2023 n=1013</a:t>
            </a:r>
            <a:r>
              <a:rPr lang="da-DK" sz="800" dirty="0">
                <a:solidFill>
                  <a:schemeClr val="bg1">
                    <a:lumMod val="50000"/>
                  </a:schemeClr>
                </a:solidFill>
                <a:latin typeface="+mj-lt"/>
                <a:cs typeface="Calibri" panose="020F0502020204030204" pitchFamily="34" charset="0"/>
              </a:rPr>
              <a:t>, juni 2022 n=1050. </a:t>
            </a: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Undersøgelsen er repræsentativ på køn, alder, region og uddannelse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55E5018-AEF7-45C0-736D-4F24CF852FC6}"/>
              </a:ext>
            </a:extLst>
          </p:cNvPr>
          <p:cNvSpPr txBox="1"/>
          <p:nvPr/>
        </p:nvSpPr>
        <p:spPr>
          <a:xfrm>
            <a:off x="635240" y="1645422"/>
            <a:ext cx="89256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Spg: Hvordan forventer du, at din privatøkonomi vil være i de næste 3-6 måneder?</a:t>
            </a:r>
          </a:p>
        </p:txBody>
      </p:sp>
      <p:graphicFrame>
        <p:nvGraphicFramePr>
          <p:cNvPr id="3" name="Content Placeholder 8">
            <a:extLst>
              <a:ext uri="{FF2B5EF4-FFF2-40B4-BE49-F238E27FC236}">
                <a16:creationId xmlns:a16="http://schemas.microsoft.com/office/drawing/2014/main" id="{D1CE12C7-C6B9-1E44-A353-79E69DBA28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3706105"/>
              </p:ext>
            </p:extLst>
          </p:nvPr>
        </p:nvGraphicFramePr>
        <p:xfrm>
          <a:off x="542925" y="1830088"/>
          <a:ext cx="11333642" cy="3463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435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>
            <a:extLst>
              <a:ext uri="{FF2B5EF4-FFF2-40B4-BE49-F238E27FC236}">
                <a16:creationId xmlns:a16="http://schemas.microsoft.com/office/drawing/2014/main" id="{53C8160E-4683-C11D-72FB-B26FD935A820}"/>
              </a:ext>
            </a:extLst>
          </p:cNvPr>
          <p:cNvSpPr txBox="1">
            <a:spLocks/>
          </p:cNvSpPr>
          <p:nvPr/>
        </p:nvSpPr>
        <p:spPr>
          <a:xfrm>
            <a:off x="529792" y="545070"/>
            <a:ext cx="10785908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Prisstigningerne er aftagende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50D0A2B0-1D28-1A74-94D0-75D71130440D}"/>
              </a:ext>
            </a:extLst>
          </p:cNvPr>
          <p:cNvSpPr txBox="1"/>
          <p:nvPr/>
        </p:nvSpPr>
        <p:spPr>
          <a:xfrm>
            <a:off x="529792" y="1087431"/>
            <a:ext cx="75764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/>
              <a:t>Ændring i forhold til samme måned året før (pct.)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440B606-0DF3-4139-BBB9-78697846E4E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8519804"/>
              </p:ext>
            </p:extLst>
          </p:nvPr>
        </p:nvGraphicFramePr>
        <p:xfrm>
          <a:off x="1688842" y="1642188"/>
          <a:ext cx="9000000" cy="4445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92707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A3FCDE2-82DE-408A-9A26-F1005F48CE6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8239789"/>
              </p:ext>
            </p:extLst>
          </p:nvPr>
        </p:nvGraphicFramePr>
        <p:xfrm>
          <a:off x="1697003" y="1440120"/>
          <a:ext cx="9000000" cy="478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el 4">
            <a:extLst>
              <a:ext uri="{FF2B5EF4-FFF2-40B4-BE49-F238E27FC236}">
                <a16:creationId xmlns:a16="http://schemas.microsoft.com/office/drawing/2014/main" id="{3CB8A740-2BAA-53F2-3A9E-6B987EC1857B}"/>
              </a:ext>
            </a:extLst>
          </p:cNvPr>
          <p:cNvSpPr txBox="1">
            <a:spLocks/>
          </p:cNvSpPr>
          <p:nvPr/>
        </p:nvSpPr>
        <p:spPr>
          <a:xfrm>
            <a:off x="529792" y="545070"/>
            <a:ext cx="10785908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Hvornår falder fødevarepriserne tilbage?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421BAAC-F186-7722-1C84-C2C881B45829}"/>
              </a:ext>
            </a:extLst>
          </p:cNvPr>
          <p:cNvSpPr txBox="1"/>
          <p:nvPr/>
        </p:nvSpPr>
        <p:spPr>
          <a:xfrm>
            <a:off x="529792" y="1087431"/>
            <a:ext cx="75764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600" dirty="0"/>
              <a:t>Indeks: 2018M1=100</a:t>
            </a:r>
          </a:p>
        </p:txBody>
      </p:sp>
    </p:spTree>
    <p:extLst>
      <p:ext uri="{BB962C8B-B14F-4D97-AF65-F5344CB8AC3E}">
        <p14:creationId xmlns:p14="http://schemas.microsoft.com/office/powerpoint/2010/main" val="8144600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>
            <a:extLst>
              <a:ext uri="{FF2B5EF4-FFF2-40B4-BE49-F238E27FC236}">
                <a16:creationId xmlns:a16="http://schemas.microsoft.com/office/drawing/2014/main" id="{0239B1B4-C80C-D6A9-BFA1-689EA1086232}"/>
              </a:ext>
            </a:extLst>
          </p:cNvPr>
          <p:cNvSpPr txBox="1">
            <a:spLocks/>
          </p:cNvSpPr>
          <p:nvPr/>
        </p:nvSpPr>
        <p:spPr>
          <a:xfrm>
            <a:off x="529792" y="545070"/>
            <a:ext cx="10785908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dirty="0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055E5018-AEF7-45C0-736D-4F24CF852FC6}"/>
              </a:ext>
            </a:extLst>
          </p:cNvPr>
          <p:cNvSpPr txBox="1"/>
          <p:nvPr/>
        </p:nvSpPr>
        <p:spPr>
          <a:xfrm>
            <a:off x="635240" y="1635380"/>
            <a:ext cx="1060416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600" b="1" dirty="0"/>
              <a:t>Kampagneandel af FMCG total (Værdiandel af varer, der købes på tilbud i dansk dagligvarehandel)  </a:t>
            </a:r>
            <a:endParaRPr lang="da-DK" sz="1600" b="1" dirty="0">
              <a:solidFill>
                <a:schemeClr val="accent5"/>
              </a:solidFill>
            </a:endParaRPr>
          </a:p>
        </p:txBody>
      </p:sp>
      <p:sp>
        <p:nvSpPr>
          <p:cNvPr id="8" name="TextBox 41">
            <a:extLst>
              <a:ext uri="{FF2B5EF4-FFF2-40B4-BE49-F238E27FC236}">
                <a16:creationId xmlns:a16="http://schemas.microsoft.com/office/drawing/2014/main" id="{FDC8C8A2-7E88-460D-50D6-82742BD7CE3D}"/>
              </a:ext>
            </a:extLst>
          </p:cNvPr>
          <p:cNvSpPr txBox="1"/>
          <p:nvPr/>
        </p:nvSpPr>
        <p:spPr>
          <a:xfrm>
            <a:off x="2361351" y="5867275"/>
            <a:ext cx="7487649" cy="24622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buClrTx/>
              <a:buSzTx/>
              <a:buFontTx/>
              <a:buNone/>
              <a:tabLst/>
              <a:defRPr/>
            </a:pP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KAUZA for Landbrug &amp; Fødevarer, 2. kvartal 2023. Januar 2020 til juni 2023. </a:t>
            </a:r>
            <a:r>
              <a:rPr kumimoji="0" lang="da-DK" sz="800" b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Kauza</a:t>
            </a: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-panelet består af 10,000 husstande med digitale kvitteringer for dagligvaremarkedet, som giver et repræsentativt udsnit af den danske befolkning. </a:t>
            </a:r>
            <a:r>
              <a:rPr kumimoji="0" lang="da-DK" sz="800" b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Kauza</a:t>
            </a:r>
            <a:r>
              <a:rPr kumimoji="0" lang="da-DK" sz="800" b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n-ea"/>
                <a:cs typeface="Calibri" panose="020F0502020204030204" pitchFamily="34" charset="0"/>
              </a:rPr>
              <a:t> dækker 95% af det danske dagligvaremarked. 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0D9FAFA-1CC2-C1E5-13DF-EAC0E9820B07}"/>
              </a:ext>
            </a:extLst>
          </p:cNvPr>
          <p:cNvSpPr txBox="1">
            <a:spLocks/>
          </p:cNvSpPr>
          <p:nvPr/>
        </p:nvSpPr>
        <p:spPr>
          <a:xfrm>
            <a:off x="529791" y="590511"/>
            <a:ext cx="10881547" cy="711638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320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400" dirty="0"/>
              <a:t>Markedsdata viser, at rigtig mange fødevarer fortsat købes på tilbud. I 2023 ligger kampagneandelen målt på værdi over 2022 og 2021 niveau 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F7ADFCE1-6B30-E1D9-2614-A7571DC814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4785711"/>
              </p:ext>
            </p:extLst>
          </p:nvPr>
        </p:nvGraphicFramePr>
        <p:xfrm>
          <a:off x="623888" y="1989138"/>
          <a:ext cx="10894195" cy="3233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629022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Brugerdefineret 27">
      <a:dk1>
        <a:srgbClr val="000000"/>
      </a:dk1>
      <a:lt1>
        <a:srgbClr val="FFFFFF"/>
      </a:lt1>
      <a:dk2>
        <a:srgbClr val="513F32"/>
      </a:dk2>
      <a:lt2>
        <a:srgbClr val="7C835A"/>
      </a:lt2>
      <a:accent1>
        <a:srgbClr val="D79B93"/>
      </a:accent1>
      <a:accent2>
        <a:srgbClr val="B0C4D1"/>
      </a:accent2>
      <a:accent3>
        <a:srgbClr val="607369"/>
      </a:accent3>
      <a:accent4>
        <a:srgbClr val="7E868D"/>
      </a:accent4>
      <a:accent5>
        <a:srgbClr val="567282"/>
      </a:accent5>
      <a:accent6>
        <a:srgbClr val="D9D1D1"/>
      </a:accent6>
      <a:hlink>
        <a:srgbClr val="E3DCDC"/>
      </a:hlink>
      <a:folHlink>
        <a:srgbClr val="D9D2D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D23_PPT_template" id="{A3989602-1359-F24F-BACA-10B904F2CBDB}" vid="{527F4DB9-82E8-A845-A40A-2853CD136404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525B09B10F20C499DD786774E74B4A0" ma:contentTypeVersion="3" ma:contentTypeDescription="Opret et nyt dokument." ma:contentTypeScope="" ma:versionID="c6cafd04af08801f5d7585a3f546524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92391a9a5862706a061a5fd8fdc5658b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7AA9BDB-40C4-4EFC-A01B-8C85B1FAEE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D4F217F-6D86-4FBD-9DD4-0F1DBFCAC4D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F9FCE1B-9AE4-4063-9787-17152853C6C6}">
  <ds:schemaRefs>
    <ds:schemaRef ds:uri="http://www.w3.org/XML/1998/namespace"/>
    <ds:schemaRef ds:uri="http://purl.org/dc/dcmitype/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FD23_PPT_template</Template>
  <TotalTime>0</TotalTime>
  <Words>356</Words>
  <Application>Microsoft Office PowerPoint</Application>
  <PresentationFormat>Widescreen</PresentationFormat>
  <Paragraphs>38</Paragraphs>
  <Slides>11</Slides>
  <Notes>3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</vt:i4>
      </vt:variant>
    </vt:vector>
  </HeadingPairs>
  <TitlesOfParts>
    <vt:vector size="15" baseType="lpstr">
      <vt:lpstr>Arial</vt:lpstr>
      <vt:lpstr>Calibri</vt:lpstr>
      <vt:lpstr>Helvetica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Landbrug &amp; Fødevarer - Analyse &amp; Statistik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Astrid Elisabeth Fogh</dc:creator>
  <cp:lastModifiedBy>Martin Kristian Brauer</cp:lastModifiedBy>
  <cp:revision>14</cp:revision>
  <dcterms:created xsi:type="dcterms:W3CDTF">2023-09-05T07:48:59Z</dcterms:created>
  <dcterms:modified xsi:type="dcterms:W3CDTF">2023-09-13T08:27:14Z</dcterms:modified>
</cp:coreProperties>
</file>