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4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5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6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60" r:id="rId5"/>
    <p:sldId id="2147470104" r:id="rId6"/>
    <p:sldId id="2147470116" r:id="rId7"/>
    <p:sldId id="293" r:id="rId8"/>
    <p:sldId id="294" r:id="rId9"/>
    <p:sldId id="2147470112" r:id="rId10"/>
    <p:sldId id="295" r:id="rId11"/>
    <p:sldId id="2147470109" r:id="rId12"/>
    <p:sldId id="267" r:id="rId13"/>
    <p:sldId id="2147470115" r:id="rId14"/>
    <p:sldId id="2147470156" r:id="rId15"/>
    <p:sldId id="692" r:id="rId16"/>
    <p:sldId id="2147470102" r:id="rId17"/>
    <p:sldId id="2147470090" r:id="rId18"/>
    <p:sldId id="2147470093" r:id="rId19"/>
    <p:sldId id="676" r:id="rId20"/>
    <p:sldId id="675" r:id="rId21"/>
    <p:sldId id="684" r:id="rId22"/>
    <p:sldId id="2147470098" r:id="rId23"/>
    <p:sldId id="2147470103" r:id="rId24"/>
    <p:sldId id="2147470099" r:id="rId25"/>
    <p:sldId id="2147470100" r:id="rId26"/>
    <p:sldId id="2147470110" r:id="rId27"/>
    <p:sldId id="2147470106" r:id="rId28"/>
    <p:sldId id="2147470094" r:id="rId29"/>
    <p:sldId id="2147470157" r:id="rId30"/>
    <p:sldId id="2147470155" r:id="rId31"/>
    <p:sldId id="2147470114" r:id="rId32"/>
    <p:sldId id="2147470095" r:id="rId33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B79C"/>
    <a:srgbClr val="FFFFFF"/>
    <a:srgbClr val="DED8D8"/>
    <a:srgbClr val="CDCAC7"/>
    <a:srgbClr val="000000"/>
    <a:srgbClr val="9FD08E"/>
    <a:srgbClr val="432C1C"/>
    <a:srgbClr val="5A3313"/>
    <a:srgbClr val="A88972"/>
    <a:srgbClr val="004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31" autoAdjust="0"/>
  </p:normalViewPr>
  <p:slideViewPr>
    <p:cSldViewPr snapToGrid="0" snapToObjects="1">
      <p:cViewPr varScale="1">
        <p:scale>
          <a:sx n="99" d="100"/>
          <a:sy n="99" d="100"/>
        </p:scale>
        <p:origin x="186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60857605354879E-2"/>
          <c:y val="3.3351915228360347E-2"/>
          <c:w val="0.95224450588110565"/>
          <c:h val="0.557175376880223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AB-47C2-8CEF-B524E8133503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FAB-47C2-8CEF-B524E81335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'Ark1'!$A$2:$A$25</c:f>
              <c:strCache>
                <c:ptCount val="24"/>
                <c:pt idx="0">
                  <c:v>Løg</c:v>
                </c:pt>
                <c:pt idx="1">
                  <c:v>Tomater</c:v>
                </c:pt>
                <c:pt idx="2">
                  <c:v>Gulerødder</c:v>
                </c:pt>
                <c:pt idx="3">
                  <c:v>Kartofler</c:v>
                </c:pt>
                <c:pt idx="4">
                  <c:v>Agurk</c:v>
                </c:pt>
                <c:pt idx="5">
                  <c:v>Peberfrugt</c:v>
                </c:pt>
                <c:pt idx="6">
                  <c:v>Salat</c:v>
                </c:pt>
                <c:pt idx="7">
                  <c:v>Spidskål / hvidkål / rødkål</c:v>
                </c:pt>
                <c:pt idx="8">
                  <c:v>Ærter</c:v>
                </c:pt>
                <c:pt idx="9">
                  <c:v>Majs</c:v>
                </c:pt>
                <c:pt idx="10">
                  <c:v>Broccoli</c:v>
                </c:pt>
                <c:pt idx="11">
                  <c:v>Svampe</c:v>
                </c:pt>
                <c:pt idx="12">
                  <c:v>Blomkål</c:v>
                </c:pt>
                <c:pt idx="13">
                  <c:v>Rodfrugter </c:v>
                </c:pt>
                <c:pt idx="14">
                  <c:v>Porrer</c:v>
                </c:pt>
                <c:pt idx="15">
                  <c:v>Spinat</c:v>
                </c:pt>
                <c:pt idx="16">
                  <c:v>Avocado</c:v>
                </c:pt>
                <c:pt idx="17">
                  <c:v>Grønne bønner</c:v>
                </c:pt>
                <c:pt idx="18">
                  <c:v>Kikærter</c:v>
                </c:pt>
                <c:pt idx="19">
                  <c:v>Edamame bønner (soja bønner)</c:v>
                </c:pt>
                <c:pt idx="20">
                  <c:v>Linser</c:v>
                </c:pt>
                <c:pt idx="21">
                  <c:v>Andet</c:v>
                </c:pt>
                <c:pt idx="22">
                  <c:v>Ingen grøntsager</c:v>
                </c:pt>
                <c:pt idx="23">
                  <c:v>Ved ikke</c:v>
                </c:pt>
              </c:strCache>
            </c:strRef>
          </c:cat>
          <c:val>
            <c:numRef>
              <c:f>'Ark1'!$B$2:$B$25</c:f>
              <c:numCache>
                <c:formatCode>0%</c:formatCode>
                <c:ptCount val="24"/>
                <c:pt idx="0">
                  <c:v>0.28299999999999997</c:v>
                </c:pt>
                <c:pt idx="1">
                  <c:v>0.27200000000000002</c:v>
                </c:pt>
                <c:pt idx="2">
                  <c:v>0.22800000000000001</c:v>
                </c:pt>
                <c:pt idx="3">
                  <c:v>0.20399999999999999</c:v>
                </c:pt>
                <c:pt idx="4">
                  <c:v>0.16800000000000001</c:v>
                </c:pt>
                <c:pt idx="5">
                  <c:v>0.161</c:v>
                </c:pt>
                <c:pt idx="6">
                  <c:v>0.159</c:v>
                </c:pt>
                <c:pt idx="7">
                  <c:v>0.12</c:v>
                </c:pt>
                <c:pt idx="8">
                  <c:v>8.6999999999999994E-2</c:v>
                </c:pt>
                <c:pt idx="9">
                  <c:v>6.9000000000000006E-2</c:v>
                </c:pt>
                <c:pt idx="10">
                  <c:v>6.5000000000000002E-2</c:v>
                </c:pt>
                <c:pt idx="11">
                  <c:v>6.2E-2</c:v>
                </c:pt>
                <c:pt idx="12">
                  <c:v>5.8000000000000003E-2</c:v>
                </c:pt>
                <c:pt idx="13">
                  <c:v>5.1999999999999998E-2</c:v>
                </c:pt>
                <c:pt idx="14">
                  <c:v>4.7E-2</c:v>
                </c:pt>
                <c:pt idx="15">
                  <c:v>4.2999999999999997E-2</c:v>
                </c:pt>
                <c:pt idx="16">
                  <c:v>3.9E-2</c:v>
                </c:pt>
                <c:pt idx="17">
                  <c:v>3.4000000000000002E-2</c:v>
                </c:pt>
                <c:pt idx="18">
                  <c:v>2.5999999999999999E-2</c:v>
                </c:pt>
                <c:pt idx="19" formatCode="###0%">
                  <c:v>2.3E-2</c:v>
                </c:pt>
                <c:pt idx="20" formatCode="###0%">
                  <c:v>1.7999999999999999E-2</c:v>
                </c:pt>
                <c:pt idx="21" formatCode="###0%">
                  <c:v>0.122</c:v>
                </c:pt>
                <c:pt idx="22" formatCode="###0%">
                  <c:v>0.17100000000000001</c:v>
                </c:pt>
                <c:pt idx="23" formatCode="###0%">
                  <c:v>2.4E-2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AB-47C2-8CEF-B524E81335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0655576"/>
        <c:axId val="1040646392"/>
      </c:barChart>
      <c:catAx>
        <c:axId val="104065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46392"/>
        <c:crosses val="autoZero"/>
        <c:auto val="1"/>
        <c:lblAlgn val="ctr"/>
        <c:lblOffset val="100"/>
        <c:noMultiLvlLbl val="0"/>
      </c:catAx>
      <c:valAx>
        <c:axId val="1040646392"/>
        <c:scaling>
          <c:orientation val="minMax"/>
          <c:max val="0.5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555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da-DK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b="1" dirty="0"/>
              <a:t>Frugt &amp; Grønt</a:t>
            </a:r>
            <a:br>
              <a:rPr lang="da-DK" b="1" dirty="0"/>
            </a:br>
            <a:r>
              <a:rPr lang="da-DK" b="1" dirty="0"/>
              <a:t>(DKK - årligt forbrug pr. husstand)</a:t>
            </a:r>
          </a:p>
        </c:rich>
      </c:tx>
      <c:layout>
        <c:manualLayout>
          <c:xMode val="edge"/>
          <c:yMode val="edge"/>
          <c:x val="0.40696754858056416"/>
          <c:y val="5.66929133858267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1.180201972517092E-2"/>
          <c:y val="0.14826579267155457"/>
          <c:w val="0.97639596054965816"/>
          <c:h val="0.662321439193725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MAT Jun 2019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4.2916435364257896E-3"/>
                  <c:y val="-8.52020003014495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4B-43B3-AB45-202A806FEFBC}"/>
                </c:ext>
              </c:extLst>
            </c:dLbl>
            <c:dLbl>
              <c:idx val="6"/>
              <c:layout>
                <c:manualLayout>
                  <c:x val="-2.2136743019256526E-3"/>
                  <c:y val="-9.44881889763779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BA-40D6-BB37-DFFCC70A01D5}"/>
                </c:ext>
              </c:extLst>
            </c:dLbl>
            <c:dLbl>
              <c:idx val="7"/>
              <c:layout>
                <c:manualLayout>
                  <c:x val="1.0729108841064474E-3"/>
                  <c:y val="-1.9880466737004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6F-45A0-AF90-23736131ADA0}"/>
                </c:ext>
              </c:extLst>
            </c:dLbl>
            <c:dLbl>
              <c:idx val="13"/>
              <c:layout>
                <c:manualLayout>
                  <c:x val="-6.437465304638683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6F-45A0-AF90-23736131ADA0}"/>
                </c:ext>
              </c:extLst>
            </c:dLbl>
            <c:dLbl>
              <c:idx val="17"/>
              <c:layout>
                <c:manualLayout>
                  <c:x val="-1.5735844518409225E-16"/>
                  <c:y val="-1.9880466737004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96F-45A0-AF90-23736131ADA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Sheet1!$A$2:$A$19</c:f>
              <c:strCache>
                <c:ptCount val="18"/>
                <c:pt idx="0">
                  <c:v>Total</c:v>
                </c:pt>
                <c:pt idx="2">
                  <c:v>18-39</c:v>
                </c:pt>
                <c:pt idx="3">
                  <c:v>40-59</c:v>
                </c:pt>
                <c:pt idx="4">
                  <c:v>60+</c:v>
                </c:pt>
                <c:pt idx="6">
                  <c:v>Hovedstaden</c:v>
                </c:pt>
                <c:pt idx="7">
                  <c:v>Sjælland</c:v>
                </c:pt>
                <c:pt idx="8">
                  <c:v>Syddanmark</c:v>
                </c:pt>
                <c:pt idx="9">
                  <c:v>Midtjylland</c:v>
                </c:pt>
                <c:pt idx="10">
                  <c:v>Nordjylland</c:v>
                </c:pt>
                <c:pt idx="12">
                  <c:v>0 - 399.999 kr.</c:v>
                </c:pt>
                <c:pt idx="13">
                  <c:v>400.000 kr. - 799.999 kr.</c:v>
                </c:pt>
                <c:pt idx="14">
                  <c:v>800.000 kr.+</c:v>
                </c:pt>
                <c:pt idx="16">
                  <c:v>Uden børn</c:v>
                </c:pt>
                <c:pt idx="17">
                  <c:v>Med børn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 formatCode="0">
                  <c:v>3617.51</c:v>
                </c:pt>
                <c:pt idx="2" formatCode="0">
                  <c:v>3379.47</c:v>
                </c:pt>
                <c:pt idx="3" formatCode="0">
                  <c:v>3919.8</c:v>
                </c:pt>
                <c:pt idx="4" formatCode="#,##0.00">
                  <c:v>3494.48291015625</c:v>
                </c:pt>
                <c:pt idx="6" formatCode="0">
                  <c:v>4097.8100000000004</c:v>
                </c:pt>
                <c:pt idx="7" formatCode="0">
                  <c:v>4032.61</c:v>
                </c:pt>
                <c:pt idx="8" formatCode="0">
                  <c:v>3278.343017578125</c:v>
                </c:pt>
                <c:pt idx="9" formatCode="0">
                  <c:v>3215.941162109375</c:v>
                </c:pt>
                <c:pt idx="10" formatCode="0">
                  <c:v>3147.032470703125</c:v>
                </c:pt>
                <c:pt idx="12" formatCode="0">
                  <c:v>2967.48876953125</c:v>
                </c:pt>
                <c:pt idx="13" formatCode="0">
                  <c:v>4176.07421875</c:v>
                </c:pt>
                <c:pt idx="14" formatCode="0">
                  <c:v>5373.826171875</c:v>
                </c:pt>
                <c:pt idx="16" formatCode="#,##0.00">
                  <c:v>3222.680419921875</c:v>
                </c:pt>
                <c:pt idx="17" formatCode="#,##0.00">
                  <c:v>4728.71435546875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BA-40D6-BB37-DFFCC70A01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MAT Jun 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8.5832870728515791E-3"/>
                  <c:y val="-1.9880466737004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4B-43B3-AB45-202A806FEFBC}"/>
                </c:ext>
              </c:extLst>
            </c:dLbl>
            <c:dLbl>
              <c:idx val="6"/>
              <c:layout>
                <c:manualLayout>
                  <c:x val="5.5341857548141717E-3"/>
                  <c:y val="1.2598425196850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BA-40D6-BB37-DFFCC70A01D5}"/>
                </c:ext>
              </c:extLst>
            </c:dLbl>
            <c:dLbl>
              <c:idx val="12"/>
              <c:layout>
                <c:manualLayout>
                  <c:x val="-1.0729108841065259E-3"/>
                  <c:y val="-1.704040006028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96F-45A0-AF90-23736131ADA0}"/>
                </c:ext>
              </c:extLst>
            </c:dLbl>
            <c:dLbl>
              <c:idx val="13"/>
              <c:layout>
                <c:manualLayout>
                  <c:x val="2.1458217682128948E-3"/>
                  <c:y val="-5.6801333534300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6F-45A0-AF90-23736131ADA0}"/>
                </c:ext>
              </c:extLst>
            </c:dLbl>
            <c:dLbl>
              <c:idx val="14"/>
              <c:layout>
                <c:manualLayout>
                  <c:x val="1.2874930609277368E-2"/>
                  <c:y val="8.52020003014493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96F-45A0-AF90-23736131ADA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Sheet1!$A$2:$A$19</c:f>
              <c:strCache>
                <c:ptCount val="18"/>
                <c:pt idx="0">
                  <c:v>Total</c:v>
                </c:pt>
                <c:pt idx="2">
                  <c:v>18-39</c:v>
                </c:pt>
                <c:pt idx="3">
                  <c:v>40-59</c:v>
                </c:pt>
                <c:pt idx="4">
                  <c:v>60+</c:v>
                </c:pt>
                <c:pt idx="6">
                  <c:v>Hovedstaden</c:v>
                </c:pt>
                <c:pt idx="7">
                  <c:v>Sjælland</c:v>
                </c:pt>
                <c:pt idx="8">
                  <c:v>Syddanmark</c:v>
                </c:pt>
                <c:pt idx="9">
                  <c:v>Midtjylland</c:v>
                </c:pt>
                <c:pt idx="10">
                  <c:v>Nordjylland</c:v>
                </c:pt>
                <c:pt idx="12">
                  <c:v>0 - 399.999 kr.</c:v>
                </c:pt>
                <c:pt idx="13">
                  <c:v>400.000 kr. - 799.999 kr.</c:v>
                </c:pt>
                <c:pt idx="14">
                  <c:v>800.000 kr.+</c:v>
                </c:pt>
                <c:pt idx="16">
                  <c:v>Uden børn</c:v>
                </c:pt>
                <c:pt idx="17">
                  <c:v>Med børn</c:v>
                </c:pt>
              </c:strCache>
            </c:strRef>
          </c:cat>
          <c:val>
            <c:numRef>
              <c:f>Sheet1!$C$2:$C$19</c:f>
              <c:numCache>
                <c:formatCode>General</c:formatCode>
                <c:ptCount val="18"/>
                <c:pt idx="0" formatCode="0">
                  <c:v>3793.41</c:v>
                </c:pt>
                <c:pt idx="2" formatCode="0">
                  <c:v>3086.84</c:v>
                </c:pt>
                <c:pt idx="3" formatCode="0">
                  <c:v>4034.22</c:v>
                </c:pt>
                <c:pt idx="4" formatCode="#,##0.00">
                  <c:v>4038.638671875</c:v>
                </c:pt>
                <c:pt idx="6" formatCode="0">
                  <c:v>4062.33</c:v>
                </c:pt>
                <c:pt idx="7" formatCode="0">
                  <c:v>3895.82</c:v>
                </c:pt>
                <c:pt idx="8" formatCode="0">
                  <c:v>3593.2734375</c:v>
                </c:pt>
                <c:pt idx="9" formatCode="0">
                  <c:v>3757.258544921875</c:v>
                </c:pt>
                <c:pt idx="10" formatCode="0">
                  <c:v>3369.928955078125</c:v>
                </c:pt>
                <c:pt idx="12" formatCode="0">
                  <c:v>3100.882080078125</c:v>
                </c:pt>
                <c:pt idx="13" formatCode="0">
                  <c:v>4272.49169921875</c:v>
                </c:pt>
                <c:pt idx="14" formatCode="0">
                  <c:v>5195.873046875</c:v>
                </c:pt>
                <c:pt idx="16" formatCode="#,##0.00">
                  <c:v>3499.17041015625</c:v>
                </c:pt>
                <c:pt idx="17" formatCode="#,##0.00">
                  <c:v>4625.5458984375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BA-40D6-BB37-DFFCC70A01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0835536"/>
        <c:axId val="1605439519"/>
      </c:barChart>
      <c:catAx>
        <c:axId val="23083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605439519"/>
        <c:crossesAt val="100"/>
        <c:auto val="1"/>
        <c:lblAlgn val="ctr"/>
        <c:lblOffset val="100"/>
        <c:noMultiLvlLbl val="0"/>
      </c:catAx>
      <c:valAx>
        <c:axId val="1605439519"/>
        <c:scaling>
          <c:orientation val="minMax"/>
          <c:max val="60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230835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da-DK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60857605354879E-2"/>
          <c:y val="3.3351915228360347E-2"/>
          <c:w val="0.95224450588110565"/>
          <c:h val="0.557175376880223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85B-4E22-8219-4FC09EABA034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85B-4E22-8219-4FC09EABA0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'Ark1'!$A$2:$A$7</c:f>
              <c:strCache>
                <c:ptCount val="6"/>
                <c:pt idx="0">
                  <c:v>Spise meget mere</c:v>
                </c:pt>
                <c:pt idx="1">
                  <c:v>Spise lidt mere</c:v>
                </c:pt>
                <c:pt idx="2">
                  <c:v>Spise ca. det samme, som jeg gør nu</c:v>
                </c:pt>
                <c:pt idx="3">
                  <c:v>Spise lidt mindre</c:v>
                </c:pt>
                <c:pt idx="4">
                  <c:v>Spise meget mindre</c:v>
                </c:pt>
                <c:pt idx="5">
                  <c:v>Ved ikke</c:v>
                </c:pt>
              </c:strCache>
            </c:strRef>
          </c:cat>
          <c:val>
            <c:numRef>
              <c:f>'Ark1'!$B$2:$B$7</c:f>
              <c:numCache>
                <c:formatCode>0%</c:formatCode>
                <c:ptCount val="6"/>
                <c:pt idx="0">
                  <c:v>0.14000000000000001</c:v>
                </c:pt>
                <c:pt idx="1">
                  <c:v>0.3</c:v>
                </c:pt>
                <c:pt idx="2">
                  <c:v>0.43</c:v>
                </c:pt>
                <c:pt idx="3">
                  <c:v>0.03</c:v>
                </c:pt>
                <c:pt idx="4">
                  <c:v>0.05</c:v>
                </c:pt>
                <c:pt idx="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5B-4E22-8219-4FC09EABA0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0655576"/>
        <c:axId val="1040646392"/>
      </c:barChart>
      <c:catAx>
        <c:axId val="104065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46392"/>
        <c:crosses val="autoZero"/>
        <c:auto val="1"/>
        <c:lblAlgn val="ctr"/>
        <c:lblOffset val="100"/>
        <c:noMultiLvlLbl val="0"/>
      </c:catAx>
      <c:valAx>
        <c:axId val="104064639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555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da-DK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60857605354879E-2"/>
          <c:y val="3.3351915228360347E-2"/>
          <c:w val="0.95224450588110565"/>
          <c:h val="0.538418786425391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90-4F34-B475-586166237730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90-4F34-B475-5861662377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'Ark1'!$A$2:$A$26</c:f>
              <c:strCache>
                <c:ptCount val="25"/>
                <c:pt idx="0">
                  <c:v>Grøntsager</c:v>
                </c:pt>
                <c:pt idx="1">
                  <c:v>Frugt og bær</c:v>
                </c:pt>
                <c:pt idx="2">
                  <c:v>Kartofler</c:v>
                </c:pt>
                <c:pt idx="3">
                  <c:v>Rodfrugter</c:v>
                </c:pt>
                <c:pt idx="4">
                  <c:v>Pasta / nudler</c:v>
                </c:pt>
                <c:pt idx="5">
                  <c:v>Ærter</c:v>
                </c:pt>
                <c:pt idx="6">
                  <c:v>Svampe</c:v>
                </c:pt>
                <c:pt idx="7">
                  <c:v>Grønne bønner</c:v>
                </c:pt>
                <c:pt idx="8">
                  <c:v>Frø / nødder / kerner</c:v>
                </c:pt>
                <c:pt idx="9">
                  <c:v>Kikærter</c:v>
                </c:pt>
                <c:pt idx="10">
                  <c:v>Hummus</c:v>
                </c:pt>
                <c:pt idx="11">
                  <c:v>Edamame bønner (sojabønner)</c:v>
                </c:pt>
                <c:pt idx="12">
                  <c:v>Brød / boller</c:v>
                </c:pt>
                <c:pt idx="13">
                  <c:v>Linser</c:v>
                </c:pt>
                <c:pt idx="14">
                  <c:v>Kidney bønner</c:v>
                </c:pt>
                <c:pt idx="15">
                  <c:v>Falafler</c:v>
                </c:pt>
                <c:pt idx="16">
                  <c:v>Plantedrikke (fx havre-, ris- eller mandeldrik)</c:v>
                </c:pt>
                <c:pt idx="17">
                  <c:v>Plantefars</c:v>
                </c:pt>
                <c:pt idx="18">
                  <c:v>Tofu</c:v>
                </c:pt>
                <c:pt idx="19">
                  <c:v>Tang</c:v>
                </c:pt>
                <c:pt idx="20">
                  <c:v>Paté af fx nødder eller bønner</c:v>
                </c:pt>
                <c:pt idx="21">
                  <c:v>Andet</c:v>
                </c:pt>
                <c:pt idx="22">
                  <c:v>Alt på listen</c:v>
                </c:pt>
                <c:pt idx="23">
                  <c:v>Ingen af disse</c:v>
                </c:pt>
                <c:pt idx="24">
                  <c:v>Ved ikke</c:v>
                </c:pt>
              </c:strCache>
            </c:strRef>
          </c:cat>
          <c:val>
            <c:numRef>
              <c:f>'Ark1'!$B$2:$B$26</c:f>
              <c:numCache>
                <c:formatCode>0%</c:formatCode>
                <c:ptCount val="25"/>
                <c:pt idx="0">
                  <c:v>0.45</c:v>
                </c:pt>
                <c:pt idx="1">
                  <c:v>0.35</c:v>
                </c:pt>
                <c:pt idx="2">
                  <c:v>0.32</c:v>
                </c:pt>
                <c:pt idx="3">
                  <c:v>0.28999999999999998</c:v>
                </c:pt>
                <c:pt idx="4">
                  <c:v>0.27</c:v>
                </c:pt>
                <c:pt idx="5">
                  <c:v>0.25</c:v>
                </c:pt>
                <c:pt idx="6">
                  <c:v>0.23</c:v>
                </c:pt>
                <c:pt idx="7">
                  <c:v>0.22</c:v>
                </c:pt>
                <c:pt idx="8">
                  <c:v>0.22</c:v>
                </c:pt>
                <c:pt idx="9">
                  <c:v>0.21</c:v>
                </c:pt>
                <c:pt idx="10">
                  <c:v>0.19</c:v>
                </c:pt>
                <c:pt idx="11">
                  <c:v>0.18</c:v>
                </c:pt>
                <c:pt idx="12">
                  <c:v>0.18</c:v>
                </c:pt>
                <c:pt idx="13">
                  <c:v>0.17</c:v>
                </c:pt>
                <c:pt idx="14">
                  <c:v>0.16</c:v>
                </c:pt>
                <c:pt idx="15">
                  <c:v>0.15</c:v>
                </c:pt>
                <c:pt idx="16">
                  <c:v>0.13</c:v>
                </c:pt>
                <c:pt idx="17">
                  <c:v>0.11</c:v>
                </c:pt>
                <c:pt idx="18">
                  <c:v>0.1</c:v>
                </c:pt>
                <c:pt idx="19">
                  <c:v>0.09</c:v>
                </c:pt>
                <c:pt idx="20">
                  <c:v>0.09</c:v>
                </c:pt>
                <c:pt idx="21">
                  <c:v>0.01</c:v>
                </c:pt>
                <c:pt idx="22">
                  <c:v>0.02</c:v>
                </c:pt>
                <c:pt idx="23">
                  <c:v>0.11</c:v>
                </c:pt>
                <c:pt idx="2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90-4F34-B475-586166237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0655576"/>
        <c:axId val="1040646392"/>
      </c:barChart>
      <c:catAx>
        <c:axId val="104065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46392"/>
        <c:crosses val="autoZero"/>
        <c:auto val="1"/>
        <c:lblAlgn val="ctr"/>
        <c:lblOffset val="100"/>
        <c:noMultiLvlLbl val="0"/>
      </c:catAx>
      <c:valAx>
        <c:axId val="104064639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55576"/>
        <c:crosses val="autoZero"/>
        <c:crossBetween val="between"/>
        <c:majorUnit val="0.1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da-DK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60857605354879E-2"/>
          <c:y val="3.3351915228360347E-2"/>
          <c:w val="0.95224450588110565"/>
          <c:h val="0.557175376880223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8F-4950-BCDE-ACD65729D257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8F-4950-BCDE-ACD65729D2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'Ark1'!$A$2:$A$26</c:f>
              <c:strCache>
                <c:ptCount val="25"/>
                <c:pt idx="0">
                  <c:v>Kål </c:v>
                </c:pt>
                <c:pt idx="1">
                  <c:v>Rodfrugter </c:v>
                </c:pt>
                <c:pt idx="2">
                  <c:v>Bønner</c:v>
                </c:pt>
                <c:pt idx="3">
                  <c:v>Æg</c:v>
                </c:pt>
                <c:pt idx="4">
                  <c:v>Kikærter</c:v>
                </c:pt>
                <c:pt idx="5">
                  <c:v>Fisk</c:v>
                </c:pt>
                <c:pt idx="6">
                  <c:v>Linser</c:v>
                </c:pt>
                <c:pt idx="7">
                  <c:v>Grøn salat</c:v>
                </c:pt>
                <c:pt idx="8">
                  <c:v>Kartofler</c:v>
                </c:pt>
                <c:pt idx="9">
                  <c:v>Ærter</c:v>
                </c:pt>
                <c:pt idx="10">
                  <c:v>Pasta / ris</c:v>
                </c:pt>
                <c:pt idx="11">
                  <c:v>Ost</c:v>
                </c:pt>
                <c:pt idx="12">
                  <c:v>Nødder</c:v>
                </c:pt>
                <c:pt idx="13">
                  <c:v>Plantefars / køderstatningsprodukter</c:v>
                </c:pt>
                <c:pt idx="14">
                  <c:v>Brød</c:v>
                </c:pt>
                <c:pt idx="15">
                  <c:v>Frugt</c:v>
                </c:pt>
                <c:pt idx="16">
                  <c:v>Kerner</c:v>
                </c:pt>
                <c:pt idx="17">
                  <c:v>Skyr</c:v>
                </c:pt>
                <c:pt idx="18">
                  <c:v>Tofu</c:v>
                </c:pt>
                <c:pt idx="19">
                  <c:v>Yoghurt</c:v>
                </c:pt>
                <c:pt idx="20">
                  <c:v>Proteinbar</c:v>
                </c:pt>
                <c:pt idx="21">
                  <c:v>Proteinpulver</c:v>
                </c:pt>
                <c:pt idx="22">
                  <c:v>Insekter</c:v>
                </c:pt>
                <c:pt idx="23">
                  <c:v>Ingen af disse</c:v>
                </c:pt>
                <c:pt idx="24">
                  <c:v>Ved ikke</c:v>
                </c:pt>
              </c:strCache>
            </c:strRef>
          </c:cat>
          <c:val>
            <c:numRef>
              <c:f>'Ark1'!$B$2:$B$26</c:f>
              <c:numCache>
                <c:formatCode>0%</c:formatCode>
                <c:ptCount val="25"/>
                <c:pt idx="0">
                  <c:v>0.46700000000000003</c:v>
                </c:pt>
                <c:pt idx="1">
                  <c:v>0.38</c:v>
                </c:pt>
                <c:pt idx="2">
                  <c:v>0.377</c:v>
                </c:pt>
                <c:pt idx="3">
                  <c:v>0.36099999999999999</c:v>
                </c:pt>
                <c:pt idx="4">
                  <c:v>0.32800000000000001</c:v>
                </c:pt>
                <c:pt idx="5">
                  <c:v>0.31900000000000001</c:v>
                </c:pt>
                <c:pt idx="6">
                  <c:v>0.28599999999999998</c:v>
                </c:pt>
                <c:pt idx="7">
                  <c:v>0.27800000000000002</c:v>
                </c:pt>
                <c:pt idx="8">
                  <c:v>0.24399999999999999</c:v>
                </c:pt>
                <c:pt idx="9">
                  <c:v>0.21</c:v>
                </c:pt>
                <c:pt idx="10">
                  <c:v>0.20399999999999999</c:v>
                </c:pt>
                <c:pt idx="11">
                  <c:v>0.19400000000000001</c:v>
                </c:pt>
                <c:pt idx="12">
                  <c:v>0.188</c:v>
                </c:pt>
                <c:pt idx="13">
                  <c:v>0.17599999999999999</c:v>
                </c:pt>
                <c:pt idx="14">
                  <c:v>0.156</c:v>
                </c:pt>
                <c:pt idx="15">
                  <c:v>0.128</c:v>
                </c:pt>
                <c:pt idx="16">
                  <c:v>0.125</c:v>
                </c:pt>
                <c:pt idx="17">
                  <c:v>8.8999999999999996E-2</c:v>
                </c:pt>
                <c:pt idx="18">
                  <c:v>8.3000000000000004E-2</c:v>
                </c:pt>
                <c:pt idx="19">
                  <c:v>6.5000000000000002E-2</c:v>
                </c:pt>
                <c:pt idx="20">
                  <c:v>3.5000000000000003E-2</c:v>
                </c:pt>
                <c:pt idx="21">
                  <c:v>3.3000000000000002E-2</c:v>
                </c:pt>
                <c:pt idx="22">
                  <c:v>4.0000000000000001E-3</c:v>
                </c:pt>
                <c:pt idx="23">
                  <c:v>0.11</c:v>
                </c:pt>
                <c:pt idx="24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8F-4950-BCDE-ACD65729D2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0655576"/>
        <c:axId val="1040646392"/>
      </c:barChart>
      <c:catAx>
        <c:axId val="104065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46392"/>
        <c:crosses val="autoZero"/>
        <c:auto val="1"/>
        <c:lblAlgn val="ctr"/>
        <c:lblOffset val="100"/>
        <c:noMultiLvlLbl val="0"/>
      </c:catAx>
      <c:valAx>
        <c:axId val="104064639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55576"/>
        <c:crosses val="autoZero"/>
        <c:crossBetween val="between"/>
        <c:majorUnit val="0.1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da-DK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60857605354879E-2"/>
          <c:y val="3.3351915228360347E-2"/>
          <c:w val="0.95224450588110565"/>
          <c:h val="0.557175376880223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8F-4950-BCDE-ACD65729D257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8F-4950-BCDE-ACD65729D2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'Ark1'!$A$2:$A$26</c:f>
              <c:strCache>
                <c:ptCount val="25"/>
                <c:pt idx="0">
                  <c:v>Smager godt</c:v>
                </c:pt>
                <c:pt idx="1">
                  <c:v>God kvalitet</c:v>
                </c:pt>
                <c:pt idx="2">
                  <c:v>Lav pris (billigt / på tilbud)</c:v>
                </c:pt>
                <c:pt idx="3">
                  <c:v>Sundt</c:v>
                </c:pt>
                <c:pt idx="4">
                  <c:v>Værdi for pengene</c:v>
                </c:pt>
                <c:pt idx="5">
                  <c:v>Friskhed</c:v>
                </c:pt>
                <c:pt idx="6">
                  <c:v>Mættende</c:v>
                </c:pt>
                <c:pt idx="7">
                  <c:v>Nem at tilberede / spise</c:v>
                </c:pt>
                <c:pt idx="8">
                  <c:v>Naturlig råvare</c:v>
                </c:pt>
                <c:pt idx="9">
                  <c:v>Økologisk</c:v>
                </c:pt>
                <c:pt idx="10">
                  <c:v>Dansk / lokalt produceret</c:v>
                </c:pt>
                <c:pt idx="11">
                  <c:v>Holder sig frisk længe</c:v>
                </c:pt>
                <c:pt idx="12">
                  <c:v>Ingen kemi</c:v>
                </c:pt>
                <c:pt idx="13">
                  <c:v>Alsidigt / kan bruges til mange ting</c:v>
                </c:pt>
                <c:pt idx="14">
                  <c:v>I sæson</c:v>
                </c:pt>
                <c:pt idx="15">
                  <c:v>Klimavenligt produceret</c:v>
                </c:pt>
                <c:pt idx="16">
                  <c:v>Miljøvenligt produceret</c:v>
                </c:pt>
                <c:pt idx="17">
                  <c:v>Familievenligt / børnevenligt</c:v>
                </c:pt>
                <c:pt idx="18">
                  <c:v>God at have på lager</c:v>
                </c:pt>
                <c:pt idx="19">
                  <c:v>Kan spises rå (fx i stænger)</c:v>
                </c:pt>
                <c:pt idx="20">
                  <c:v>Nem at skjule i retten</c:v>
                </c:pt>
                <c:pt idx="21">
                  <c:v>GMO frit</c:v>
                </c:pt>
                <c:pt idx="22">
                  <c:v>Kan fås klar til brug (fx forkogt)</c:v>
                </c:pt>
                <c:pt idx="23">
                  <c:v>Andet</c:v>
                </c:pt>
                <c:pt idx="24">
                  <c:v>Ved ikke</c:v>
                </c:pt>
              </c:strCache>
            </c:strRef>
          </c:cat>
          <c:val>
            <c:numRef>
              <c:f>'Ark1'!$B$2:$B$26</c:f>
              <c:numCache>
                <c:formatCode>0%</c:formatCode>
                <c:ptCount val="25"/>
                <c:pt idx="0">
                  <c:v>0.52</c:v>
                </c:pt>
                <c:pt idx="1">
                  <c:v>0.41</c:v>
                </c:pt>
                <c:pt idx="2">
                  <c:v>0.39</c:v>
                </c:pt>
                <c:pt idx="3">
                  <c:v>0.38</c:v>
                </c:pt>
                <c:pt idx="4">
                  <c:v>0.34</c:v>
                </c:pt>
                <c:pt idx="5">
                  <c:v>0.33</c:v>
                </c:pt>
                <c:pt idx="6">
                  <c:v>0.33</c:v>
                </c:pt>
                <c:pt idx="7">
                  <c:v>0.31</c:v>
                </c:pt>
                <c:pt idx="8">
                  <c:v>0.25</c:v>
                </c:pt>
                <c:pt idx="9">
                  <c:v>0.25</c:v>
                </c:pt>
                <c:pt idx="10">
                  <c:v>0.24</c:v>
                </c:pt>
                <c:pt idx="11">
                  <c:v>0.21</c:v>
                </c:pt>
                <c:pt idx="12">
                  <c:v>0.18</c:v>
                </c:pt>
                <c:pt idx="13">
                  <c:v>0.17</c:v>
                </c:pt>
                <c:pt idx="14">
                  <c:v>0.17</c:v>
                </c:pt>
                <c:pt idx="15">
                  <c:v>0.17</c:v>
                </c:pt>
                <c:pt idx="16">
                  <c:v>0.16</c:v>
                </c:pt>
                <c:pt idx="17">
                  <c:v>0.15</c:v>
                </c:pt>
                <c:pt idx="18">
                  <c:v>0.15</c:v>
                </c:pt>
                <c:pt idx="19">
                  <c:v>0.13</c:v>
                </c:pt>
                <c:pt idx="20">
                  <c:v>0.11</c:v>
                </c:pt>
                <c:pt idx="21">
                  <c:v>0.1</c:v>
                </c:pt>
                <c:pt idx="22">
                  <c:v>0.08</c:v>
                </c:pt>
                <c:pt idx="23">
                  <c:v>0.01</c:v>
                </c:pt>
                <c:pt idx="2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8F-4950-BCDE-ACD65729D2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0655576"/>
        <c:axId val="1040646392"/>
      </c:barChart>
      <c:catAx>
        <c:axId val="104065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46392"/>
        <c:crosses val="autoZero"/>
        <c:auto val="1"/>
        <c:lblAlgn val="ctr"/>
        <c:lblOffset val="100"/>
        <c:noMultiLvlLbl val="0"/>
      </c:catAx>
      <c:valAx>
        <c:axId val="104064639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55576"/>
        <c:crosses val="autoZero"/>
        <c:crossBetween val="between"/>
        <c:majorUnit val="0.1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da-DK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60857605354879E-2"/>
          <c:y val="3.3351915228360347E-2"/>
          <c:w val="0.95224450588110565"/>
          <c:h val="0.557175376880223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BB5-4271-B633-ADF843F51C8C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BB5-4271-B633-ADF843F51C8C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8F-4950-BCDE-ACD65729D257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8F-4950-BCDE-ACD65729D2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'Ark1'!$A$2:$A$26</c:f>
              <c:strCache>
                <c:ptCount val="25"/>
                <c:pt idx="0">
                  <c:v>Smager godt</c:v>
                </c:pt>
                <c:pt idx="1">
                  <c:v>God kvalitet</c:v>
                </c:pt>
                <c:pt idx="2">
                  <c:v>Lav pris (billigt / på tilbud)</c:v>
                </c:pt>
                <c:pt idx="3">
                  <c:v>Sundt</c:v>
                </c:pt>
                <c:pt idx="4">
                  <c:v>Værdi for pengene</c:v>
                </c:pt>
                <c:pt idx="5">
                  <c:v>Friskhed</c:v>
                </c:pt>
                <c:pt idx="6">
                  <c:v>Mættende</c:v>
                </c:pt>
                <c:pt idx="7">
                  <c:v>Nem at tilberede / spise</c:v>
                </c:pt>
                <c:pt idx="8">
                  <c:v>Naturlig råvare</c:v>
                </c:pt>
                <c:pt idx="9">
                  <c:v>Økologisk</c:v>
                </c:pt>
                <c:pt idx="10">
                  <c:v>Dansk / lokalt produceret</c:v>
                </c:pt>
                <c:pt idx="11">
                  <c:v>Holder sig frisk længe</c:v>
                </c:pt>
                <c:pt idx="12">
                  <c:v>Ingen kemi</c:v>
                </c:pt>
                <c:pt idx="13">
                  <c:v>Alsidigt / kan bruges til mange ting</c:v>
                </c:pt>
                <c:pt idx="14">
                  <c:v>I sæson</c:v>
                </c:pt>
                <c:pt idx="15">
                  <c:v>Klimavenligt produceret</c:v>
                </c:pt>
                <c:pt idx="16">
                  <c:v>Miljøvenligt produceret</c:v>
                </c:pt>
                <c:pt idx="17">
                  <c:v>Familievenligt / børnevenligt</c:v>
                </c:pt>
                <c:pt idx="18">
                  <c:v>God at have på lager</c:v>
                </c:pt>
                <c:pt idx="19">
                  <c:v>Kan spises rå (fx i stænger)</c:v>
                </c:pt>
                <c:pt idx="20">
                  <c:v>Nem at skjule i retten</c:v>
                </c:pt>
                <c:pt idx="21">
                  <c:v>GMO frit</c:v>
                </c:pt>
                <c:pt idx="22">
                  <c:v>Kan fås klar til brug (fx forkogt)</c:v>
                </c:pt>
                <c:pt idx="23">
                  <c:v>Andet</c:v>
                </c:pt>
                <c:pt idx="24">
                  <c:v>Ved ikke</c:v>
                </c:pt>
              </c:strCache>
            </c:strRef>
          </c:cat>
          <c:val>
            <c:numRef>
              <c:f>'Ark1'!$B$2:$B$26</c:f>
              <c:numCache>
                <c:formatCode>0%</c:formatCode>
                <c:ptCount val="25"/>
                <c:pt idx="0">
                  <c:v>0.52</c:v>
                </c:pt>
                <c:pt idx="1">
                  <c:v>0.41</c:v>
                </c:pt>
                <c:pt idx="2">
                  <c:v>0.39</c:v>
                </c:pt>
                <c:pt idx="3">
                  <c:v>0.38</c:v>
                </c:pt>
                <c:pt idx="4">
                  <c:v>0.34</c:v>
                </c:pt>
                <c:pt idx="5">
                  <c:v>0.33</c:v>
                </c:pt>
                <c:pt idx="6">
                  <c:v>0.33</c:v>
                </c:pt>
                <c:pt idx="7">
                  <c:v>0.31</c:v>
                </c:pt>
                <c:pt idx="8">
                  <c:v>0.25</c:v>
                </c:pt>
                <c:pt idx="9">
                  <c:v>0.25</c:v>
                </c:pt>
                <c:pt idx="10">
                  <c:v>0.24</c:v>
                </c:pt>
                <c:pt idx="11">
                  <c:v>0.21</c:v>
                </c:pt>
                <c:pt idx="12">
                  <c:v>0.18</c:v>
                </c:pt>
                <c:pt idx="13">
                  <c:v>0.17</c:v>
                </c:pt>
                <c:pt idx="14">
                  <c:v>0.17</c:v>
                </c:pt>
                <c:pt idx="15">
                  <c:v>0.17</c:v>
                </c:pt>
                <c:pt idx="16">
                  <c:v>0.16</c:v>
                </c:pt>
                <c:pt idx="17">
                  <c:v>0.15</c:v>
                </c:pt>
                <c:pt idx="18">
                  <c:v>0.15</c:v>
                </c:pt>
                <c:pt idx="19">
                  <c:v>0.13</c:v>
                </c:pt>
                <c:pt idx="20">
                  <c:v>0.11</c:v>
                </c:pt>
                <c:pt idx="21">
                  <c:v>0.1</c:v>
                </c:pt>
                <c:pt idx="22">
                  <c:v>0.08</c:v>
                </c:pt>
                <c:pt idx="23">
                  <c:v>0.01</c:v>
                </c:pt>
                <c:pt idx="2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8F-4950-BCDE-ACD65729D2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0655576"/>
        <c:axId val="1040646392"/>
      </c:barChart>
      <c:catAx>
        <c:axId val="104065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46392"/>
        <c:crosses val="autoZero"/>
        <c:auto val="1"/>
        <c:lblAlgn val="ctr"/>
        <c:lblOffset val="100"/>
        <c:noMultiLvlLbl val="0"/>
      </c:catAx>
      <c:valAx>
        <c:axId val="104064639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55576"/>
        <c:crosses val="autoZero"/>
        <c:crossBetween val="between"/>
        <c:majorUnit val="0.1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da-DK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60857605354879E-2"/>
          <c:y val="3.3351915228360347E-2"/>
          <c:w val="0.95224450588110565"/>
          <c:h val="0.671892443890864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9EB79C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rgbClr val="9EB7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5B-483F-A2EE-6FB76726F95C}"/>
              </c:ext>
            </c:extLst>
          </c:dPt>
          <c:dPt>
            <c:idx val="18"/>
            <c:invertIfNegative val="0"/>
            <c:bubble3D val="0"/>
            <c:spPr>
              <a:solidFill>
                <a:srgbClr val="9EB7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85B-483F-A2EE-6FB76726F9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'Ark1'!$A$2:$A$7</c:f>
              <c:strCache>
                <c:ptCount val="6"/>
                <c:pt idx="0">
                  <c:v>Jeg ser mig selv som kødspiser</c:v>
                </c:pt>
                <c:pt idx="1">
                  <c:v>Jeg ser mig selv som flexitar</c:v>
                </c:pt>
                <c:pt idx="2">
                  <c:v>Jeg ser mig selv som pescetar</c:v>
                </c:pt>
                <c:pt idx="3">
                  <c:v>Jeg ser mig selv som vegetar</c:v>
                </c:pt>
                <c:pt idx="4">
                  <c:v>Jeg ser mig selv som veganer</c:v>
                </c:pt>
                <c:pt idx="5">
                  <c:v>Ved ikke</c:v>
                </c:pt>
              </c:strCache>
            </c:strRef>
          </c:cat>
          <c:val>
            <c:numRef>
              <c:f>'Ark1'!$B$2:$B$7</c:f>
              <c:numCache>
                <c:formatCode>0%</c:formatCode>
                <c:ptCount val="6"/>
                <c:pt idx="0">
                  <c:v>0.79300000000000004</c:v>
                </c:pt>
                <c:pt idx="1">
                  <c:v>0.121</c:v>
                </c:pt>
                <c:pt idx="2">
                  <c:v>1.4999999999999999E-2</c:v>
                </c:pt>
                <c:pt idx="3">
                  <c:v>2.1999999999999999E-2</c:v>
                </c:pt>
                <c:pt idx="4">
                  <c:v>1.0999999999999999E-2</c:v>
                </c:pt>
                <c:pt idx="5">
                  <c:v>3.7999999999999999E-2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5B-483F-A2EE-6FB76726F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0655576"/>
        <c:axId val="1040646392"/>
      </c:barChart>
      <c:catAx>
        <c:axId val="104065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46392"/>
        <c:crosses val="autoZero"/>
        <c:auto val="1"/>
        <c:lblAlgn val="ctr"/>
        <c:lblOffset val="100"/>
        <c:noMultiLvlLbl val="0"/>
      </c:catAx>
      <c:valAx>
        <c:axId val="104064639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55576"/>
        <c:crosses val="autoZero"/>
        <c:crossBetween val="between"/>
        <c:majorUnit val="0.1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da-DK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60857605354879E-2"/>
          <c:y val="3.3351915228360347E-2"/>
          <c:w val="0.95224450588110565"/>
          <c:h val="0.671892443890864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9EB79C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rgbClr val="9EB7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5B-483F-A2EE-6FB76726F95C}"/>
              </c:ext>
            </c:extLst>
          </c:dPt>
          <c:dPt>
            <c:idx val="18"/>
            <c:invertIfNegative val="0"/>
            <c:bubble3D val="0"/>
            <c:spPr>
              <a:solidFill>
                <a:srgbClr val="9EB7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85B-483F-A2EE-6FB76726F9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'Ark1'!$A$2:$A$10</c:f>
              <c:strCache>
                <c:ptCount val="9"/>
                <c:pt idx="0">
                  <c:v>Jeg spiser som hovedregel kød hver dag</c:v>
                </c:pt>
                <c:pt idx="1">
                  <c:v>Jeg spiser kødfrit én eller flere dage om ugen</c:v>
                </c:pt>
                <c:pt idx="2">
                  <c:v>Jeg spiser som udgangspunkt ikke kød, men det hænder ved særlige lejligheder</c:v>
                </c:pt>
                <c:pt idx="3">
                  <c:v>Jeg spiser som hovedregel plantebaseret, lave mængder kød samt moderate mængder æg, fisk og mejeri</c:v>
                </c:pt>
                <c:pt idx="4">
                  <c:v>Jeg spiser aldrig kød, men spiser fisk</c:v>
                </c:pt>
                <c:pt idx="5">
                  <c:v>Jeg spiser aldrig kød og fisk</c:v>
                </c:pt>
                <c:pt idx="6">
                  <c:v>Jeg spiser aldrig kød, fisk, æg eller mejeri</c:v>
                </c:pt>
                <c:pt idx="7">
                  <c:v>Andet</c:v>
                </c:pt>
                <c:pt idx="8">
                  <c:v>Ved ikke</c:v>
                </c:pt>
              </c:strCache>
            </c:strRef>
          </c:cat>
          <c:val>
            <c:numRef>
              <c:f>'Ark1'!$B$2:$B$10</c:f>
              <c:numCache>
                <c:formatCode>0%</c:formatCode>
                <c:ptCount val="9"/>
                <c:pt idx="0">
                  <c:v>0.55700000000000005</c:v>
                </c:pt>
                <c:pt idx="1">
                  <c:v>0.32200000000000001</c:v>
                </c:pt>
                <c:pt idx="2">
                  <c:v>3.1E-2</c:v>
                </c:pt>
                <c:pt idx="3">
                  <c:v>3.1E-2</c:v>
                </c:pt>
                <c:pt idx="4">
                  <c:v>1.6E-2</c:v>
                </c:pt>
                <c:pt idx="5">
                  <c:v>8.9999999999999993E-3</c:v>
                </c:pt>
                <c:pt idx="6" formatCode="###0%">
                  <c:v>4.0000000000000001E-3</c:v>
                </c:pt>
                <c:pt idx="7" formatCode="###0%">
                  <c:v>0.01</c:v>
                </c:pt>
                <c:pt idx="8" formatCode="###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5B-483F-A2EE-6FB76726F9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0655576"/>
        <c:axId val="1040646392"/>
      </c:barChart>
      <c:catAx>
        <c:axId val="104065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46392"/>
        <c:crosses val="autoZero"/>
        <c:auto val="1"/>
        <c:lblAlgn val="ctr"/>
        <c:lblOffset val="100"/>
        <c:noMultiLvlLbl val="0"/>
      </c:catAx>
      <c:valAx>
        <c:axId val="104064639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55576"/>
        <c:crosses val="autoZero"/>
        <c:crossBetween val="between"/>
        <c:majorUnit val="0.1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da-DK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60857605354879E-2"/>
          <c:y val="3.3351915228360347E-2"/>
          <c:w val="0.95224450588110565"/>
          <c:h val="0.557175376880223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D8C-49F8-8A60-7CC47DC9DF0C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D8C-49F8-8A60-7CC47DC9DF0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'Ark1'!$A$2:$A$25</c:f>
              <c:strCache>
                <c:ptCount val="24"/>
                <c:pt idx="0">
                  <c:v>Pizza</c:v>
                </c:pt>
                <c:pt idx="1">
                  <c:v>Burger</c:v>
                </c:pt>
                <c:pt idx="2">
                  <c:v>Rugbrød med pålæg</c:v>
                </c:pt>
                <c:pt idx="3">
                  <c:v>Bøf / hakkebøf med tilbehør</c:v>
                </c:pt>
                <c:pt idx="4">
                  <c:v>Kyllingefilet / kyllingelår med tilbehør</c:v>
                </c:pt>
                <c:pt idx="5">
                  <c:v>Spaghetti bolognese / Spaghetti kødsovs</c:v>
                </c:pt>
                <c:pt idx="6">
                  <c:v>Lasagne</c:v>
                </c:pt>
                <c:pt idx="7">
                  <c:v>Frikadeller med tilbehør</c:v>
                </c:pt>
                <c:pt idx="8">
                  <c:v>Boller i karry</c:v>
                </c:pt>
                <c:pt idx="9">
                  <c:v>Hotdog</c:v>
                </c:pt>
                <c:pt idx="10">
                  <c:v>Fiskefilet med tilbehør</c:v>
                </c:pt>
                <c:pt idx="11">
                  <c:v>Kotelet med tilbehør</c:v>
                </c:pt>
                <c:pt idx="12">
                  <c:v>Laks</c:v>
                </c:pt>
                <c:pt idx="13">
                  <c:v>Biksemad</c:v>
                </c:pt>
                <c:pt idx="14">
                  <c:v>Kylling i karry</c:v>
                </c:pt>
                <c:pt idx="15">
                  <c:v>Krebinetter / karbonader med tilbehør</c:v>
                </c:pt>
                <c:pt idx="16">
                  <c:v>Wokret</c:v>
                </c:pt>
                <c:pt idx="17">
                  <c:v>Chili con carne</c:v>
                </c:pt>
                <c:pt idx="18">
                  <c:v>Mørbradgryde</c:v>
                </c:pt>
                <c:pt idx="19">
                  <c:v>Butter chicken</c:v>
                </c:pt>
                <c:pt idx="20">
                  <c:v>Brændende kærlighed</c:v>
                </c:pt>
                <c:pt idx="21">
                  <c:v>Gullash / Paprikagryde</c:v>
                </c:pt>
                <c:pt idx="22">
                  <c:v>Ingen af disse</c:v>
                </c:pt>
                <c:pt idx="23">
                  <c:v>Ved ikke</c:v>
                </c:pt>
              </c:strCache>
            </c:strRef>
          </c:cat>
          <c:val>
            <c:numRef>
              <c:f>'Ark1'!$B$2:$B$25</c:f>
              <c:numCache>
                <c:formatCode>0%</c:formatCode>
                <c:ptCount val="24"/>
                <c:pt idx="0">
                  <c:v>0.52</c:v>
                </c:pt>
                <c:pt idx="1">
                  <c:v>0.48</c:v>
                </c:pt>
                <c:pt idx="2">
                  <c:v>0.48</c:v>
                </c:pt>
                <c:pt idx="3">
                  <c:v>0.44</c:v>
                </c:pt>
                <c:pt idx="4">
                  <c:v>0.44</c:v>
                </c:pt>
                <c:pt idx="5">
                  <c:v>0.42</c:v>
                </c:pt>
                <c:pt idx="6">
                  <c:v>0.37</c:v>
                </c:pt>
                <c:pt idx="7">
                  <c:v>0.36</c:v>
                </c:pt>
                <c:pt idx="8">
                  <c:v>0.33</c:v>
                </c:pt>
                <c:pt idx="9">
                  <c:v>0.31</c:v>
                </c:pt>
                <c:pt idx="10">
                  <c:v>0.27</c:v>
                </c:pt>
                <c:pt idx="11">
                  <c:v>0.27</c:v>
                </c:pt>
                <c:pt idx="12">
                  <c:v>0.26</c:v>
                </c:pt>
                <c:pt idx="13">
                  <c:v>0.25</c:v>
                </c:pt>
                <c:pt idx="14">
                  <c:v>0.22</c:v>
                </c:pt>
                <c:pt idx="15">
                  <c:v>0.19</c:v>
                </c:pt>
                <c:pt idx="16">
                  <c:v>0.19</c:v>
                </c:pt>
                <c:pt idx="17">
                  <c:v>0.17</c:v>
                </c:pt>
                <c:pt idx="18">
                  <c:v>0.17</c:v>
                </c:pt>
                <c:pt idx="19">
                  <c:v>0.16</c:v>
                </c:pt>
                <c:pt idx="20">
                  <c:v>0.15</c:v>
                </c:pt>
                <c:pt idx="21">
                  <c:v>0.13</c:v>
                </c:pt>
                <c:pt idx="22">
                  <c:v>0.01</c:v>
                </c:pt>
                <c:pt idx="2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D8C-49F8-8A60-7CC47DC9DF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0655576"/>
        <c:axId val="1040646392"/>
      </c:barChart>
      <c:catAx>
        <c:axId val="104065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46392"/>
        <c:crosses val="autoZero"/>
        <c:auto val="1"/>
        <c:lblAlgn val="ctr"/>
        <c:lblOffset val="100"/>
        <c:noMultiLvlLbl val="0"/>
      </c:catAx>
      <c:valAx>
        <c:axId val="104064639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55576"/>
        <c:crosses val="autoZero"/>
        <c:crossBetween val="between"/>
        <c:majorUnit val="0.1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da-DK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60857605354879E-2"/>
          <c:y val="3.3351915228360347E-2"/>
          <c:w val="0.95224450588110565"/>
          <c:h val="0.557175376880223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9EB79C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rgbClr val="9EB7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34-4471-B0A9-9B82AE1E087C}"/>
              </c:ext>
            </c:extLst>
          </c:dPt>
          <c:dPt>
            <c:idx val="18"/>
            <c:invertIfNegative val="0"/>
            <c:bubble3D val="0"/>
            <c:spPr>
              <a:solidFill>
                <a:srgbClr val="9EB7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34-4471-B0A9-9B82AE1E087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'Ark1'!$A$2:$A$25</c:f>
              <c:strCache>
                <c:ptCount val="24"/>
                <c:pt idx="0">
                  <c:v>Lasagne</c:v>
                </c:pt>
                <c:pt idx="1">
                  <c:v>Pizza</c:v>
                </c:pt>
                <c:pt idx="2">
                  <c:v>Burger</c:v>
                </c:pt>
                <c:pt idx="3">
                  <c:v>Spaghetti bolognese / Spaghetti kødsovs</c:v>
                </c:pt>
                <c:pt idx="4">
                  <c:v>Rugbrød med pålæg</c:v>
                </c:pt>
                <c:pt idx="5">
                  <c:v>Frikadeller med tilbehør</c:v>
                </c:pt>
                <c:pt idx="6">
                  <c:v>Boller i karry</c:v>
                </c:pt>
                <c:pt idx="7">
                  <c:v>Bøf / hakkebøf med tilbehør</c:v>
                </c:pt>
                <c:pt idx="8">
                  <c:v>Wokret</c:v>
                </c:pt>
                <c:pt idx="9">
                  <c:v>Kyllingefilet / kyllingelår med tilbehør</c:v>
                </c:pt>
                <c:pt idx="10">
                  <c:v>Chili con carne</c:v>
                </c:pt>
                <c:pt idx="11">
                  <c:v>Biksemad</c:v>
                </c:pt>
                <c:pt idx="12">
                  <c:v>Kylling i karry</c:v>
                </c:pt>
                <c:pt idx="13">
                  <c:v>Butter chicken</c:v>
                </c:pt>
                <c:pt idx="14">
                  <c:v>Fiskefilet med tilbehør</c:v>
                </c:pt>
                <c:pt idx="15">
                  <c:v>Hotdog</c:v>
                </c:pt>
                <c:pt idx="16">
                  <c:v>Kotelet med tilbehør</c:v>
                </c:pt>
                <c:pt idx="17">
                  <c:v>Laks</c:v>
                </c:pt>
                <c:pt idx="18">
                  <c:v>Brændende kærlighed</c:v>
                </c:pt>
                <c:pt idx="19">
                  <c:v>Gullash / Paprikagryde</c:v>
                </c:pt>
                <c:pt idx="20">
                  <c:v>Krebinetter / karbonader med tilbehør</c:v>
                </c:pt>
                <c:pt idx="21">
                  <c:v>Mørbradgryde</c:v>
                </c:pt>
                <c:pt idx="22">
                  <c:v>Ingen af disse</c:v>
                </c:pt>
                <c:pt idx="23">
                  <c:v>Ved ikke</c:v>
                </c:pt>
              </c:strCache>
            </c:strRef>
          </c:cat>
          <c:val>
            <c:numRef>
              <c:f>'Ark1'!$B$2:$B$25</c:f>
              <c:numCache>
                <c:formatCode>0%</c:formatCode>
                <c:ptCount val="24"/>
                <c:pt idx="0">
                  <c:v>0.2</c:v>
                </c:pt>
                <c:pt idx="1">
                  <c:v>0.19</c:v>
                </c:pt>
                <c:pt idx="2">
                  <c:v>0.16</c:v>
                </c:pt>
                <c:pt idx="3">
                  <c:v>0.14000000000000001</c:v>
                </c:pt>
                <c:pt idx="4">
                  <c:v>0.12</c:v>
                </c:pt>
                <c:pt idx="5">
                  <c:v>0.11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0.09</c:v>
                </c:pt>
                <c:pt idx="10">
                  <c:v>0.08</c:v>
                </c:pt>
                <c:pt idx="11">
                  <c:v>7.0000000000000007E-2</c:v>
                </c:pt>
                <c:pt idx="12">
                  <c:v>7.0000000000000007E-2</c:v>
                </c:pt>
                <c:pt idx="13">
                  <c:v>0.06</c:v>
                </c:pt>
                <c:pt idx="14">
                  <c:v>0.05</c:v>
                </c:pt>
                <c:pt idx="15">
                  <c:v>0.05</c:v>
                </c:pt>
                <c:pt idx="16">
                  <c:v>0.05</c:v>
                </c:pt>
                <c:pt idx="17">
                  <c:v>0.05</c:v>
                </c:pt>
                <c:pt idx="18">
                  <c:v>0.04</c:v>
                </c:pt>
                <c:pt idx="19">
                  <c:v>0.04</c:v>
                </c:pt>
                <c:pt idx="20">
                  <c:v>0.04</c:v>
                </c:pt>
                <c:pt idx="21">
                  <c:v>0.04</c:v>
                </c:pt>
                <c:pt idx="22">
                  <c:v>0.26</c:v>
                </c:pt>
                <c:pt idx="2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34-4471-B0A9-9B82AE1E0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0655576"/>
        <c:axId val="1040646392"/>
      </c:barChart>
      <c:catAx>
        <c:axId val="104065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46392"/>
        <c:crosses val="autoZero"/>
        <c:auto val="1"/>
        <c:lblAlgn val="ctr"/>
        <c:lblOffset val="100"/>
        <c:noMultiLvlLbl val="0"/>
      </c:catAx>
      <c:valAx>
        <c:axId val="104064639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55576"/>
        <c:crosses val="autoZero"/>
        <c:crossBetween val="between"/>
        <c:majorUnit val="0.1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da-DK" sz="1600" b="0" i="0" u="none" strike="noStrike" kern="1200" spc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a-DK" sz="1400" b="1" noProof="0" dirty="0">
                <a:solidFill>
                  <a:schemeClr val="tx1"/>
                </a:solidFill>
                <a:latin typeface="+mj-lt"/>
              </a:rPr>
              <a:t>GfK: Friske grøntsager – værdiandel</a:t>
            </a:r>
            <a:br>
              <a:rPr lang="da-DK" sz="1400" b="1" noProof="0" dirty="0">
                <a:solidFill>
                  <a:schemeClr val="tx1"/>
                </a:solidFill>
                <a:latin typeface="+mj-lt"/>
              </a:rPr>
            </a:br>
            <a:r>
              <a:rPr lang="da-DK" sz="1400" b="1" noProof="0" dirty="0">
                <a:solidFill>
                  <a:schemeClr val="tx1"/>
                </a:solidFill>
                <a:latin typeface="+mj-lt"/>
              </a:rPr>
              <a:t>MAT Jun 2023</a:t>
            </a:r>
          </a:p>
        </c:rich>
      </c:tx>
      <c:layout>
        <c:manualLayout>
          <c:xMode val="edge"/>
          <c:yMode val="edge"/>
          <c:x val="6.6958577399282931E-2"/>
          <c:y val="7.67703507610853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da-DK" sz="1600" b="0" i="0" u="none" strike="noStrike" kern="1200" spc="0" baseline="0" noProof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33-4219-983B-26606FEE73A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33-4219-983B-26606FEE73A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333-4219-983B-26606FEE73A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333-4219-983B-26606FEE73A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333-4219-983B-26606FEE73A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333-4219-983B-26606FEE73AD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333-4219-983B-26606FEE73A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333-4219-983B-26606FEE73A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333-4219-983B-26606FEE73A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333-4219-983B-26606FEE73A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333-4219-983B-26606FEE73AD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6333-4219-983B-26606FEE73AD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6333-4219-983B-26606FEE73AD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6333-4219-983B-26606FEE73AD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6333-4219-983B-26606FEE73AD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6333-4219-983B-26606FEE73AD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6333-4219-983B-26606FEE73AD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6333-4219-983B-26606FEE73AD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6333-4219-983B-26606FEE73AD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6333-4219-983B-26606FEE73AD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6333-4219-983B-26606FEE73AD}"/>
              </c:ext>
            </c:extLst>
          </c:dPt>
          <c:dPt>
            <c:idx val="2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6333-4219-983B-26606FEE73AD}"/>
              </c:ext>
            </c:extLst>
          </c:dPt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6333-4219-983B-26606FEE73AD}"/>
                </c:ext>
              </c:extLst>
            </c:dLbl>
            <c:dLbl>
              <c:idx val="11"/>
              <c:layout>
                <c:manualLayout>
                  <c:x val="3.0995416329094635E-2"/>
                  <c:y val="2.0248779293058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333-4219-983B-26606FEE73AD}"/>
                </c:ext>
              </c:extLst>
            </c:dLbl>
            <c:dLbl>
              <c:idx val="12"/>
              <c:layout>
                <c:manualLayout>
                  <c:x val="3.185907998419852E-2"/>
                  <c:y val="3.4046389469350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333-4219-983B-26606FEE73AD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333-4219-983B-26606FEE73AD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6333-4219-983B-26606FEE73AD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6333-4219-983B-26606FEE73AD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6333-4219-983B-26606FEE73AD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6333-4219-983B-26606FEE73AD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6333-4219-983B-26606FEE73AD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6333-4219-983B-26606FEE73AD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6333-4219-983B-26606FEE73AD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6333-4219-983B-26606FEE73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Sheet1!$A$2:$A$23</c:f>
              <c:strCache>
                <c:ptCount val="22"/>
                <c:pt idx="0">
                  <c:v>Kartofler</c:v>
                </c:pt>
                <c:pt idx="1">
                  <c:v>Tomat</c:v>
                </c:pt>
                <c:pt idx="2">
                  <c:v>Agurk</c:v>
                </c:pt>
                <c:pt idx="3">
                  <c:v>Salat</c:v>
                </c:pt>
                <c:pt idx="4">
                  <c:v>Peberfrugt</c:v>
                </c:pt>
                <c:pt idx="5">
                  <c:v>Gulerødder</c:v>
                </c:pt>
                <c:pt idx="6">
                  <c:v>Avokado</c:v>
                </c:pt>
                <c:pt idx="7">
                  <c:v>Svampe</c:v>
                </c:pt>
                <c:pt idx="8">
                  <c:v>Krydderurter</c:v>
                </c:pt>
                <c:pt idx="9">
                  <c:v>Løg</c:v>
                </c:pt>
                <c:pt idx="10">
                  <c:v>Broccoli</c:v>
                </c:pt>
                <c:pt idx="11">
                  <c:v>Spidskål</c:v>
                </c:pt>
                <c:pt idx="12">
                  <c:v>Blomkål</c:v>
                </c:pt>
                <c:pt idx="13">
                  <c:v>Porre</c:v>
                </c:pt>
                <c:pt idx="14">
                  <c:v>Spinat</c:v>
                </c:pt>
                <c:pt idx="15">
                  <c:v>Asparges</c:v>
                </c:pt>
                <c:pt idx="16">
                  <c:v>Grønne Ærter</c:v>
                </c:pt>
                <c:pt idx="17">
                  <c:v>Hvidløg</c:v>
                </c:pt>
                <c:pt idx="18">
                  <c:v>Selleri</c:v>
                </c:pt>
                <c:pt idx="19">
                  <c:v>Courgette/Squash/Zucchini</c:v>
                </c:pt>
                <c:pt idx="20">
                  <c:v>Forårsløg</c:v>
                </c:pt>
                <c:pt idx="21">
                  <c:v>Øvrige grøntsager</c:v>
                </c:pt>
              </c:strCache>
            </c:strRef>
          </c:cat>
          <c:val>
            <c:numRef>
              <c:f>Sheet1!$B$2:$B$23</c:f>
              <c:numCache>
                <c:formatCode>0%</c:formatCode>
                <c:ptCount val="22"/>
                <c:pt idx="0">
                  <c:v>0.13942665313899133</c:v>
                </c:pt>
                <c:pt idx="1">
                  <c:v>0.13938153890422394</c:v>
                </c:pt>
                <c:pt idx="2">
                  <c:v>8.5588320232597576E-2</c:v>
                </c:pt>
                <c:pt idx="3">
                  <c:v>8.0470085099968447E-2</c:v>
                </c:pt>
                <c:pt idx="4">
                  <c:v>7.5545811312223585E-2</c:v>
                </c:pt>
                <c:pt idx="5">
                  <c:v>7.2931397543799625E-2</c:v>
                </c:pt>
                <c:pt idx="6">
                  <c:v>5.5955477495257686E-2</c:v>
                </c:pt>
                <c:pt idx="7">
                  <c:v>4.3053417643133821E-2</c:v>
                </c:pt>
                <c:pt idx="8">
                  <c:v>3.7192836830118946E-2</c:v>
                </c:pt>
                <c:pt idx="9">
                  <c:v>3.6167197273778713E-2</c:v>
                </c:pt>
                <c:pt idx="10">
                  <c:v>2.46647332936781E-2</c:v>
                </c:pt>
                <c:pt idx="11">
                  <c:v>2.0224175283043759E-2</c:v>
                </c:pt>
                <c:pt idx="12">
                  <c:v>1.9793469198419535E-2</c:v>
                </c:pt>
                <c:pt idx="13">
                  <c:v>1.4290895129880092E-2</c:v>
                </c:pt>
                <c:pt idx="14">
                  <c:v>1.4212797993799658E-2</c:v>
                </c:pt>
                <c:pt idx="15">
                  <c:v>1.4166778487875377E-2</c:v>
                </c:pt>
                <c:pt idx="16">
                  <c:v>1.1975243008376203E-2</c:v>
                </c:pt>
                <c:pt idx="17">
                  <c:v>1.0581299248150839E-2</c:v>
                </c:pt>
                <c:pt idx="18">
                  <c:v>1.0525005614547712E-2</c:v>
                </c:pt>
                <c:pt idx="19">
                  <c:v>9.1982572391641291E-3</c:v>
                </c:pt>
                <c:pt idx="20">
                  <c:v>8.1670466487907042E-3</c:v>
                </c:pt>
                <c:pt idx="21">
                  <c:v>7.6487563380180215E-2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6333-4219-983B-26606FEE73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762417260592454"/>
          <c:y val="1.5844333157891997E-2"/>
          <c:w val="0.21541426072364483"/>
          <c:h val="0.980488491221853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60857605354879E-2"/>
          <c:y val="3.3351915228360347E-2"/>
          <c:w val="0.95224450588110565"/>
          <c:h val="0.557175376880223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9EB79C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57-42AB-80DF-0BEEC94F47EB}"/>
              </c:ext>
            </c:extLst>
          </c:dPt>
          <c:dPt>
            <c:idx val="17"/>
            <c:invertIfNegative val="0"/>
            <c:bubble3D val="0"/>
            <c:spPr>
              <a:solidFill>
                <a:srgbClr val="9EB7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34-4471-B0A9-9B82AE1E087C}"/>
              </c:ext>
            </c:extLst>
          </c:dPt>
          <c:dPt>
            <c:idx val="18"/>
            <c:invertIfNegative val="0"/>
            <c:bubble3D val="0"/>
            <c:spPr>
              <a:solidFill>
                <a:srgbClr val="9EB79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634-4471-B0A9-9B82AE1E087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'Ark1'!$A$2:$A$25</c:f>
              <c:strCache>
                <c:ptCount val="24"/>
                <c:pt idx="0">
                  <c:v>Lasagne</c:v>
                </c:pt>
                <c:pt idx="1">
                  <c:v>Pizza</c:v>
                </c:pt>
                <c:pt idx="2">
                  <c:v>Burger</c:v>
                </c:pt>
                <c:pt idx="3">
                  <c:v>Spaghetti bolognese / Spaghetti kødsovs</c:v>
                </c:pt>
                <c:pt idx="4">
                  <c:v>Rugbrød med pålæg</c:v>
                </c:pt>
                <c:pt idx="5">
                  <c:v>Frikadeller med tilbehør</c:v>
                </c:pt>
                <c:pt idx="6">
                  <c:v>Boller i karry</c:v>
                </c:pt>
                <c:pt idx="7">
                  <c:v>Bøf / hakkebøf med tilbehør</c:v>
                </c:pt>
                <c:pt idx="8">
                  <c:v>Wokret</c:v>
                </c:pt>
                <c:pt idx="9">
                  <c:v>Kyllingefilet / kyllingelår med tilbehør</c:v>
                </c:pt>
                <c:pt idx="10">
                  <c:v>Chili con carne</c:v>
                </c:pt>
                <c:pt idx="11">
                  <c:v>Biksemad</c:v>
                </c:pt>
                <c:pt idx="12">
                  <c:v>Kylling i karry</c:v>
                </c:pt>
                <c:pt idx="13">
                  <c:v>Butter chicken</c:v>
                </c:pt>
                <c:pt idx="14">
                  <c:v>Fiskefilet med tilbehør</c:v>
                </c:pt>
                <c:pt idx="15">
                  <c:v>Hotdog</c:v>
                </c:pt>
                <c:pt idx="16">
                  <c:v>Kotelet med tilbehør</c:v>
                </c:pt>
                <c:pt idx="17">
                  <c:v>Laks</c:v>
                </c:pt>
                <c:pt idx="18">
                  <c:v>Brændende kærlighed</c:v>
                </c:pt>
                <c:pt idx="19">
                  <c:v>Gullash / Paprikagryde</c:v>
                </c:pt>
                <c:pt idx="20">
                  <c:v>Krebinetter / karbonader med tilbehør</c:v>
                </c:pt>
                <c:pt idx="21">
                  <c:v>Mørbradgryde</c:v>
                </c:pt>
                <c:pt idx="22">
                  <c:v>Ingen af disse</c:v>
                </c:pt>
                <c:pt idx="23">
                  <c:v>Ved ikke</c:v>
                </c:pt>
              </c:strCache>
            </c:strRef>
          </c:cat>
          <c:val>
            <c:numRef>
              <c:f>'Ark1'!$B$2:$B$25</c:f>
              <c:numCache>
                <c:formatCode>0%</c:formatCode>
                <c:ptCount val="24"/>
                <c:pt idx="0">
                  <c:v>0.2</c:v>
                </c:pt>
                <c:pt idx="1">
                  <c:v>0.19</c:v>
                </c:pt>
                <c:pt idx="2">
                  <c:v>0.16</c:v>
                </c:pt>
                <c:pt idx="3">
                  <c:v>0.14000000000000001</c:v>
                </c:pt>
                <c:pt idx="4">
                  <c:v>0.12</c:v>
                </c:pt>
                <c:pt idx="5">
                  <c:v>0.11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0.09</c:v>
                </c:pt>
                <c:pt idx="10">
                  <c:v>0.08</c:v>
                </c:pt>
                <c:pt idx="11">
                  <c:v>7.0000000000000007E-2</c:v>
                </c:pt>
                <c:pt idx="12">
                  <c:v>7.0000000000000007E-2</c:v>
                </c:pt>
                <c:pt idx="13">
                  <c:v>0.06</c:v>
                </c:pt>
                <c:pt idx="14">
                  <c:v>0.05</c:v>
                </c:pt>
                <c:pt idx="15">
                  <c:v>0.05</c:v>
                </c:pt>
                <c:pt idx="16">
                  <c:v>0.05</c:v>
                </c:pt>
                <c:pt idx="17">
                  <c:v>0.05</c:v>
                </c:pt>
                <c:pt idx="18">
                  <c:v>0.04</c:v>
                </c:pt>
                <c:pt idx="19">
                  <c:v>0.04</c:v>
                </c:pt>
                <c:pt idx="20">
                  <c:v>0.04</c:v>
                </c:pt>
                <c:pt idx="21">
                  <c:v>0.04</c:v>
                </c:pt>
                <c:pt idx="22">
                  <c:v>0.26</c:v>
                </c:pt>
                <c:pt idx="2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34-4471-B0A9-9B82AE1E0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0655576"/>
        <c:axId val="1040646392"/>
      </c:barChart>
      <c:catAx>
        <c:axId val="104065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46392"/>
        <c:crosses val="autoZero"/>
        <c:auto val="1"/>
        <c:lblAlgn val="ctr"/>
        <c:lblOffset val="100"/>
        <c:noMultiLvlLbl val="0"/>
      </c:catAx>
      <c:valAx>
        <c:axId val="104064639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55576"/>
        <c:crosses val="autoZero"/>
        <c:crossBetween val="between"/>
        <c:majorUnit val="0.1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da-DK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665274581483944"/>
          <c:y val="6.0747823132880685E-2"/>
          <c:w val="0.50012285771315235"/>
          <c:h val="0.859943703117086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1965 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'Ark1'!$A$2:$A$13</c:f>
              <c:strCache>
                <c:ptCount val="12"/>
                <c:pt idx="0">
                  <c:v>Ved ikke</c:v>
                </c:pt>
                <c:pt idx="1">
                  <c:v>Ingen af disse </c:v>
                </c:pt>
                <c:pt idx="2">
                  <c:v>Jeg ønsker ikke at skifte kødet ud med noget andet</c:v>
                </c:pt>
                <c:pt idx="3">
                  <c:v>Ris</c:v>
                </c:pt>
                <c:pt idx="4">
                  <c:v>Brød</c:v>
                </c:pt>
                <c:pt idx="5">
                  <c:v>Korn og kerner (fx bulgur, perlespelt)</c:v>
                </c:pt>
                <c:pt idx="6">
                  <c:v>Kartofler</c:v>
                </c:pt>
                <c:pt idx="7">
                  <c:v>Køderstatninger (fx hakket plantefars, sojagranulat)</c:v>
                </c:pt>
                <c:pt idx="8">
                  <c:v>Pasta</c:v>
                </c:pt>
                <c:pt idx="9">
                  <c:v>Bælgfrugter (fx bønner, linser og kikærter)</c:v>
                </c:pt>
                <c:pt idx="10">
                  <c:v>Svampe (fx champignon, shiitake)</c:v>
                </c:pt>
                <c:pt idx="11">
                  <c:v>Grøntsager (fx blomkål, gulerødder, græskar)</c:v>
                </c:pt>
              </c:strCache>
            </c:strRef>
          </c:cat>
          <c:val>
            <c:numRef>
              <c:f>'Ark1'!$B$2:$B$13</c:f>
              <c:numCache>
                <c:formatCode>0%</c:formatCode>
                <c:ptCount val="12"/>
                <c:pt idx="0">
                  <c:v>0.03</c:v>
                </c:pt>
                <c:pt idx="1">
                  <c:v>0.02</c:v>
                </c:pt>
                <c:pt idx="2">
                  <c:v>0.02</c:v>
                </c:pt>
                <c:pt idx="3">
                  <c:v>0.08</c:v>
                </c:pt>
                <c:pt idx="4">
                  <c:v>0.09</c:v>
                </c:pt>
                <c:pt idx="5">
                  <c:v>0.13</c:v>
                </c:pt>
                <c:pt idx="6">
                  <c:v>0.2</c:v>
                </c:pt>
                <c:pt idx="7">
                  <c:v>0.22</c:v>
                </c:pt>
                <c:pt idx="8">
                  <c:v>0.28000000000000003</c:v>
                </c:pt>
                <c:pt idx="9">
                  <c:v>0.39</c:v>
                </c:pt>
                <c:pt idx="10">
                  <c:v>0.46</c:v>
                </c:pt>
                <c:pt idx="11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54-4B73-8AF1-338333484B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06783752"/>
        <c:axId val="706781232"/>
      </c:barChart>
      <c:catAx>
        <c:axId val="706783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06781232"/>
        <c:crosses val="autoZero"/>
        <c:auto val="1"/>
        <c:lblAlgn val="ctr"/>
        <c:lblOffset val="100"/>
        <c:noMultiLvlLbl val="0"/>
      </c:catAx>
      <c:valAx>
        <c:axId val="706781232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06783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60857605354879E-2"/>
          <c:y val="3.3351915228360347E-2"/>
          <c:w val="0.95224450588110565"/>
          <c:h val="0.557175376880223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AB-47C2-8CEF-B524E8133503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FAB-47C2-8CEF-B524E81335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'Ark1'!$A$2:$A$25</c:f>
              <c:strCache>
                <c:ptCount val="24"/>
                <c:pt idx="0">
                  <c:v>Salat </c:v>
                </c:pt>
                <c:pt idx="1">
                  <c:v>Agurk</c:v>
                </c:pt>
                <c:pt idx="2">
                  <c:v>Linser</c:v>
                </c:pt>
                <c:pt idx="3">
                  <c:v>Edamame bønner </c:v>
                </c:pt>
                <c:pt idx="4">
                  <c:v>Tomater</c:v>
                </c:pt>
                <c:pt idx="5">
                  <c:v>Avocado</c:v>
                </c:pt>
                <c:pt idx="6">
                  <c:v>Kikærter</c:v>
                </c:pt>
                <c:pt idx="7">
                  <c:v>Svampe </c:v>
                </c:pt>
                <c:pt idx="8">
                  <c:v>Grønne bønner </c:v>
                </c:pt>
                <c:pt idx="9">
                  <c:v>Løg</c:v>
                </c:pt>
                <c:pt idx="10">
                  <c:v>Ærter</c:v>
                </c:pt>
                <c:pt idx="11">
                  <c:v>Blomkål</c:v>
                </c:pt>
                <c:pt idx="12">
                  <c:v>Peberfrugt</c:v>
                </c:pt>
                <c:pt idx="13">
                  <c:v>Kartofler</c:v>
                </c:pt>
                <c:pt idx="14">
                  <c:v>Majs</c:v>
                </c:pt>
                <c:pt idx="15">
                  <c:v>Spinat</c:v>
                </c:pt>
                <c:pt idx="16">
                  <c:v>Kål</c:v>
                </c:pt>
                <c:pt idx="17">
                  <c:v>Broccoli</c:v>
                </c:pt>
                <c:pt idx="18">
                  <c:v>Rodfrugter</c:v>
                </c:pt>
                <c:pt idx="19">
                  <c:v>Gulerødder</c:v>
                </c:pt>
                <c:pt idx="20">
                  <c:v>Porrer</c:v>
                </c:pt>
                <c:pt idx="21">
                  <c:v>Andet</c:v>
                </c:pt>
                <c:pt idx="22">
                  <c:v>Ingen grøntsager</c:v>
                </c:pt>
                <c:pt idx="23">
                  <c:v>Ved ikke</c:v>
                </c:pt>
              </c:strCache>
            </c:strRef>
          </c:cat>
          <c:val>
            <c:numRef>
              <c:f>'Ark1'!$B$2:$B$25</c:f>
              <c:numCache>
                <c:formatCode>0%</c:formatCode>
                <c:ptCount val="24"/>
                <c:pt idx="0">
                  <c:v>0.255</c:v>
                </c:pt>
                <c:pt idx="1">
                  <c:v>0.21</c:v>
                </c:pt>
                <c:pt idx="2">
                  <c:v>0.20599999999999999</c:v>
                </c:pt>
                <c:pt idx="3">
                  <c:v>0.19600000000000001</c:v>
                </c:pt>
                <c:pt idx="4">
                  <c:v>0.16400000000000001</c:v>
                </c:pt>
                <c:pt idx="5">
                  <c:v>0.152</c:v>
                </c:pt>
                <c:pt idx="6">
                  <c:v>0.151</c:v>
                </c:pt>
                <c:pt idx="7">
                  <c:v>0.14000000000000001</c:v>
                </c:pt>
                <c:pt idx="8">
                  <c:v>0.13700000000000001</c:v>
                </c:pt>
                <c:pt idx="9">
                  <c:v>0.122</c:v>
                </c:pt>
                <c:pt idx="10">
                  <c:v>0.109</c:v>
                </c:pt>
                <c:pt idx="11">
                  <c:v>0.108</c:v>
                </c:pt>
                <c:pt idx="12">
                  <c:v>0.107</c:v>
                </c:pt>
                <c:pt idx="13">
                  <c:v>0.104</c:v>
                </c:pt>
                <c:pt idx="14">
                  <c:v>0.104</c:v>
                </c:pt>
                <c:pt idx="15">
                  <c:v>0.10199999999999999</c:v>
                </c:pt>
                <c:pt idx="16">
                  <c:v>9.8000000000000004E-2</c:v>
                </c:pt>
                <c:pt idx="17">
                  <c:v>9.0999999999999998E-2</c:v>
                </c:pt>
                <c:pt idx="18">
                  <c:v>8.4000000000000005E-2</c:v>
                </c:pt>
                <c:pt idx="19">
                  <c:v>7.3999999999999996E-2</c:v>
                </c:pt>
                <c:pt idx="20">
                  <c:v>6.3E-2</c:v>
                </c:pt>
                <c:pt idx="21">
                  <c:v>6.5000000000000002E-2</c:v>
                </c:pt>
                <c:pt idx="22">
                  <c:v>9.9000000000000005E-2</c:v>
                </c:pt>
                <c:pt idx="23">
                  <c:v>0.19700000000000001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AB-47C2-8CEF-B524E81335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0655576"/>
        <c:axId val="1040646392"/>
      </c:barChart>
      <c:catAx>
        <c:axId val="104065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46392"/>
        <c:crosses val="autoZero"/>
        <c:auto val="1"/>
        <c:lblAlgn val="ctr"/>
        <c:lblOffset val="100"/>
        <c:noMultiLvlLbl val="0"/>
      </c:catAx>
      <c:valAx>
        <c:axId val="1040646392"/>
        <c:scaling>
          <c:orientation val="minMax"/>
          <c:max val="0.5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555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60857605354879E-2"/>
          <c:y val="3.3351915228360347E-2"/>
          <c:w val="0.95224450588110565"/>
          <c:h val="0.557175376880223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53-459C-B39F-B4DD563DC49F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53-459C-B39F-B4DD563DC4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'Ark1'!$A$2:$A$7</c:f>
              <c:strCache>
                <c:ptCount val="6"/>
                <c:pt idx="0">
                  <c:v>Jeg spiser meget mere</c:v>
                </c:pt>
                <c:pt idx="1">
                  <c:v>Jeg spiser lidt mere</c:v>
                </c:pt>
                <c:pt idx="2">
                  <c:v>Jeg spiser ca. det samme</c:v>
                </c:pt>
                <c:pt idx="3">
                  <c:v>Jeg spiser lidt mindre</c:v>
                </c:pt>
                <c:pt idx="4">
                  <c:v>Jeg spiser meget mindre</c:v>
                </c:pt>
                <c:pt idx="5">
                  <c:v>Ved ikke / ønsker ikke at svare</c:v>
                </c:pt>
              </c:strCache>
            </c:strRef>
          </c:cat>
          <c:val>
            <c:numRef>
              <c:f>'Ark1'!$B$2:$B$7</c:f>
              <c:numCache>
                <c:formatCode>0%</c:formatCode>
                <c:ptCount val="6"/>
                <c:pt idx="0">
                  <c:v>0.11</c:v>
                </c:pt>
                <c:pt idx="1">
                  <c:v>0.27</c:v>
                </c:pt>
                <c:pt idx="2">
                  <c:v>0.47</c:v>
                </c:pt>
                <c:pt idx="3">
                  <c:v>0.04</c:v>
                </c:pt>
                <c:pt idx="4">
                  <c:v>0.05</c:v>
                </c:pt>
                <c:pt idx="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53-459C-B39F-B4DD563DC4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0655576"/>
        <c:axId val="1040646392"/>
      </c:barChart>
      <c:catAx>
        <c:axId val="104065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46392"/>
        <c:crosses val="autoZero"/>
        <c:auto val="1"/>
        <c:lblAlgn val="ctr"/>
        <c:lblOffset val="100"/>
        <c:noMultiLvlLbl val="0"/>
      </c:catAx>
      <c:valAx>
        <c:axId val="104064639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555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60857605354879E-2"/>
          <c:y val="3.3351915228360347E-2"/>
          <c:w val="0.95224450588110565"/>
          <c:h val="0.557175376880223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18-34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53-459C-B39F-B4DD563DC49F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53-459C-B39F-B4DD563DC4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'Ark1'!$A$2:$A$3</c:f>
              <c:strCache>
                <c:ptCount val="2"/>
                <c:pt idx="0">
                  <c:v>Jeg spiser meget mere</c:v>
                </c:pt>
                <c:pt idx="1">
                  <c:v>Jeg spiser lidt mere</c:v>
                </c:pt>
              </c:strCache>
            </c:strRef>
          </c:cat>
          <c:val>
            <c:numRef>
              <c:f>'Ark1'!$B$2:$B$3</c:f>
              <c:numCache>
                <c:formatCode>0%</c:formatCode>
                <c:ptCount val="2"/>
                <c:pt idx="0">
                  <c:v>0.19</c:v>
                </c:pt>
                <c:pt idx="1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53-459C-B39F-B4DD563DC49F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35-54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'Ark1'!$A$2:$A$3</c:f>
              <c:strCache>
                <c:ptCount val="2"/>
                <c:pt idx="0">
                  <c:v>Jeg spiser meget mere</c:v>
                </c:pt>
                <c:pt idx="1">
                  <c:v>Jeg spiser lidt mere</c:v>
                </c:pt>
              </c:strCache>
            </c:strRef>
          </c:cat>
          <c:val>
            <c:numRef>
              <c:f>'Ark1'!$C$2:$C$3</c:f>
              <c:numCache>
                <c:formatCode>0%</c:formatCode>
                <c:ptCount val="2"/>
                <c:pt idx="0">
                  <c:v>0.09</c:v>
                </c:pt>
                <c:pt idx="1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00-4E2F-85E9-C69C68F154C2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55-70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'Ark1'!$A$2:$A$3</c:f>
              <c:strCache>
                <c:ptCount val="2"/>
                <c:pt idx="0">
                  <c:v>Jeg spiser meget mere</c:v>
                </c:pt>
                <c:pt idx="1">
                  <c:v>Jeg spiser lidt mere</c:v>
                </c:pt>
              </c:strCache>
            </c:strRef>
          </c:cat>
          <c:val>
            <c:numRef>
              <c:f>'Ark1'!$D$2:$D$3</c:f>
              <c:numCache>
                <c:formatCode>0%</c:formatCode>
                <c:ptCount val="2"/>
                <c:pt idx="0">
                  <c:v>0.04</c:v>
                </c:pt>
                <c:pt idx="1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900-4E2F-85E9-C69C68F154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0655576"/>
        <c:axId val="1040646392"/>
      </c:barChart>
      <c:catAx>
        <c:axId val="104065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46392"/>
        <c:crosses val="autoZero"/>
        <c:auto val="1"/>
        <c:lblAlgn val="ctr"/>
        <c:lblOffset val="100"/>
        <c:noMultiLvlLbl val="0"/>
      </c:catAx>
      <c:valAx>
        <c:axId val="104064639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555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531408817739906"/>
          <c:y val="0.72892150268801004"/>
          <c:w val="0.68167808894625681"/>
          <c:h val="5.1508840345829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da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60857605354879E-2"/>
          <c:y val="3.3351915228360347E-2"/>
          <c:w val="0.95224450588110565"/>
          <c:h val="0.557175376880223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Jylland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884-43F6-AECD-F21B04377E92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884-43F6-AECD-F21B04377E9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'Ark1'!$A$2:$A$3</c:f>
              <c:strCache>
                <c:ptCount val="2"/>
                <c:pt idx="0">
                  <c:v>Jeg spiser meget mere</c:v>
                </c:pt>
                <c:pt idx="1">
                  <c:v>Jeg spiser lidt mere</c:v>
                </c:pt>
              </c:strCache>
            </c:strRef>
          </c:cat>
          <c:val>
            <c:numRef>
              <c:f>'Ark1'!$B$2:$B$3</c:f>
              <c:numCache>
                <c:formatCode>0%</c:formatCode>
                <c:ptCount val="2"/>
                <c:pt idx="0">
                  <c:v>0.13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84-43F6-AECD-F21B04377E92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Syddanmark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'Ark1'!$A$2:$A$3</c:f>
              <c:strCache>
                <c:ptCount val="2"/>
                <c:pt idx="0">
                  <c:v>Jeg spiser meget mere</c:v>
                </c:pt>
                <c:pt idx="1">
                  <c:v>Jeg spiser lidt mere</c:v>
                </c:pt>
              </c:strCache>
            </c:strRef>
          </c:cat>
          <c:val>
            <c:numRef>
              <c:f>'Ark1'!$C$2:$C$3</c:f>
              <c:numCache>
                <c:formatCode>0%</c:formatCode>
                <c:ptCount val="2"/>
                <c:pt idx="0">
                  <c:v>0.1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884-43F6-AECD-F21B04377E92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København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'Ark1'!$A$2:$A$3</c:f>
              <c:strCache>
                <c:ptCount val="2"/>
                <c:pt idx="0">
                  <c:v>Jeg spiser meget mere</c:v>
                </c:pt>
                <c:pt idx="1">
                  <c:v>Jeg spiser lidt mere</c:v>
                </c:pt>
              </c:strCache>
            </c:strRef>
          </c:cat>
          <c:val>
            <c:numRef>
              <c:f>'Ark1'!$D$2:$D$3</c:f>
              <c:numCache>
                <c:formatCode>0%</c:formatCode>
                <c:ptCount val="2"/>
                <c:pt idx="0">
                  <c:v>0.12</c:v>
                </c:pt>
                <c:pt idx="1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884-43F6-AECD-F21B04377E92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Sjælland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'Ark1'!$A$2:$A$3</c:f>
              <c:strCache>
                <c:ptCount val="2"/>
                <c:pt idx="0">
                  <c:v>Jeg spiser meget mere</c:v>
                </c:pt>
                <c:pt idx="1">
                  <c:v>Jeg spiser lidt mere</c:v>
                </c:pt>
              </c:strCache>
            </c:strRef>
          </c:cat>
          <c:val>
            <c:numRef>
              <c:f>'Ark1'!$E$2:$E$3</c:f>
              <c:numCache>
                <c:formatCode>0%</c:formatCode>
                <c:ptCount val="2"/>
                <c:pt idx="0">
                  <c:v>0.09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884-43F6-AECD-F21B04377E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40655576"/>
        <c:axId val="1040646392"/>
      </c:barChart>
      <c:catAx>
        <c:axId val="104065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46392"/>
        <c:crosses val="autoZero"/>
        <c:auto val="1"/>
        <c:lblAlgn val="ctr"/>
        <c:lblOffset val="100"/>
        <c:noMultiLvlLbl val="0"/>
      </c:catAx>
      <c:valAx>
        <c:axId val="104064639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a-DK"/>
          </a:p>
        </c:txPr>
        <c:crossAx val="10406555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005019692288153E-2"/>
          <c:y val="0.72892150268801004"/>
          <c:w val="0.94499498030771178"/>
          <c:h val="5.1508840345829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da-D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da-DK" sz="1600" b="0" i="0" u="none" strike="noStrike" kern="1200" spc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a-DK" sz="1400" b="1" noProof="0" dirty="0">
                <a:solidFill>
                  <a:schemeClr val="tx1"/>
                </a:solidFill>
                <a:latin typeface="+mj-lt"/>
              </a:rPr>
              <a:t>GfK:</a:t>
            </a:r>
            <a:r>
              <a:rPr lang="da-DK" sz="1400" b="1" baseline="0" noProof="0" dirty="0">
                <a:solidFill>
                  <a:schemeClr val="tx1"/>
                </a:solidFill>
                <a:latin typeface="+mj-lt"/>
              </a:rPr>
              <a:t> </a:t>
            </a:r>
            <a:r>
              <a:rPr lang="da-DK" sz="1400" b="1" noProof="0" dirty="0">
                <a:solidFill>
                  <a:schemeClr val="tx1"/>
                </a:solidFill>
                <a:latin typeface="+mj-lt"/>
              </a:rPr>
              <a:t>Total</a:t>
            </a:r>
            <a:r>
              <a:rPr lang="da-DK" sz="1400" b="1" baseline="0" noProof="0" dirty="0">
                <a:solidFill>
                  <a:schemeClr val="tx1"/>
                </a:solidFill>
                <a:latin typeface="+mj-lt"/>
              </a:rPr>
              <a:t> salg – indekseret</a:t>
            </a:r>
          </a:p>
          <a:p>
            <a:pPr>
              <a:defRPr lang="da-DK" sz="1600" noProof="0">
                <a:solidFill>
                  <a:schemeClr val="tx1"/>
                </a:solidFill>
              </a:defRPr>
            </a:pPr>
            <a:r>
              <a:rPr lang="da-DK" sz="1400" b="1" baseline="0" noProof="0" dirty="0">
                <a:solidFill>
                  <a:schemeClr val="tx1"/>
                </a:solidFill>
                <a:latin typeface="+mj-lt"/>
              </a:rPr>
              <a:t>MAT Jun 2019 = 100</a:t>
            </a:r>
            <a:endParaRPr lang="da-DK" sz="1400" b="1" noProof="0" dirty="0">
              <a:solidFill>
                <a:schemeClr val="tx1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da-DK" sz="1600" b="0" i="0" u="none" strike="noStrike" kern="1200" spc="0" baseline="0" noProof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Frugt og Grønt (Frisk)</c:v>
                </c:pt>
              </c:strCache>
            </c:strRef>
          </c:tx>
          <c:spPr>
            <a:ln w="28575" cap="rnd">
              <a:solidFill>
                <a:srgbClr val="BDE5BD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C0-4112-8380-4E4E84053B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MAT Jun 2019</c:v>
                </c:pt>
                <c:pt idx="1">
                  <c:v>MAT Jun 2020</c:v>
                </c:pt>
                <c:pt idx="2">
                  <c:v>MAT Jun 2021</c:v>
                </c:pt>
                <c:pt idx="3">
                  <c:v>MAT Jun 2022</c:v>
                </c:pt>
                <c:pt idx="4">
                  <c:v>MAT Jun 2023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100</c:v>
                </c:pt>
                <c:pt idx="1">
                  <c:v>108.28324138871301</c:v>
                </c:pt>
                <c:pt idx="2">
                  <c:v>114.07455976290646</c:v>
                </c:pt>
                <c:pt idx="3">
                  <c:v>108.3503413915714</c:v>
                </c:pt>
                <c:pt idx="4">
                  <c:v>109.04667614388231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C0-4112-8380-4E4E84053B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 Frugt (Frisk)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C0-4112-8380-4E4E84053B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MAT Jun 2019</c:v>
                </c:pt>
                <c:pt idx="1">
                  <c:v>MAT Jun 2020</c:v>
                </c:pt>
                <c:pt idx="2">
                  <c:v>MAT Jun 2021</c:v>
                </c:pt>
                <c:pt idx="3">
                  <c:v>MAT Jun 2022</c:v>
                </c:pt>
                <c:pt idx="4">
                  <c:v>MAT Jun 2023</c:v>
                </c:pt>
              </c:strCache>
            </c:strRef>
          </c:cat>
          <c:val>
            <c:numRef>
              <c:f>Sheet1!$C$2:$C$6</c:f>
              <c:numCache>
                <c:formatCode>0</c:formatCode>
                <c:ptCount val="5"/>
                <c:pt idx="0">
                  <c:v>100</c:v>
                </c:pt>
                <c:pt idx="1">
                  <c:v>107.5079569110495</c:v>
                </c:pt>
                <c:pt idx="2">
                  <c:v>111.98133175764737</c:v>
                </c:pt>
                <c:pt idx="3">
                  <c:v>107.34925867006044</c:v>
                </c:pt>
                <c:pt idx="4">
                  <c:v>105.57556474705696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C0-4112-8380-4E4E84053B8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 Grøntsager (Frisk)</c:v>
                </c:pt>
              </c:strCache>
            </c:strRef>
          </c:tx>
          <c:spPr>
            <a:ln w="28575" cap="rnd">
              <a:solidFill>
                <a:srgbClr val="24892C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0"/>
                  <c:y val="-3.1496062992125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EC0-4112-8380-4E4E84053B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MAT Jun 2019</c:v>
                </c:pt>
                <c:pt idx="1">
                  <c:v>MAT Jun 2020</c:v>
                </c:pt>
                <c:pt idx="2">
                  <c:v>MAT Jun 2021</c:v>
                </c:pt>
                <c:pt idx="3">
                  <c:v>MAT Jun 2022</c:v>
                </c:pt>
                <c:pt idx="4">
                  <c:v>MAT Jun 2023</c:v>
                </c:pt>
              </c:strCache>
            </c:strRef>
          </c:cat>
          <c:val>
            <c:numRef>
              <c:f>Sheet1!$D$2:$D$6</c:f>
              <c:numCache>
                <c:formatCode>0</c:formatCode>
                <c:ptCount val="5"/>
                <c:pt idx="0">
                  <c:v>100</c:v>
                </c:pt>
                <c:pt idx="1">
                  <c:v>108.36961334835237</c:v>
                </c:pt>
                <c:pt idx="2">
                  <c:v>114.50626518148279</c:v>
                </c:pt>
                <c:pt idx="3">
                  <c:v>108.37582959952914</c:v>
                </c:pt>
                <c:pt idx="4">
                  <c:v>110.42318572649796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EC0-4112-8380-4E4E84053B8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Total Grøntsager (Frost)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1.1602611117384439E-3"/>
                  <c:y val="-2.2047244094488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EC0-4112-8380-4E4E84053B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MAT Jun 2019</c:v>
                </c:pt>
                <c:pt idx="1">
                  <c:v>MAT Jun 2020</c:v>
                </c:pt>
                <c:pt idx="2">
                  <c:v>MAT Jun 2021</c:v>
                </c:pt>
                <c:pt idx="3">
                  <c:v>MAT Jun 2022</c:v>
                </c:pt>
                <c:pt idx="4">
                  <c:v>MAT Jun 2023</c:v>
                </c:pt>
              </c:strCache>
            </c:strRef>
          </c:cat>
          <c:val>
            <c:numRef>
              <c:f>Sheet1!$E$2:$E$6</c:f>
              <c:numCache>
                <c:formatCode>0</c:formatCode>
                <c:ptCount val="5"/>
                <c:pt idx="0">
                  <c:v>100</c:v>
                </c:pt>
                <c:pt idx="1">
                  <c:v>120.38099481342756</c:v>
                </c:pt>
                <c:pt idx="2">
                  <c:v>132.33811521558272</c:v>
                </c:pt>
                <c:pt idx="3">
                  <c:v>121.78096993070777</c:v>
                </c:pt>
                <c:pt idx="4">
                  <c:v>128.99892007850801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EC0-4112-8380-4E4E84053B8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Total Bælgfrugter</c:v>
                </c:pt>
              </c:strCache>
            </c:strRef>
          </c:tx>
          <c:spPr>
            <a:ln w="28575" cap="rnd">
              <a:solidFill>
                <a:srgbClr val="C56227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EC0-4112-8380-4E4E84053B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MAT Jun 2019</c:v>
                </c:pt>
                <c:pt idx="1">
                  <c:v>MAT Jun 2020</c:v>
                </c:pt>
                <c:pt idx="2">
                  <c:v>MAT Jun 2021</c:v>
                </c:pt>
                <c:pt idx="3">
                  <c:v>MAT Jun 2022</c:v>
                </c:pt>
                <c:pt idx="4">
                  <c:v>MAT Jun 2023</c:v>
                </c:pt>
              </c:strCache>
            </c:strRef>
          </c:cat>
          <c:val>
            <c:numRef>
              <c:f>Sheet1!$F$2:$F$6</c:f>
              <c:numCache>
                <c:formatCode>0</c:formatCode>
                <c:ptCount val="5"/>
                <c:pt idx="0">
                  <c:v>100</c:v>
                </c:pt>
                <c:pt idx="1">
                  <c:v>118.41741957641277</c:v>
                </c:pt>
                <c:pt idx="2">
                  <c:v>133.71501106057465</c:v>
                </c:pt>
                <c:pt idx="3">
                  <c:v>126.23249372150845</c:v>
                </c:pt>
                <c:pt idx="4">
                  <c:v>126.85830771750528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AEC0-4112-8380-4E4E84053B8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Frø, Kerner &amp; Flager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3A-46E5-8123-EE33147D12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MAT Jun 2019</c:v>
                </c:pt>
                <c:pt idx="1">
                  <c:v>MAT Jun 2020</c:v>
                </c:pt>
                <c:pt idx="2">
                  <c:v>MAT Jun 2021</c:v>
                </c:pt>
                <c:pt idx="3">
                  <c:v>MAT Jun 2022</c:v>
                </c:pt>
                <c:pt idx="4">
                  <c:v>MAT Jun 2023</c:v>
                </c:pt>
              </c:strCache>
            </c:strRef>
          </c:cat>
          <c:val>
            <c:numRef>
              <c:f>Sheet1!$G$2:$G$6</c:f>
              <c:numCache>
                <c:formatCode>0</c:formatCode>
                <c:ptCount val="5"/>
                <c:pt idx="0">
                  <c:v>100</c:v>
                </c:pt>
                <c:pt idx="1">
                  <c:v>120.09223601007939</c:v>
                </c:pt>
                <c:pt idx="2">
                  <c:v>148.28602671991632</c:v>
                </c:pt>
                <c:pt idx="3">
                  <c:v>134.58986218934871</c:v>
                </c:pt>
                <c:pt idx="4">
                  <c:v>140.93023887632361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3A-46E5-8123-EE33147D12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7726511"/>
        <c:axId val="716356464"/>
      </c:lineChart>
      <c:catAx>
        <c:axId val="577726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16356464"/>
        <c:crossesAt val="100"/>
        <c:auto val="1"/>
        <c:lblAlgn val="ctr"/>
        <c:lblOffset val="100"/>
        <c:noMultiLvlLbl val="0"/>
      </c:catAx>
      <c:valAx>
        <c:axId val="716356464"/>
        <c:scaling>
          <c:orientation val="minMax"/>
          <c:max val="150"/>
          <c:min val="9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77726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946997424819796"/>
          <c:y val="0.19306020212040423"/>
          <c:w val="0.22769616927466402"/>
          <c:h val="0.471253829964292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da-DK" sz="1600" b="0" i="0" u="none" strike="noStrike" kern="1200" spc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a-DK" sz="1400" b="1" noProof="0" dirty="0">
                <a:solidFill>
                  <a:schemeClr val="tx1"/>
                </a:solidFill>
                <a:latin typeface="+mj-lt"/>
              </a:rPr>
              <a:t>Danmarks Statistik: Salg af føde-</a:t>
            </a:r>
            <a:r>
              <a:rPr lang="da-DK" sz="1400" b="1" baseline="0" noProof="0" dirty="0">
                <a:solidFill>
                  <a:schemeClr val="tx1"/>
                </a:solidFill>
                <a:latin typeface="+mj-lt"/>
              </a:rPr>
              <a:t> og drikkevarer til foodservice </a:t>
            </a:r>
          </a:p>
          <a:p>
            <a:pPr>
              <a:defRPr lang="da-DK" sz="1600" noProof="0">
                <a:solidFill>
                  <a:schemeClr val="tx1"/>
                </a:solidFill>
              </a:defRPr>
            </a:pPr>
            <a:r>
              <a:rPr lang="da-DK" sz="1400" b="1" baseline="0" noProof="0" dirty="0">
                <a:solidFill>
                  <a:schemeClr val="tx1"/>
                </a:solidFill>
                <a:latin typeface="+mj-lt"/>
              </a:rPr>
              <a:t>2021 = 100</a:t>
            </a:r>
            <a:endParaRPr lang="da-DK" sz="1400" b="1" noProof="0" dirty="0">
              <a:solidFill>
                <a:schemeClr val="tx1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da-DK" sz="1600" b="0" i="0" u="none" strike="noStrike" kern="1200" spc="0" baseline="0" noProof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frugt og grønt</c:v>
                </c:pt>
              </c:strCache>
            </c:strRef>
          </c:tx>
          <c:spPr>
            <a:ln w="28575" cap="rnd">
              <a:solidFill>
                <a:srgbClr val="BDE5BD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EF-4956-BEBB-9B56213735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Sheet1!$B$2:$B$3</c:f>
              <c:numCache>
                <c:formatCode>0</c:formatCode>
                <c:ptCount val="2"/>
                <c:pt idx="0">
                  <c:v>100</c:v>
                </c:pt>
                <c:pt idx="1">
                  <c:v>150.41816009557945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EF-4956-BEBB-9B56213735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 frugt og grønt inkl. frost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EF-4956-BEBB-9B56213735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Sheet1!$C$2:$C$3</c:f>
              <c:numCache>
                <c:formatCode>0</c:formatCode>
                <c:ptCount val="2"/>
                <c:pt idx="0">
                  <c:v>100</c:v>
                </c:pt>
                <c:pt idx="1">
                  <c:v>144.40481497993758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5EF-4956-BEBB-9B56213735B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Grove grøntsager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Sheet1!$D$2:$D$3</c:f>
              <c:numCache>
                <c:formatCode>0</c:formatCode>
                <c:ptCount val="2"/>
                <c:pt idx="0" formatCode="General">
                  <c:v>100</c:v>
                </c:pt>
                <c:pt idx="1">
                  <c:v>132.38488271068636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5EF-4956-BEBB-9B56213735B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Fint grønt (agurk, tomat, salat og lign.)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5.6182614747508223E-17"/>
                  <c:y val="-3.1608094025142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EF-4956-BEBB-9B56213735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Sheet1!$E$2:$E$3</c:f>
              <c:numCache>
                <c:formatCode>0</c:formatCode>
                <c:ptCount val="2"/>
                <c:pt idx="0" formatCode="General">
                  <c:v>100</c:v>
                </c:pt>
                <c:pt idx="1">
                  <c:v>151.93786759161515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5EF-4956-BEBB-9B56213735B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Frugt og bær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4.5968124905892025E-3"/>
                  <c:y val="5.1722335677506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EF-4956-BEBB-9B56213735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Sheet1!$F$2:$F$3</c:f>
              <c:numCache>
                <c:formatCode>0</c:formatCode>
                <c:ptCount val="2"/>
                <c:pt idx="0" formatCode="General">
                  <c:v>100</c:v>
                </c:pt>
                <c:pt idx="1">
                  <c:v>132.53968253968253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5EF-4956-BEBB-9B56213735B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Linser, bønner og ærter (friske og tørrede)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EF-4956-BEBB-9B56213735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Sheet1!$G$2:$G$3</c:f>
              <c:numCache>
                <c:formatCode>0</c:formatCode>
                <c:ptCount val="2"/>
                <c:pt idx="0" formatCode="General">
                  <c:v>100</c:v>
                </c:pt>
                <c:pt idx="1">
                  <c:v>175.87719298245614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B5EF-4956-BEBB-9B56213735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7726511"/>
        <c:axId val="716356464"/>
      </c:lineChart>
      <c:catAx>
        <c:axId val="577726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16356464"/>
        <c:crossesAt val="100"/>
        <c:auto val="1"/>
        <c:lblAlgn val="ctr"/>
        <c:lblOffset val="100"/>
        <c:noMultiLvlLbl val="0"/>
      </c:catAx>
      <c:valAx>
        <c:axId val="716356464"/>
        <c:scaling>
          <c:orientation val="minMax"/>
          <c:max val="200"/>
          <c:min val="9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77726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592097439877065"/>
          <c:y val="0.19306020212040423"/>
          <c:w val="0.30407902560122929"/>
          <c:h val="0.610145723042504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b="1" dirty="0"/>
              <a:t>Frugt &amp; Grønt</a:t>
            </a:r>
            <a:br>
              <a:rPr lang="da-DK" b="1" dirty="0"/>
            </a:br>
            <a:r>
              <a:rPr lang="da-DK" b="1" dirty="0"/>
              <a:t>(DKK - årligt forbrug pr. husstand)</a:t>
            </a:r>
          </a:p>
        </c:rich>
      </c:tx>
      <c:layout>
        <c:manualLayout>
          <c:xMode val="edge"/>
          <c:yMode val="edge"/>
          <c:x val="0.40696754858056416"/>
          <c:y val="5.66929133858267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1.180201972517092E-2"/>
          <c:y val="0.14826579267155457"/>
          <c:w val="0.97639596054965816"/>
          <c:h val="0.662321439193725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MAT Jun 2019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4.2916435364257896E-3"/>
                  <c:y val="-8.52020003014495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4B-43B3-AB45-202A806FEFBC}"/>
                </c:ext>
              </c:extLst>
            </c:dLbl>
            <c:dLbl>
              <c:idx val="6"/>
              <c:layout>
                <c:manualLayout>
                  <c:x val="-2.2136743019256526E-3"/>
                  <c:y val="-9.44881889763779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BA-40D6-BB37-DFFCC70A01D5}"/>
                </c:ext>
              </c:extLst>
            </c:dLbl>
            <c:dLbl>
              <c:idx val="7"/>
              <c:layout>
                <c:manualLayout>
                  <c:x val="1.0729108841064474E-3"/>
                  <c:y val="-1.9880466737004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6F-45A0-AF90-23736131ADA0}"/>
                </c:ext>
              </c:extLst>
            </c:dLbl>
            <c:dLbl>
              <c:idx val="13"/>
              <c:layout>
                <c:manualLayout>
                  <c:x val="-6.437465304638683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6F-45A0-AF90-23736131ADA0}"/>
                </c:ext>
              </c:extLst>
            </c:dLbl>
            <c:dLbl>
              <c:idx val="14"/>
              <c:layout>
                <c:manualLayout>
                  <c:x val="0"/>
                  <c:y val="2.8400666767149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74B-43B3-AB45-202A806FEFBC}"/>
                </c:ext>
              </c:extLst>
            </c:dLbl>
            <c:dLbl>
              <c:idx val="17"/>
              <c:layout>
                <c:manualLayout>
                  <c:x val="-1.5735844518409225E-16"/>
                  <c:y val="-1.9880466737004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96F-45A0-AF90-23736131ADA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Sheet1!$A$2:$A$19</c:f>
              <c:strCache>
                <c:ptCount val="18"/>
                <c:pt idx="0">
                  <c:v>Total</c:v>
                </c:pt>
                <c:pt idx="2">
                  <c:v>18-39</c:v>
                </c:pt>
                <c:pt idx="3">
                  <c:v>40-59</c:v>
                </c:pt>
                <c:pt idx="4">
                  <c:v>60+</c:v>
                </c:pt>
                <c:pt idx="6">
                  <c:v>Hovedstaden</c:v>
                </c:pt>
                <c:pt idx="7">
                  <c:v>Sjælland</c:v>
                </c:pt>
                <c:pt idx="8">
                  <c:v>Syddanmark</c:v>
                </c:pt>
                <c:pt idx="9">
                  <c:v>Midtjylland</c:v>
                </c:pt>
                <c:pt idx="10">
                  <c:v>Nordjylland</c:v>
                </c:pt>
                <c:pt idx="12">
                  <c:v>0 - 399.999 kr.</c:v>
                </c:pt>
                <c:pt idx="13">
                  <c:v>400.000 kr. - 799.999 kr.</c:v>
                </c:pt>
                <c:pt idx="14">
                  <c:v>800.000 kr.+</c:v>
                </c:pt>
                <c:pt idx="16">
                  <c:v>Uden børn</c:v>
                </c:pt>
                <c:pt idx="17">
                  <c:v>Med børn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 formatCode="0">
                  <c:v>3617.51</c:v>
                </c:pt>
                <c:pt idx="2" formatCode="0">
                  <c:v>3379.47</c:v>
                </c:pt>
                <c:pt idx="3" formatCode="0">
                  <c:v>3919.8</c:v>
                </c:pt>
                <c:pt idx="4" formatCode="#,##0.00">
                  <c:v>3494.48291015625</c:v>
                </c:pt>
                <c:pt idx="6" formatCode="0">
                  <c:v>4097.8100000000004</c:v>
                </c:pt>
                <c:pt idx="7" formatCode="0">
                  <c:v>4032.61</c:v>
                </c:pt>
                <c:pt idx="8" formatCode="0">
                  <c:v>3278.343017578125</c:v>
                </c:pt>
                <c:pt idx="9" formatCode="0">
                  <c:v>3215.941162109375</c:v>
                </c:pt>
                <c:pt idx="10" formatCode="0">
                  <c:v>3147.032470703125</c:v>
                </c:pt>
                <c:pt idx="12" formatCode="0">
                  <c:v>2967.48876953125</c:v>
                </c:pt>
                <c:pt idx="13" formatCode="0">
                  <c:v>4176.07421875</c:v>
                </c:pt>
                <c:pt idx="14" formatCode="0">
                  <c:v>5373.826171875</c:v>
                </c:pt>
                <c:pt idx="16" formatCode="#,##0.00">
                  <c:v>3222.680419921875</c:v>
                </c:pt>
                <c:pt idx="17" formatCode="#,##0.00">
                  <c:v>4728.71435546875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BA-40D6-BB37-DFFCC70A01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MAT Jun 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8.5832870728515791E-3"/>
                  <c:y val="-1.9880466737004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4B-43B3-AB45-202A806FEFBC}"/>
                </c:ext>
              </c:extLst>
            </c:dLbl>
            <c:dLbl>
              <c:idx val="6"/>
              <c:layout>
                <c:manualLayout>
                  <c:x val="5.5341857548141717E-3"/>
                  <c:y val="1.2598425196850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BA-40D6-BB37-DFFCC70A01D5}"/>
                </c:ext>
              </c:extLst>
            </c:dLbl>
            <c:dLbl>
              <c:idx val="12"/>
              <c:layout>
                <c:manualLayout>
                  <c:x val="-1.0729108841065259E-3"/>
                  <c:y val="-1.704040006028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96F-45A0-AF90-23736131ADA0}"/>
                </c:ext>
              </c:extLst>
            </c:dLbl>
            <c:dLbl>
              <c:idx val="13"/>
              <c:layout>
                <c:manualLayout>
                  <c:x val="2.1458217682128948E-3"/>
                  <c:y val="-5.6801333534300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6F-45A0-AF90-23736131ADA0}"/>
                </c:ext>
              </c:extLst>
            </c:dLbl>
            <c:dLbl>
              <c:idx val="14"/>
              <c:layout>
                <c:manualLayout>
                  <c:x val="1.2874930609277368E-2"/>
                  <c:y val="8.52020003014493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96F-45A0-AF90-23736131ADA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Sheet1!$A$2:$A$19</c:f>
              <c:strCache>
                <c:ptCount val="18"/>
                <c:pt idx="0">
                  <c:v>Total</c:v>
                </c:pt>
                <c:pt idx="2">
                  <c:v>18-39</c:v>
                </c:pt>
                <c:pt idx="3">
                  <c:v>40-59</c:v>
                </c:pt>
                <c:pt idx="4">
                  <c:v>60+</c:v>
                </c:pt>
                <c:pt idx="6">
                  <c:v>Hovedstaden</c:v>
                </c:pt>
                <c:pt idx="7">
                  <c:v>Sjælland</c:v>
                </c:pt>
                <c:pt idx="8">
                  <c:v>Syddanmark</c:v>
                </c:pt>
                <c:pt idx="9">
                  <c:v>Midtjylland</c:v>
                </c:pt>
                <c:pt idx="10">
                  <c:v>Nordjylland</c:v>
                </c:pt>
                <c:pt idx="12">
                  <c:v>0 - 399.999 kr.</c:v>
                </c:pt>
                <c:pt idx="13">
                  <c:v>400.000 kr. - 799.999 kr.</c:v>
                </c:pt>
                <c:pt idx="14">
                  <c:v>800.000 kr.+</c:v>
                </c:pt>
                <c:pt idx="16">
                  <c:v>Uden børn</c:v>
                </c:pt>
                <c:pt idx="17">
                  <c:v>Med børn</c:v>
                </c:pt>
              </c:strCache>
            </c:strRef>
          </c:cat>
          <c:val>
            <c:numRef>
              <c:f>Sheet1!$C$2:$C$19</c:f>
              <c:numCache>
                <c:formatCode>General</c:formatCode>
                <c:ptCount val="18"/>
                <c:pt idx="0" formatCode="0">
                  <c:v>3793.41</c:v>
                </c:pt>
                <c:pt idx="2" formatCode="0">
                  <c:v>3086.84</c:v>
                </c:pt>
                <c:pt idx="3" formatCode="0">
                  <c:v>4034.22</c:v>
                </c:pt>
                <c:pt idx="4" formatCode="#,##0.00">
                  <c:v>4038.638671875</c:v>
                </c:pt>
                <c:pt idx="6" formatCode="0">
                  <c:v>4062.33</c:v>
                </c:pt>
                <c:pt idx="7" formatCode="0">
                  <c:v>3895.82</c:v>
                </c:pt>
                <c:pt idx="8" formatCode="0">
                  <c:v>3593.2734375</c:v>
                </c:pt>
                <c:pt idx="9" formatCode="0">
                  <c:v>3757.258544921875</c:v>
                </c:pt>
                <c:pt idx="10" formatCode="0">
                  <c:v>3369.928955078125</c:v>
                </c:pt>
                <c:pt idx="12" formatCode="0">
                  <c:v>3100.882080078125</c:v>
                </c:pt>
                <c:pt idx="13" formatCode="0">
                  <c:v>4272.49169921875</c:v>
                </c:pt>
                <c:pt idx="14" formatCode="0">
                  <c:v>5195.873046875</c:v>
                </c:pt>
                <c:pt idx="16" formatCode="#,##0.00">
                  <c:v>3499.17041015625</c:v>
                </c:pt>
                <c:pt idx="17" formatCode="#,##0.00">
                  <c:v>4625.5458984375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BA-40D6-BB37-DFFCC70A01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0835536"/>
        <c:axId val="1605439519"/>
      </c:barChart>
      <c:catAx>
        <c:axId val="23083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605439519"/>
        <c:crossesAt val="100"/>
        <c:auto val="1"/>
        <c:lblAlgn val="ctr"/>
        <c:lblOffset val="100"/>
        <c:noMultiLvlLbl val="0"/>
      </c:catAx>
      <c:valAx>
        <c:axId val="1605439519"/>
        <c:scaling>
          <c:orientation val="minMax"/>
          <c:max val="6000"/>
          <c:min val="0"/>
        </c:scaling>
        <c:delete val="1"/>
        <c:axPos val="l"/>
        <c:numFmt formatCode="0" sourceLinked="1"/>
        <c:majorTickMark val="out"/>
        <c:minorTickMark val="none"/>
        <c:tickLblPos val="nextTo"/>
        <c:crossAx val="230835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jpg"/><Relationship Id="rId7" Type="http://schemas.openxmlformats.org/officeDocument/2006/relationships/image" Target="../media/image35.jpg"/><Relationship Id="rId2" Type="http://schemas.openxmlformats.org/officeDocument/2006/relationships/image" Target="../media/image20.jpg"/><Relationship Id="rId1" Type="http://schemas.openxmlformats.org/officeDocument/2006/relationships/image" Target="../media/image21.jpg"/><Relationship Id="rId6" Type="http://schemas.openxmlformats.org/officeDocument/2006/relationships/image" Target="../media/image19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0.13762</cdr:y>
    </cdr:from>
    <cdr:to>
      <cdr:x>0.54741</cdr:x>
      <cdr:y>0.21266</cdr:y>
    </cdr:to>
    <cdr:pic>
      <cdr:nvPicPr>
        <cdr:cNvPr id="2" name="Billede 1" descr="Et billede, der indeholder mad, kartoffel, Russet Burbank-kartoffel, Yukon Gold-kartoffel&#10;&#10;Automatisk genereret beskrivelse">
          <a:extLst xmlns:a="http://schemas.openxmlformats.org/drawingml/2006/main">
            <a:ext uri="{FF2B5EF4-FFF2-40B4-BE49-F238E27FC236}">
              <a16:creationId xmlns:a16="http://schemas.microsoft.com/office/drawing/2014/main" id="{E492B407-A5AF-F325-B196-CEEF9699049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472906" y="624316"/>
          <a:ext cx="518919" cy="34042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0.57685</cdr:x>
      <cdr:y>0.41281</cdr:y>
    </cdr:from>
    <cdr:to>
      <cdr:x>0.61632</cdr:x>
      <cdr:y>0.50286</cdr:y>
    </cdr:to>
    <cdr:pic>
      <cdr:nvPicPr>
        <cdr:cNvPr id="3" name="Billede 2">
          <a:extLst xmlns:a="http://schemas.openxmlformats.org/drawingml/2006/main">
            <a:ext uri="{FF2B5EF4-FFF2-40B4-BE49-F238E27FC236}">
              <a16:creationId xmlns:a16="http://schemas.microsoft.com/office/drawing/2014/main" id="{9C231D31-3E3D-EAED-2E73-34CA0A94AF6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314121" y="1872763"/>
          <a:ext cx="432000" cy="40851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0.57205</cdr:x>
      <cdr:y>0.69045</cdr:y>
    </cdr:from>
    <cdr:to>
      <cdr:x>0.61791</cdr:x>
      <cdr:y>0.76549</cdr:y>
    </cdr:to>
    <cdr:pic>
      <cdr:nvPicPr>
        <cdr:cNvPr id="4" name="Billede 3">
          <a:extLst xmlns:a="http://schemas.openxmlformats.org/drawingml/2006/main">
            <a:ext uri="{FF2B5EF4-FFF2-40B4-BE49-F238E27FC236}">
              <a16:creationId xmlns:a16="http://schemas.microsoft.com/office/drawing/2014/main" id="{86B96D6D-1257-2DBC-A3A4-26F8754944F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261519" y="3132291"/>
          <a:ext cx="502032" cy="34042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0.508</cdr:x>
      <cdr:y>0.87507</cdr:y>
    </cdr:from>
    <cdr:to>
      <cdr:x>0.54465</cdr:x>
      <cdr:y>0.96511</cdr:y>
    </cdr:to>
    <cdr:pic>
      <cdr:nvPicPr>
        <cdr:cNvPr id="5" name="Billede 4">
          <a:extLst xmlns:a="http://schemas.openxmlformats.org/drawingml/2006/main">
            <a:ext uri="{FF2B5EF4-FFF2-40B4-BE49-F238E27FC236}">
              <a16:creationId xmlns:a16="http://schemas.microsoft.com/office/drawing/2014/main" id="{2B16993F-0E34-259C-DA0E-D9E4D6F26E5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560465" y="3969813"/>
          <a:ext cx="401143" cy="40851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0.42006</cdr:x>
      <cdr:y>0.90995</cdr:y>
    </cdr:from>
    <cdr:to>
      <cdr:x>0.46423</cdr:x>
      <cdr:y>1</cdr:y>
    </cdr:to>
    <cdr:pic>
      <cdr:nvPicPr>
        <cdr:cNvPr id="6" name="Billede 5">
          <a:extLst xmlns:a="http://schemas.openxmlformats.org/drawingml/2006/main">
            <a:ext uri="{FF2B5EF4-FFF2-40B4-BE49-F238E27FC236}">
              <a16:creationId xmlns:a16="http://schemas.microsoft.com/office/drawing/2014/main" id="{E5419F62-AC39-435E-114E-FFA9890A41F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>
          <a:clrChange>
            <a:clrFrom>
              <a:srgbClr val="FFFFFF"/>
            </a:clrFrom>
            <a:clrTo>
              <a:srgbClr val="FFFFFF">
                <a:alpha val="0"/>
              </a:srgbClr>
            </a:clrTo>
          </a:clrChange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597871" y="4128075"/>
          <a:ext cx="483466" cy="40851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0.32438</cdr:x>
      <cdr:y>0.92496</cdr:y>
    </cdr:from>
    <cdr:to>
      <cdr:x>0.37242</cdr:x>
      <cdr:y>1</cdr:y>
    </cdr:to>
    <cdr:pic>
      <cdr:nvPicPr>
        <cdr:cNvPr id="7" name="Billede 6">
          <a:extLst xmlns:a="http://schemas.openxmlformats.org/drawingml/2006/main">
            <a:ext uri="{FF2B5EF4-FFF2-40B4-BE49-F238E27FC236}">
              <a16:creationId xmlns:a16="http://schemas.microsoft.com/office/drawing/2014/main" id="{B605876F-EA86-489D-1131-5EA2472D3F8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6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550638" y="4196160"/>
          <a:ext cx="525809" cy="34042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0.28438</cdr:x>
      <cdr:y>0.84162</cdr:y>
    </cdr:from>
    <cdr:to>
      <cdr:x>0.32058</cdr:x>
      <cdr:y>0.91666</cdr:y>
    </cdr:to>
    <cdr:pic>
      <cdr:nvPicPr>
        <cdr:cNvPr id="8" name="Billede 7">
          <a:extLst xmlns:a="http://schemas.openxmlformats.org/drawingml/2006/main">
            <a:ext uri="{FF2B5EF4-FFF2-40B4-BE49-F238E27FC236}">
              <a16:creationId xmlns:a16="http://schemas.microsoft.com/office/drawing/2014/main" id="{C6FAD3DA-93C5-AC92-69D2-0208F6A429F3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7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7611"/>
        <a:stretch xmlns:a="http://schemas.openxmlformats.org/drawingml/2006/main"/>
      </cdr:blipFill>
      <cdr:spPr>
        <a:xfrm xmlns:a="http://schemas.openxmlformats.org/drawingml/2006/main">
          <a:off x="3112768" y="3818091"/>
          <a:ext cx="396295" cy="34042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0.23446</cdr:x>
      <cdr:y>0.7234</cdr:y>
    </cdr:from>
    <cdr:to>
      <cdr:x>0.27335</cdr:x>
      <cdr:y>0.79844</cdr:y>
    </cdr:to>
    <cdr:pic>
      <cdr:nvPicPr>
        <cdr:cNvPr id="9" name="Billede 8">
          <a:extLst xmlns:a="http://schemas.openxmlformats.org/drawingml/2006/main">
            <a:ext uri="{FF2B5EF4-FFF2-40B4-BE49-F238E27FC236}">
              <a16:creationId xmlns:a16="http://schemas.microsoft.com/office/drawing/2014/main" id="{B31B3746-B0B1-BBE0-75A6-FBB3C13E85A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8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566357" y="3281760"/>
          <a:ext cx="425726" cy="34042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692A9-E005-C044-A56F-02674BE2DA99}" type="datetimeFigureOut">
              <a:rPr lang="da-DK" smtClean="0"/>
              <a:t>18-09-2023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CE9BE-8B3E-D24B-A1C2-65CB46C3B3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713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 skal huske at spise varieret – kostråd at spise varieret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CE9BE-8B3E-D24B-A1C2-65CB46C3B3D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0119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CE9BE-8B3E-D24B-A1C2-65CB46C3B3D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4435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D892E-047C-4348-9069-8250BE12800E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6919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D892E-047C-4348-9069-8250BE12800E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1256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D892E-047C-4348-9069-8250BE12800E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2391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CE9BE-8B3E-D24B-A1C2-65CB46C3B3D0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1826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slide_hvi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6E81FF4-3585-78E2-8A5E-1388521B9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E466A02-5FCE-2C7B-791B-BD089119DE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E85FBB6-BF70-83B8-EA70-7B933F2310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8054" y="372902"/>
            <a:ext cx="3885364" cy="6132074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35998545-58EB-294E-9AF2-9464AA237FE2}"/>
              </a:ext>
            </a:extLst>
          </p:cNvPr>
          <p:cNvSpPr txBox="1"/>
          <p:nvPr userDrawn="1"/>
        </p:nvSpPr>
        <p:spPr>
          <a:xfrm>
            <a:off x="2083780" y="279290"/>
            <a:ext cx="64470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3200" b="1" i="0" spc="6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FØDEVAREDAGEN</a:t>
            </a:r>
          </a:p>
          <a:p>
            <a:pPr algn="l"/>
            <a:r>
              <a:rPr lang="da-DK" sz="2000" b="1" i="0" spc="3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EXECUTIVE</a:t>
            </a:r>
          </a:p>
        </p:txBody>
      </p:sp>
      <p:pic>
        <p:nvPicPr>
          <p:cNvPr id="10" name="Billede 1">
            <a:extLst>
              <a:ext uri="{FF2B5EF4-FFF2-40B4-BE49-F238E27FC236}">
                <a16:creationId xmlns:a16="http://schemas.microsoft.com/office/drawing/2014/main" id="{5D279BCB-DFBF-665B-3718-42F89B4AC7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02031" y="5988208"/>
            <a:ext cx="1031863" cy="587589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3A265328-58E8-686C-5A38-1D62DB9DD5B4}"/>
              </a:ext>
            </a:extLst>
          </p:cNvPr>
          <p:cNvSpPr txBox="1"/>
          <p:nvPr userDrawn="1"/>
        </p:nvSpPr>
        <p:spPr>
          <a:xfrm rot="5400000">
            <a:off x="9711418" y="2202541"/>
            <a:ext cx="4185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0" spc="300" dirty="0">
                <a:solidFill>
                  <a:schemeClr val="bg1"/>
                </a:solidFill>
                <a:latin typeface="+mj-lt"/>
              </a:rPr>
              <a:t>HVOR GODE RÅVARER MØDES</a:t>
            </a:r>
          </a:p>
        </p:txBody>
      </p:sp>
    </p:spTree>
    <p:extLst>
      <p:ext uri="{BB962C8B-B14F-4D97-AF65-F5344CB8AC3E}">
        <p14:creationId xmlns:p14="http://schemas.microsoft.com/office/powerpoint/2010/main" val="306363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MEJERI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7EF08B-5D4C-7653-3767-ABFCEC663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28" b="1992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7EAFEBA-103C-3066-705E-C97BC578B9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A0CEACC-256B-7881-A97F-8A56F1800E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45C98EA-8810-68DC-276F-E79BFAF39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188327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FG+GRØNT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7EF08B-5D4C-7653-3767-ABFCEC663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28" b="1992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BBA7FA4-8A9D-F3A9-EA08-8F7AAE1F47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2CAE306-E140-6B13-22F0-722ADA1350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5F499D01-AB87-96F4-160C-4D97088974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2478756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KØD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>
            <a:extLst>
              <a:ext uri="{FF2B5EF4-FFF2-40B4-BE49-F238E27FC236}">
                <a16:creationId xmlns:a16="http://schemas.microsoft.com/office/drawing/2014/main" id="{E008E77A-396B-1D7B-C754-97815F7AD0EC}"/>
              </a:ext>
            </a:extLst>
          </p:cNvPr>
          <p:cNvGrpSpPr/>
          <p:nvPr userDrawn="1"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4" name="Billede 3">
              <a:extLst>
                <a:ext uri="{FF2B5EF4-FFF2-40B4-BE49-F238E27FC236}">
                  <a16:creationId xmlns:a16="http://schemas.microsoft.com/office/drawing/2014/main" id="{FB7EF08B-5D4C-7653-3767-ABFCEC6632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" r="19813" b="-144"/>
            <a:stretch/>
          </p:blipFill>
          <p:spPr>
            <a:xfrm>
              <a:off x="2481942" y="0"/>
              <a:ext cx="9710057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208AA465-9DB3-D34F-D41F-72F469E1EE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" r="79185" b="-144"/>
            <a:stretch/>
          </p:blipFill>
          <p:spPr>
            <a:xfrm rot="10800000">
              <a:off x="0" y="0"/>
              <a:ext cx="248194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9578A431-C3DA-A03E-0410-6BBBC48C46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E817274-0436-E8E4-A9D0-DBBF8746E8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A3F258F1-799D-6778-07FE-EB06E7F97E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3870007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FOODSERVICE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7EF08B-5D4C-7653-3767-ABFCEC663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64" r="19928" b="996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8A19BFC-7BD7-C38B-E827-0EF242A41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320D727-DE2F-077C-0AA2-0C77814F32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576E3A4B-781E-195E-3A48-FA0A484A72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1132899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FISK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>
            <a:extLst>
              <a:ext uri="{FF2B5EF4-FFF2-40B4-BE49-F238E27FC236}">
                <a16:creationId xmlns:a16="http://schemas.microsoft.com/office/drawing/2014/main" id="{7C925C4E-5EC5-6D34-E3F1-D4F44D475B14}"/>
              </a:ext>
            </a:extLst>
          </p:cNvPr>
          <p:cNvGrpSpPr/>
          <p:nvPr userDrawn="1"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4" name="Billede 3">
              <a:extLst>
                <a:ext uri="{FF2B5EF4-FFF2-40B4-BE49-F238E27FC236}">
                  <a16:creationId xmlns:a16="http://schemas.microsoft.com/office/drawing/2014/main" id="{FB7EF08B-5D4C-7653-3767-ABFCEC6632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7" t="94" r="43876" b="14482"/>
            <a:stretch/>
          </p:blipFill>
          <p:spPr>
            <a:xfrm>
              <a:off x="4258490" y="0"/>
              <a:ext cx="793350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70CEE738-E4B6-2976-A63E-B1F3330951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7" t="94" r="76154" b="14482"/>
            <a:stretch/>
          </p:blipFill>
          <p:spPr>
            <a:xfrm flipH="1">
              <a:off x="0" y="0"/>
              <a:ext cx="425849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50AC1CC3-5754-890E-33AE-E8D44E4AE6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4D67748-B024-BBE3-E0D3-5927ADD67B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CCADAD4C-91CA-83C2-BF39-A9D5A22E84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2518848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m.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>
            <a:extLst>
              <a:ext uri="{FF2B5EF4-FFF2-40B4-BE49-F238E27FC236}">
                <a16:creationId xmlns:a16="http://schemas.microsoft.com/office/drawing/2014/main" id="{99506D94-5B4E-52A1-2B6C-53408B7DA397}"/>
              </a:ext>
            </a:extLst>
          </p:cNvPr>
          <p:cNvGrpSpPr/>
          <p:nvPr userDrawn="1"/>
        </p:nvGrpSpPr>
        <p:grpSpPr>
          <a:xfrm>
            <a:off x="-261260" y="0"/>
            <a:ext cx="12453260" cy="6858000"/>
            <a:chOff x="-261260" y="0"/>
            <a:chExt cx="12453260" cy="6858000"/>
          </a:xfrm>
        </p:grpSpPr>
        <p:pic>
          <p:nvPicPr>
            <p:cNvPr id="3" name="Billede 2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131BDF46-4643-218F-5E23-C39A8CB87B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0112" t="547" r="10112" b="40361"/>
            <a:stretch/>
          </p:blipFill>
          <p:spPr>
            <a:xfrm rot="16200000">
              <a:off x="7069183" y="1735183"/>
              <a:ext cx="6858000" cy="3387634"/>
            </a:xfrm>
            <a:prstGeom prst="rect">
              <a:avLst/>
            </a:prstGeom>
          </p:spPr>
        </p:pic>
        <p:pic>
          <p:nvPicPr>
            <p:cNvPr id="4" name="Billede 3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64548F2D-0F24-1A75-7BB0-8772B97380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0112" t="548" r="10112" b="90794"/>
            <a:stretch/>
          </p:blipFill>
          <p:spPr>
            <a:xfrm rot="5400000">
              <a:off x="842553" y="-1103813"/>
              <a:ext cx="6858000" cy="9065625"/>
            </a:xfrm>
            <a:prstGeom prst="rect">
              <a:avLst/>
            </a:prstGeom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A0F49C-9F93-3B4A-81CA-FF4E2FEF1C59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1223158" y="2090694"/>
            <a:ext cx="8339942" cy="353286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" pitchFamily="2" charset="0"/>
                <a:cs typeface="Calibri Light" panose="020F0302020204030204" pitchFamily="34" charset="0"/>
              </a:defRPr>
            </a:lvl1pPr>
            <a:lvl2pPr marL="952485" indent="-342900">
              <a:buFont typeface="Arial" panose="020B0604020202020204" pitchFamily="34" charset="0"/>
              <a:buChar char="•"/>
              <a:defRPr sz="1800" b="0" i="0">
                <a:latin typeface="Helvetica" pitchFamily="2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Helvetica" pitchFamily="2" charset="0"/>
                <a:cs typeface="Calibri Light" panose="020F0302020204030204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da-DK" dirty="0"/>
              <a:t>Indsæt tekst, billeder eller grafer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DB4753-CF7E-744E-A07A-44B30FE6C62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223158" y="1234441"/>
            <a:ext cx="8339942" cy="772719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da-DK" dirty="0"/>
              <a:t>Overskrift</a:t>
            </a:r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53AEDB9-8F1A-CBFD-5D75-85ABA9C7B6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911BED6-8AF4-7E47-EBF0-7A62AFDDA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65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u. billede">
    <p:bg>
      <p:bgPr>
        <a:solidFill>
          <a:srgbClr val="CDC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A0A2CD-933F-65B4-8DCA-C883B5C3D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54" y="1"/>
            <a:ext cx="12192000" cy="6857999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da-DK" dirty="0"/>
              <a:t>Full screen billede</a:t>
            </a:r>
          </a:p>
          <a:p>
            <a:pPr lvl="0"/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E30621C-94E1-E927-39E7-4DA931899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3EB3EB5-6980-A253-4529-1971E3D73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32C31DD6-824A-6D8B-C3C8-1872529288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3508550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, redigerbar baggr.">
    <p:bg>
      <p:bgPr>
        <a:solidFill>
          <a:srgbClr val="CDC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A0A2CD-933F-65B4-8DCA-C883B5C3D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"/>
            <a:ext cx="12192000" cy="6857999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da-DK" dirty="0"/>
              <a:t>Full screen billede</a:t>
            </a:r>
          </a:p>
          <a:p>
            <a:pPr lvl="0"/>
            <a:endParaRPr lang="da-DK" dirty="0"/>
          </a:p>
        </p:txBody>
      </p:sp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AC716752-27B0-B08A-44D5-F7AC8D2815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1153" y="674679"/>
            <a:ext cx="10049693" cy="70873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Overskrift + mulighed for baggrundsbillede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E30621C-94E1-E927-39E7-4DA931899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3EB3EB5-6980-A253-4529-1971E3D73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309F488-3BCB-55BD-23AD-0B60D23258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1154" y="1654538"/>
            <a:ext cx="10031821" cy="354892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  <a:lvl2pPr marL="609585" indent="0">
              <a:buNone/>
              <a:defRPr sz="2000"/>
            </a:lvl2pPr>
            <a:lvl3pPr marL="1219170" indent="0">
              <a:buNone/>
              <a:defRPr sz="2000"/>
            </a:lvl3pPr>
            <a:lvl4pPr marL="1828755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5406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 indhold hvide logoer">
    <p:bg>
      <p:bgPr>
        <a:solidFill>
          <a:srgbClr val="CDC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D64C4E1-5233-1594-E416-62AEEDCBF0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3308" y="5250945"/>
            <a:ext cx="839443" cy="1324851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816A04A-1C42-B072-6E5E-142145AE99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1102" y="5988208"/>
            <a:ext cx="1007997" cy="587589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006327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Indhold sorte logo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2697DCF-49E6-A843-8DC3-B04F2F856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8AA718B1-2B2A-45A5-A9D2-AB72F016B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5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slide - VELKOMMEN_hvi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>
            <a:extLst>
              <a:ext uri="{FF2B5EF4-FFF2-40B4-BE49-F238E27FC236}">
                <a16:creationId xmlns:a16="http://schemas.microsoft.com/office/drawing/2014/main" id="{3AB76BC9-B934-A9E5-6464-FC346DF4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78ACBCA9-F12F-D5A2-3ECD-36C97C2188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">
            <a:extLst>
              <a:ext uri="{FF2B5EF4-FFF2-40B4-BE49-F238E27FC236}">
                <a16:creationId xmlns:a16="http://schemas.microsoft.com/office/drawing/2014/main" id="{5521AC6A-150E-64D7-C9D4-A575DEF1B8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2031" y="5988208"/>
            <a:ext cx="1031863" cy="587589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22172AFC-9644-B6C5-E752-05A5F9CEDA84}"/>
              </a:ext>
            </a:extLst>
          </p:cNvPr>
          <p:cNvSpPr txBox="1"/>
          <p:nvPr userDrawn="1"/>
        </p:nvSpPr>
        <p:spPr>
          <a:xfrm>
            <a:off x="257171" y="385073"/>
            <a:ext cx="11426198" cy="191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680"/>
              </a:lnSpc>
            </a:pPr>
            <a:r>
              <a:rPr lang="da-DK" sz="4800" b="1" i="0" spc="600" dirty="0">
                <a:solidFill>
                  <a:schemeClr val="bg1"/>
                </a:solidFill>
                <a:latin typeface="+mj-lt"/>
              </a:rPr>
              <a:t>VELKOMMEN TIL </a:t>
            </a:r>
          </a:p>
          <a:p>
            <a:pPr algn="l">
              <a:lnSpc>
                <a:spcPts val="4680"/>
              </a:lnSpc>
            </a:pPr>
            <a:r>
              <a:rPr lang="da-DK" sz="4800" b="1" i="0" spc="600" dirty="0">
                <a:solidFill>
                  <a:schemeClr val="bg1"/>
                </a:solidFill>
                <a:latin typeface="+mj-lt"/>
              </a:rPr>
              <a:t>FØDEVAREDAGEN</a:t>
            </a:r>
          </a:p>
          <a:p>
            <a:pPr algn="l">
              <a:lnSpc>
                <a:spcPts val="4680"/>
              </a:lnSpc>
            </a:pPr>
            <a:r>
              <a:rPr lang="da-DK" sz="4800" b="1" i="0" spc="300" dirty="0">
                <a:solidFill>
                  <a:schemeClr val="bg1"/>
                </a:solidFill>
                <a:latin typeface="+mj-lt"/>
              </a:rPr>
              <a:t>EXECUTIVE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AB9BF529-73B8-8FCD-C92C-73E59501BD89}"/>
              </a:ext>
            </a:extLst>
          </p:cNvPr>
          <p:cNvSpPr txBox="1"/>
          <p:nvPr userDrawn="1"/>
        </p:nvSpPr>
        <p:spPr>
          <a:xfrm>
            <a:off x="2914438" y="6286293"/>
            <a:ext cx="4185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0" spc="300" dirty="0">
                <a:solidFill>
                  <a:schemeClr val="bg1"/>
                </a:solidFill>
                <a:latin typeface="Helvetica" pitchFamily="2" charset="0"/>
              </a:rPr>
              <a:t>HVOR GODE RÅVARER MØDES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B5C674DA-28E7-27F2-B0D2-F6A5C41324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84075" y="2750695"/>
            <a:ext cx="2423636" cy="382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01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6CBD8A3-3919-CB4E-B249-2C76A5ADC0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0897" y="1271939"/>
            <a:ext cx="9094223" cy="772719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da-DK" dirty="0"/>
              <a:t>Overskrift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54E78C-49BA-364A-9F64-B4A82F3522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90897" y="2251091"/>
            <a:ext cx="3733995" cy="353286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+mn-lt"/>
                <a:cs typeface="Calibri Light" panose="020F0302020204030204" pitchFamily="34" charset="0"/>
              </a:defRPr>
            </a:lvl1pPr>
            <a:lvl2pPr marL="952485" indent="-342900">
              <a:buFont typeface="Arial" panose="020B0604020202020204" pitchFamily="34" charset="0"/>
              <a:buChar char="•"/>
              <a:defRPr sz="1600" b="0" i="0">
                <a:latin typeface="+mn-lt"/>
                <a:cs typeface="Calibri Light" panose="020F0302020204030204" pitchFamily="34" charset="0"/>
              </a:defRPr>
            </a:lvl2pPr>
            <a:lvl3pPr>
              <a:defRPr sz="1600" b="0" i="0">
                <a:latin typeface="+mn-lt"/>
                <a:cs typeface="Calibri Light" panose="020F0302020204030204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da-DK" dirty="0"/>
              <a:t>Indsæt tekst, billeder eller grafer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83AD84-6290-8842-9B51-C435A2D5A8B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346259" y="2251091"/>
            <a:ext cx="5138861" cy="353286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+mn-lt"/>
                <a:cs typeface="Calibri Light" panose="020F0302020204030204" pitchFamily="34" charset="0"/>
              </a:defRPr>
            </a:lvl1pPr>
            <a:lvl2pPr marL="952485" indent="-342900">
              <a:buFont typeface="Arial" panose="020B0604020202020204" pitchFamily="34" charset="0"/>
              <a:buChar char="•"/>
              <a:defRPr sz="1600" b="0" i="0">
                <a:latin typeface="+mn-lt"/>
                <a:cs typeface="Calibri Light" panose="020F0302020204030204" pitchFamily="34" charset="0"/>
              </a:defRPr>
            </a:lvl2pPr>
            <a:lvl3pPr>
              <a:defRPr sz="1600" b="0" i="0">
                <a:latin typeface="+mn-lt"/>
                <a:cs typeface="Calibri Light" panose="020F0302020204030204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da-DK" dirty="0"/>
              <a:t>Indsæt tekst, billeder eller grafer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4A85C61-2AE8-F4B1-2459-7744B7465F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7D1F3F4-E302-B492-4C37-3A51F409D9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12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u.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2AB7A88-DF8E-0AC2-0B1A-F61D79367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7469CCA-80C3-A6AD-4FF9-1F0921EF46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74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443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C272E37-5503-015B-6C29-DCC25FD504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1102" y="5988208"/>
            <a:ext cx="1007997" cy="587589"/>
          </a:xfrm>
          <a:blipFill>
            <a:blip r:embed="rId2"/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0D900BF-422F-BB4F-8053-330B494804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901" y="5250946"/>
            <a:ext cx="840257" cy="13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77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hvid tekst_baggr.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7EF08B-5D4C-7653-3767-ABFCEC663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A3E954B5-0DF8-0759-82D7-CF99837C80C6}"/>
              </a:ext>
            </a:extLst>
          </p:cNvPr>
          <p:cNvSpPr/>
          <p:nvPr userDrawn="1"/>
        </p:nvSpPr>
        <p:spPr>
          <a:xfrm>
            <a:off x="3179" y="9939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 dirty="0"/>
          </a:p>
        </p:txBody>
      </p:sp>
      <p:pic>
        <p:nvPicPr>
          <p:cNvPr id="6" name="Billede 1">
            <a:extLst>
              <a:ext uri="{FF2B5EF4-FFF2-40B4-BE49-F238E27FC236}">
                <a16:creationId xmlns:a16="http://schemas.microsoft.com/office/drawing/2014/main" id="{864F53D0-97BE-EBE6-565E-4DE408BF5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2031" y="5988208"/>
            <a:ext cx="1031863" cy="587589"/>
          </a:xfrm>
          <a:prstGeom prst="rect">
            <a:avLst/>
          </a:prstGeom>
        </p:spPr>
      </p:pic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F7D46161-21A2-2CCC-977E-F758630B63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67467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ts val="7020"/>
              </a:lnSpc>
              <a:buNone/>
              <a:defRPr sz="6600" b="0">
                <a:solidFill>
                  <a:schemeClr val="bg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AF8D2A49-95E8-8EC4-4A59-C86F0CEB21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83402" y="4945907"/>
            <a:ext cx="1032719" cy="162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1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slide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784BBED-9085-F1BA-7E09-F588A7A6D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F307921-E139-1A24-ED3E-1791B1D256AC}"/>
              </a:ext>
            </a:extLst>
          </p:cNvPr>
          <p:cNvSpPr/>
          <p:nvPr userDrawn="1"/>
        </p:nvSpPr>
        <p:spPr>
          <a:xfrm>
            <a:off x="0" y="9939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B8E29CE-3B55-8273-1952-FB1AE7F514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8054" y="372902"/>
            <a:ext cx="3885365" cy="613207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77654CF8-FC36-3F4E-4972-83E44CCF48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49410C2-6F60-02CB-E74E-711AF10B1ECE}"/>
              </a:ext>
            </a:extLst>
          </p:cNvPr>
          <p:cNvSpPr txBox="1"/>
          <p:nvPr userDrawn="1"/>
        </p:nvSpPr>
        <p:spPr>
          <a:xfrm>
            <a:off x="2083780" y="279290"/>
            <a:ext cx="64470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3200" b="1" i="0" spc="6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FØDEVAREDAGEN</a:t>
            </a:r>
          </a:p>
          <a:p>
            <a:pPr algn="l"/>
            <a:r>
              <a:rPr lang="da-DK" sz="2000" b="1" i="0" spc="3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EXECUTIVE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18AE382-66A5-CB12-F06F-3D18CDAE69AB}"/>
              </a:ext>
            </a:extLst>
          </p:cNvPr>
          <p:cNvSpPr txBox="1"/>
          <p:nvPr userDrawn="1"/>
        </p:nvSpPr>
        <p:spPr>
          <a:xfrm rot="5400000">
            <a:off x="9711418" y="2202541"/>
            <a:ext cx="4185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0" spc="300" dirty="0">
                <a:solidFill>
                  <a:schemeClr val="tx1"/>
                </a:solidFill>
                <a:latin typeface="Helvetica" pitchFamily="2" charset="0"/>
              </a:rPr>
              <a:t>HVOR GODE RÅVARER MØDES</a:t>
            </a:r>
          </a:p>
        </p:txBody>
      </p:sp>
    </p:spTree>
    <p:extLst>
      <p:ext uri="{BB962C8B-B14F-4D97-AF65-F5344CB8AC3E}">
        <p14:creationId xmlns:p14="http://schemas.microsoft.com/office/powerpoint/2010/main" val="197620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slide - VELKOMMEN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7A23D7E8-7283-3921-88E3-67D37D5D4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8283C669-D2F7-6F08-D149-1F74C9A1D138}"/>
              </a:ext>
            </a:extLst>
          </p:cNvPr>
          <p:cNvSpPr/>
          <p:nvPr userDrawn="1"/>
        </p:nvSpPr>
        <p:spPr>
          <a:xfrm>
            <a:off x="0" y="9939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ADD5FD60-788E-98FE-5DB1-5B7257996902}"/>
              </a:ext>
            </a:extLst>
          </p:cNvPr>
          <p:cNvSpPr txBox="1"/>
          <p:nvPr userDrawn="1"/>
        </p:nvSpPr>
        <p:spPr>
          <a:xfrm>
            <a:off x="257171" y="385073"/>
            <a:ext cx="11426198" cy="191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680"/>
              </a:lnSpc>
            </a:pPr>
            <a:r>
              <a:rPr lang="da-DK" sz="4800" b="1" i="0" spc="600" dirty="0">
                <a:solidFill>
                  <a:schemeClr val="tx1"/>
                </a:solidFill>
                <a:latin typeface="+mj-lt"/>
              </a:rPr>
              <a:t>VELKOMMEN TIL </a:t>
            </a:r>
          </a:p>
          <a:p>
            <a:pPr algn="l">
              <a:lnSpc>
                <a:spcPts val="4680"/>
              </a:lnSpc>
            </a:pPr>
            <a:r>
              <a:rPr lang="da-DK" sz="4800" b="1" i="0" spc="600" dirty="0">
                <a:solidFill>
                  <a:schemeClr val="tx1"/>
                </a:solidFill>
                <a:latin typeface="+mj-lt"/>
              </a:rPr>
              <a:t>FØDEVAREDAGEN</a:t>
            </a:r>
          </a:p>
          <a:p>
            <a:pPr algn="l">
              <a:lnSpc>
                <a:spcPts val="4680"/>
              </a:lnSpc>
            </a:pPr>
            <a:r>
              <a:rPr lang="da-DK" sz="4800" b="1" i="0" spc="300" dirty="0">
                <a:solidFill>
                  <a:schemeClr val="tx1"/>
                </a:solidFill>
                <a:latin typeface="+mj-lt"/>
              </a:rPr>
              <a:t>EXECUTIVE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37ED21E6-1E6A-B39C-B515-5EB26DFEBF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4075" y="2750694"/>
            <a:ext cx="2423636" cy="3825103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C2E8EE78-4E45-54DA-2E3F-F5975D09014C}"/>
              </a:ext>
            </a:extLst>
          </p:cNvPr>
          <p:cNvSpPr txBox="1"/>
          <p:nvPr userDrawn="1"/>
        </p:nvSpPr>
        <p:spPr>
          <a:xfrm>
            <a:off x="2914438" y="6286293"/>
            <a:ext cx="4185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0" spc="300" dirty="0">
                <a:solidFill>
                  <a:schemeClr val="tx1"/>
                </a:solidFill>
                <a:latin typeface="+mj-lt"/>
              </a:rPr>
              <a:t>HVOR GODE RÅVARER MØDES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7820A7C9-D26B-E44C-C986-433352AF20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7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sort tekst_baggr.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mad, grøntsager&#10;&#10;Automatisk genereret beskrivelse">
            <a:extLst>
              <a:ext uri="{FF2B5EF4-FFF2-40B4-BE49-F238E27FC236}">
                <a16:creationId xmlns:a16="http://schemas.microsoft.com/office/drawing/2014/main" id="{E0F5D0D7-FC9B-F630-AE91-CD09BFE6B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488"/>
          <a:stretch/>
        </p:blipFill>
        <p:spPr>
          <a:xfrm rot="16200000">
            <a:off x="2666999" y="-2667000"/>
            <a:ext cx="6858002" cy="12192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78E3B10-5177-D882-DA2B-5CA711069C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38492A7C-CD4E-359D-9719-3730AFB0F6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E1E089F-0AB0-787D-1CB4-9400316306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79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sort tekst_baggr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A305C939-8D6F-D839-EE10-C1F5F2B944B0}"/>
              </a:ext>
            </a:extLst>
          </p:cNvPr>
          <p:cNvGrpSpPr/>
          <p:nvPr userDrawn="1"/>
        </p:nvGrpSpPr>
        <p:grpSpPr>
          <a:xfrm>
            <a:off x="-2" y="-1"/>
            <a:ext cx="12192002" cy="6858003"/>
            <a:chOff x="-2" y="-1"/>
            <a:chExt cx="12192002" cy="6858003"/>
          </a:xfrm>
        </p:grpSpPr>
        <p:pic>
          <p:nvPicPr>
            <p:cNvPr id="6" name="Billede 5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56FCC500-D170-0F05-5125-A973B43C7D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2280" t="4100" r="14041" b="43853"/>
            <a:stretch/>
          </p:blipFill>
          <p:spPr>
            <a:xfrm rot="16200000">
              <a:off x="6038122" y="704120"/>
              <a:ext cx="6857999" cy="5449757"/>
            </a:xfrm>
            <a:prstGeom prst="rect">
              <a:avLst/>
            </a:prstGeom>
          </p:spPr>
        </p:pic>
        <p:pic>
          <p:nvPicPr>
            <p:cNvPr id="9" name="Billede 8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A256F595-C74D-EC4F-D710-25CD331008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868" t="4100" r="33454" b="91231"/>
            <a:stretch/>
          </p:blipFill>
          <p:spPr>
            <a:xfrm rot="5400000">
              <a:off x="-28082" y="28082"/>
              <a:ext cx="6858000" cy="6801839"/>
            </a:xfrm>
            <a:prstGeom prst="rect">
              <a:avLst/>
            </a:prstGeom>
          </p:spPr>
        </p:pic>
      </p:grpSp>
      <p:pic>
        <p:nvPicPr>
          <p:cNvPr id="10" name="Billede 9">
            <a:extLst>
              <a:ext uri="{FF2B5EF4-FFF2-40B4-BE49-F238E27FC236}">
                <a16:creationId xmlns:a16="http://schemas.microsoft.com/office/drawing/2014/main" id="{8B420CB9-20E0-783B-2F32-B1B03DDB45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20E8029B-294E-C513-9D1B-0CA7CB668E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6AFECE2A-4ABA-8F4B-2C9B-06A9BD68BC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124570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sort tekst_baggr.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mad, grøntsager&#10;&#10;Automatisk genereret beskrivelse">
            <a:extLst>
              <a:ext uri="{FF2B5EF4-FFF2-40B4-BE49-F238E27FC236}">
                <a16:creationId xmlns:a16="http://schemas.microsoft.com/office/drawing/2014/main" id="{C4131DBE-20BB-C743-5AC0-B1AF86968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673" t="65908" r="44139" b="52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AA52F3F-6639-5189-0A85-4519C1283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97B1E41-165F-03E0-B579-C8B609ECDA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0AB86E1-708C-6054-7758-76B75808A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170144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sort tekst_baggr.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2B5B98C6-2681-8B19-942E-4961DF2923EF}"/>
              </a:ext>
            </a:extLst>
          </p:cNvPr>
          <p:cNvGrpSpPr/>
          <p:nvPr userDrawn="1"/>
        </p:nvGrpSpPr>
        <p:grpSpPr>
          <a:xfrm>
            <a:off x="-261260" y="0"/>
            <a:ext cx="13227814" cy="6858000"/>
            <a:chOff x="-261260" y="0"/>
            <a:chExt cx="13227814" cy="6858000"/>
          </a:xfrm>
        </p:grpSpPr>
        <p:pic>
          <p:nvPicPr>
            <p:cNvPr id="5" name="Billede 4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C4131DBE-20BB-C743-5AC0-B1AF869687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0112" t="548" r="10112" b="26850"/>
            <a:stretch/>
          </p:blipFill>
          <p:spPr>
            <a:xfrm rot="16200000">
              <a:off x="7456460" y="1347906"/>
              <a:ext cx="6858000" cy="4162188"/>
            </a:xfrm>
            <a:prstGeom prst="rect">
              <a:avLst/>
            </a:prstGeom>
          </p:spPr>
        </p:pic>
        <p:pic>
          <p:nvPicPr>
            <p:cNvPr id="2" name="Billede 1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2054F132-1354-2065-1C4E-58E66B71EC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0112" t="548" r="10112" b="90794"/>
            <a:stretch/>
          </p:blipFill>
          <p:spPr>
            <a:xfrm rot="5400000">
              <a:off x="842553" y="-1103813"/>
              <a:ext cx="6858000" cy="9065625"/>
            </a:xfrm>
            <a:prstGeom prst="rect">
              <a:avLst/>
            </a:prstGeom>
          </p:spPr>
        </p:pic>
      </p:grpSp>
      <p:pic>
        <p:nvPicPr>
          <p:cNvPr id="6" name="Billede 5">
            <a:extLst>
              <a:ext uri="{FF2B5EF4-FFF2-40B4-BE49-F238E27FC236}">
                <a16:creationId xmlns:a16="http://schemas.microsoft.com/office/drawing/2014/main" id="{3AA52F3F-6639-5189-0A85-4519C1283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97B1E41-165F-03E0-B579-C8B609ECDA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17FFE81D-E55E-B0B3-BEDC-BFD794FBF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420509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6" name="Pladsholder til titel 1">
            <a:extLst>
              <a:ext uri="{FF2B5EF4-FFF2-40B4-BE49-F238E27FC236}">
                <a16:creationId xmlns:a16="http://schemas.microsoft.com/office/drawing/2014/main" id="{9F61BA77-D3F1-FEE2-E0C7-389AA98A0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Overskrift i op til 2 linjer</a:t>
            </a:r>
          </a:p>
        </p:txBody>
      </p:sp>
    </p:spTree>
    <p:extLst>
      <p:ext uri="{BB962C8B-B14F-4D97-AF65-F5344CB8AC3E}">
        <p14:creationId xmlns:p14="http://schemas.microsoft.com/office/powerpoint/2010/main" val="376025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9" r:id="rId2"/>
    <p:sldLayoutId id="2147483737" r:id="rId3"/>
    <p:sldLayoutId id="2147483754" r:id="rId4"/>
    <p:sldLayoutId id="2147483756" r:id="rId5"/>
    <p:sldLayoutId id="2147483758" r:id="rId6"/>
    <p:sldLayoutId id="2147483748" r:id="rId7"/>
    <p:sldLayoutId id="2147483702" r:id="rId8"/>
    <p:sldLayoutId id="2147483760" r:id="rId9"/>
    <p:sldLayoutId id="2147483747" r:id="rId10"/>
    <p:sldLayoutId id="2147483749" r:id="rId11"/>
    <p:sldLayoutId id="2147483750" r:id="rId12"/>
    <p:sldLayoutId id="2147483751" r:id="rId13"/>
    <p:sldLayoutId id="2147483752" r:id="rId14"/>
    <p:sldLayoutId id="2147483733" r:id="rId15"/>
    <p:sldLayoutId id="2147483740" r:id="rId16"/>
    <p:sldLayoutId id="2147483759" r:id="rId17"/>
    <p:sldLayoutId id="2147483745" r:id="rId18"/>
    <p:sldLayoutId id="2147483744" r:id="rId19"/>
    <p:sldLayoutId id="2147483718" r:id="rId20"/>
    <p:sldLayoutId id="2147483649" r:id="rId21"/>
    <p:sldLayoutId id="2147483700" r:id="rId22"/>
    <p:sldLayoutId id="2147483761" r:id="rId23"/>
  </p:sldLayoutIdLst>
  <p:txStyles>
    <p:titleStyle>
      <a:lvl1pPr algn="l" defTabSz="609585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18" Type="http://schemas.openxmlformats.org/officeDocument/2006/relationships/image" Target="../media/image33.jpg"/><Relationship Id="rId3" Type="http://schemas.openxmlformats.org/officeDocument/2006/relationships/image" Target="../media/image18.jpg"/><Relationship Id="rId21" Type="http://schemas.openxmlformats.org/officeDocument/2006/relationships/image" Target="../media/image36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17" Type="http://schemas.openxmlformats.org/officeDocument/2006/relationships/image" Target="../media/image32.jpg"/><Relationship Id="rId2" Type="http://schemas.openxmlformats.org/officeDocument/2006/relationships/chart" Target="../charts/chart1.xml"/><Relationship Id="rId16" Type="http://schemas.openxmlformats.org/officeDocument/2006/relationships/image" Target="../media/image31.jpg"/><Relationship Id="rId20" Type="http://schemas.openxmlformats.org/officeDocument/2006/relationships/image" Target="../media/image35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24" Type="http://schemas.openxmlformats.org/officeDocument/2006/relationships/image" Target="../media/image39.png"/><Relationship Id="rId5" Type="http://schemas.openxmlformats.org/officeDocument/2006/relationships/image" Target="../media/image20.jpg"/><Relationship Id="rId15" Type="http://schemas.openxmlformats.org/officeDocument/2006/relationships/image" Target="../media/image30.jpg"/><Relationship Id="rId23" Type="http://schemas.openxmlformats.org/officeDocument/2006/relationships/image" Target="../media/image38.png"/><Relationship Id="rId10" Type="http://schemas.openxmlformats.org/officeDocument/2006/relationships/image" Target="../media/image25.jpg"/><Relationship Id="rId19" Type="http://schemas.openxmlformats.org/officeDocument/2006/relationships/image" Target="../media/image34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jpg"/><Relationship Id="rId22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18" Type="http://schemas.openxmlformats.org/officeDocument/2006/relationships/image" Target="../media/image31.jpg"/><Relationship Id="rId3" Type="http://schemas.openxmlformats.org/officeDocument/2006/relationships/image" Target="../media/image19.jpg"/><Relationship Id="rId21" Type="http://schemas.openxmlformats.org/officeDocument/2006/relationships/image" Target="../media/image35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17" Type="http://schemas.openxmlformats.org/officeDocument/2006/relationships/image" Target="../media/image30.jpg"/><Relationship Id="rId2" Type="http://schemas.openxmlformats.org/officeDocument/2006/relationships/chart" Target="../charts/chart3.xml"/><Relationship Id="rId16" Type="http://schemas.openxmlformats.org/officeDocument/2006/relationships/image" Target="../media/image29.jpg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g"/><Relationship Id="rId11" Type="http://schemas.openxmlformats.org/officeDocument/2006/relationships/image" Target="../media/image24.jpg"/><Relationship Id="rId24" Type="http://schemas.openxmlformats.org/officeDocument/2006/relationships/image" Target="../media/image39.png"/><Relationship Id="rId5" Type="http://schemas.openxmlformats.org/officeDocument/2006/relationships/image" Target="../media/image36.jpg"/><Relationship Id="rId15" Type="http://schemas.openxmlformats.org/officeDocument/2006/relationships/image" Target="../media/image28.jpg"/><Relationship Id="rId23" Type="http://schemas.openxmlformats.org/officeDocument/2006/relationships/image" Target="../media/image38.png"/><Relationship Id="rId10" Type="http://schemas.openxmlformats.org/officeDocument/2006/relationships/image" Target="../media/image23.jpg"/><Relationship Id="rId19" Type="http://schemas.openxmlformats.org/officeDocument/2006/relationships/image" Target="../media/image32.jpg"/><Relationship Id="rId4" Type="http://schemas.openxmlformats.org/officeDocument/2006/relationships/image" Target="../media/image34.jpg"/><Relationship Id="rId9" Type="http://schemas.openxmlformats.org/officeDocument/2006/relationships/image" Target="../media/image22.jpg"/><Relationship Id="rId14" Type="http://schemas.openxmlformats.org/officeDocument/2006/relationships/image" Target="../media/image27.jpg"/><Relationship Id="rId22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1">
            <a:extLst>
              <a:ext uri="{FF2B5EF4-FFF2-40B4-BE49-F238E27FC236}">
                <a16:creationId xmlns:a16="http://schemas.microsoft.com/office/drawing/2014/main" id="{F302EFB3-EA55-9027-DC6C-8A27D16D12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901" y="534032"/>
            <a:ext cx="7656918" cy="2496467"/>
          </a:xfrm>
        </p:spPr>
        <p:txBody>
          <a:bodyPr/>
          <a:lstStyle/>
          <a:p>
            <a:r>
              <a:rPr lang="da-DK" sz="5400" b="1" dirty="0"/>
              <a:t>Deep </a:t>
            </a:r>
            <a:r>
              <a:rPr lang="da-DK" sz="5400" b="1" dirty="0" err="1"/>
              <a:t>Dive</a:t>
            </a:r>
            <a:r>
              <a:rPr lang="da-DK" sz="5400" b="1" dirty="0"/>
              <a:t> på planter og grønne fødevarer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BC6C2E-98C8-96DF-B7CA-09AB59C30589}"/>
              </a:ext>
            </a:extLst>
          </p:cNvPr>
          <p:cNvSpPr txBox="1">
            <a:spLocks/>
          </p:cNvSpPr>
          <p:nvPr/>
        </p:nvSpPr>
        <p:spPr>
          <a:xfrm>
            <a:off x="420497" y="2476654"/>
            <a:ext cx="10475301" cy="7566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09585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6600" b="0" i="0" kern="1200">
                <a:solidFill>
                  <a:schemeClr val="tx1"/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Calibri Light" panose="020F0302020204030204" pitchFamily="34" charset="0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Calibri Light" panose="020F0302020204030204" pitchFamily="34" charset="0"/>
              </a:defRPr>
            </a:lvl3pPr>
            <a:lvl4pPr marL="182875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Calibri Light" panose="020F0302020204030204" pitchFamily="34" charset="0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Calibri Light" panose="020F03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3200" dirty="0"/>
              <a:t>Seniorkonsulent &amp; analysespecialist Monika Maria May, Landbrug &amp; Fødevarer</a:t>
            </a:r>
          </a:p>
        </p:txBody>
      </p:sp>
    </p:spTree>
    <p:extLst>
      <p:ext uri="{BB962C8B-B14F-4D97-AF65-F5344CB8AC3E}">
        <p14:creationId xmlns:p14="http://schemas.microsoft.com/office/powerpoint/2010/main" val="616418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B5C9DF0C-4F04-7341-CD73-6FB37E80E7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2604602"/>
              </p:ext>
            </p:extLst>
          </p:nvPr>
        </p:nvGraphicFramePr>
        <p:xfrm>
          <a:off x="949907" y="1395119"/>
          <a:ext cx="8288352" cy="4419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kstfelt 3">
            <a:extLst>
              <a:ext uri="{FF2B5EF4-FFF2-40B4-BE49-F238E27FC236}">
                <a16:creationId xmlns:a16="http://schemas.microsoft.com/office/drawing/2014/main" id="{81A647B5-5222-204C-E524-AC061EA60165}"/>
              </a:ext>
            </a:extLst>
          </p:cNvPr>
          <p:cNvSpPr txBox="1"/>
          <p:nvPr/>
        </p:nvSpPr>
        <p:spPr>
          <a:xfrm>
            <a:off x="248562" y="313944"/>
            <a:ext cx="9497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Foodservice har siden 2021 oplevet fremgang</a:t>
            </a:r>
            <a:endParaRPr lang="da-DK" b="1" dirty="0">
              <a:latin typeface="+mj-lt"/>
            </a:endParaRPr>
          </a:p>
        </p:txBody>
      </p:sp>
      <p:sp>
        <p:nvSpPr>
          <p:cNvPr id="3" name="TextBox 41">
            <a:extLst>
              <a:ext uri="{FF2B5EF4-FFF2-40B4-BE49-F238E27FC236}">
                <a16:creationId xmlns:a16="http://schemas.microsoft.com/office/drawing/2014/main" id="{DA84A365-3683-CB64-C1EC-24562EF338E2}"/>
              </a:ext>
            </a:extLst>
          </p:cNvPr>
          <p:cNvSpPr txBox="1"/>
          <p:nvPr/>
        </p:nvSpPr>
        <p:spPr>
          <a:xfrm>
            <a:off x="1101949" y="6363791"/>
            <a:ext cx="74118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Danmarks Statistik</a:t>
            </a:r>
          </a:p>
        </p:txBody>
      </p:sp>
    </p:spTree>
    <p:extLst>
      <p:ext uri="{BB962C8B-B14F-4D97-AF65-F5344CB8AC3E}">
        <p14:creationId xmlns:p14="http://schemas.microsoft.com/office/powerpoint/2010/main" val="279446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series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CF0509C-12D4-C12C-3F21-52528DCFE902}"/>
              </a:ext>
            </a:extLst>
          </p:cNvPr>
          <p:cNvSpPr txBox="1">
            <a:spLocks/>
          </p:cNvSpPr>
          <p:nvPr/>
        </p:nvSpPr>
        <p:spPr>
          <a:xfrm>
            <a:off x="1001027" y="596765"/>
            <a:ext cx="10058400" cy="2986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09585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6600" b="0" i="0" kern="1200">
                <a:solidFill>
                  <a:schemeClr val="tx1"/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Calibri Light" panose="020F0302020204030204" pitchFamily="34" charset="0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Calibri Light" panose="020F0302020204030204" pitchFamily="34" charset="0"/>
              </a:defRPr>
            </a:lvl3pPr>
            <a:lvl4pPr marL="182875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Calibri Light" panose="020F0302020204030204" pitchFamily="34" charset="0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Calibri Light" panose="020F03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3600" b="1" dirty="0"/>
              <a:t>I 2019 brugte en gennemsnitligt husstand 3.618kr. på frugt &amp; grønt på et år. I 2023 lå det på 3.793kr. Der er dog store forskelle blandt forbrugerne…</a:t>
            </a:r>
          </a:p>
          <a:p>
            <a:pPr algn="ctr"/>
            <a:endParaRPr lang="da-DK" sz="8800" b="1" dirty="0"/>
          </a:p>
        </p:txBody>
      </p:sp>
      <p:sp>
        <p:nvSpPr>
          <p:cNvPr id="3" name="TextBox 41">
            <a:extLst>
              <a:ext uri="{FF2B5EF4-FFF2-40B4-BE49-F238E27FC236}">
                <a16:creationId xmlns:a16="http://schemas.microsoft.com/office/drawing/2014/main" id="{7402D10D-4886-02A6-BBB2-67654BFFD3B9}"/>
              </a:ext>
            </a:extLst>
          </p:cNvPr>
          <p:cNvSpPr txBox="1"/>
          <p:nvPr/>
        </p:nvSpPr>
        <p:spPr>
          <a:xfrm>
            <a:off x="1900847" y="6363791"/>
            <a:ext cx="74118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GfK for Landbrug &amp; Fødevarer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base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3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000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46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9A41D276-D8DC-8EF1-BD19-E88122A963C9}"/>
              </a:ext>
            </a:extLst>
          </p:cNvPr>
          <p:cNvSpPr txBox="1"/>
          <p:nvPr/>
        </p:nvSpPr>
        <p:spPr>
          <a:xfrm>
            <a:off x="733530" y="313944"/>
            <a:ext cx="10580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Det er især det yngre segment, som har oplevet et fald siden 2019</a:t>
            </a:r>
            <a:endParaRPr lang="da-DK" b="1" dirty="0">
              <a:latin typeface="+mj-lt"/>
            </a:endParaRPr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B9CDA6B7-8FD8-3316-C396-F3FD53D3DD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7221329"/>
              </p:ext>
            </p:extLst>
          </p:nvPr>
        </p:nvGraphicFramePr>
        <p:xfrm>
          <a:off x="160774" y="1144941"/>
          <a:ext cx="11836957" cy="4471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28719593-2B82-206F-3E4F-C49F8AAB67EA}"/>
              </a:ext>
            </a:extLst>
          </p:cNvPr>
          <p:cNvSpPr/>
          <p:nvPr/>
        </p:nvSpPr>
        <p:spPr>
          <a:xfrm>
            <a:off x="1588510" y="2607592"/>
            <a:ext cx="603437" cy="243075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Box 41">
            <a:extLst>
              <a:ext uri="{FF2B5EF4-FFF2-40B4-BE49-F238E27FC236}">
                <a16:creationId xmlns:a16="http://schemas.microsoft.com/office/drawing/2014/main" id="{E2EC5619-7B98-8942-9A30-F2D94283C6C7}"/>
              </a:ext>
            </a:extLst>
          </p:cNvPr>
          <p:cNvSpPr txBox="1"/>
          <p:nvPr/>
        </p:nvSpPr>
        <p:spPr>
          <a:xfrm>
            <a:off x="2564528" y="6293455"/>
            <a:ext cx="74118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GfK for Landbrug &amp; Fødevarer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base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3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000, MAT Juni 2023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4620525-51E4-994A-6050-ECF29ED3ECC1}"/>
              </a:ext>
            </a:extLst>
          </p:cNvPr>
          <p:cNvSpPr/>
          <p:nvPr/>
        </p:nvSpPr>
        <p:spPr>
          <a:xfrm>
            <a:off x="3619683" y="1932941"/>
            <a:ext cx="8356373" cy="32219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920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9A41D276-D8DC-8EF1-BD19-E88122A963C9}"/>
              </a:ext>
            </a:extLst>
          </p:cNvPr>
          <p:cNvSpPr txBox="1"/>
          <p:nvPr/>
        </p:nvSpPr>
        <p:spPr>
          <a:xfrm>
            <a:off x="733530" y="313944"/>
            <a:ext cx="10580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>
                <a:latin typeface="+mj-lt"/>
              </a:rPr>
              <a:t>samt folk bosiddende i hovedstaden…</a:t>
            </a:r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B9CDA6B7-8FD8-3316-C396-F3FD53D3DDC5}"/>
              </a:ext>
            </a:extLst>
          </p:cNvPr>
          <p:cNvGraphicFramePr>
            <a:graphicFrameLocks/>
          </p:cNvGraphicFramePr>
          <p:nvPr/>
        </p:nvGraphicFramePr>
        <p:xfrm>
          <a:off x="160774" y="1144941"/>
          <a:ext cx="11836957" cy="4471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B4907187-0086-7A82-31FD-54A18BD210AF}"/>
              </a:ext>
            </a:extLst>
          </p:cNvPr>
          <p:cNvSpPr/>
          <p:nvPr/>
        </p:nvSpPr>
        <p:spPr>
          <a:xfrm>
            <a:off x="4157539" y="2213624"/>
            <a:ext cx="688781" cy="296356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Box 41">
            <a:extLst>
              <a:ext uri="{FF2B5EF4-FFF2-40B4-BE49-F238E27FC236}">
                <a16:creationId xmlns:a16="http://schemas.microsoft.com/office/drawing/2014/main" id="{E2EC5619-7B98-8942-9A30-F2D94283C6C7}"/>
              </a:ext>
            </a:extLst>
          </p:cNvPr>
          <p:cNvSpPr txBox="1"/>
          <p:nvPr/>
        </p:nvSpPr>
        <p:spPr>
          <a:xfrm>
            <a:off x="2564528" y="6293455"/>
            <a:ext cx="74118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GfK for Landbrug &amp; Fødevarer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base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3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000, MAT Juni 2023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D3A85EDA-2087-008B-A5FE-44224D4B340D}"/>
              </a:ext>
            </a:extLst>
          </p:cNvPr>
          <p:cNvSpPr/>
          <p:nvPr/>
        </p:nvSpPr>
        <p:spPr>
          <a:xfrm>
            <a:off x="1588510" y="2607592"/>
            <a:ext cx="603437" cy="243075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344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891B2CA-43DB-B581-7E9F-4240FA33C3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sz="2800" b="1" dirty="0"/>
              <a:t>Hvad vil jeg fortælle om i dag?</a:t>
            </a:r>
          </a:p>
          <a:p>
            <a:pPr algn="ctr"/>
            <a:endParaRPr lang="da-DK" sz="7200" b="1" dirty="0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B982A861-91EE-5EA1-AD95-2DF809DFEA36}"/>
              </a:ext>
            </a:extLst>
          </p:cNvPr>
          <p:cNvSpPr txBox="1"/>
          <p:nvPr/>
        </p:nvSpPr>
        <p:spPr>
          <a:xfrm>
            <a:off x="4541325" y="2487595"/>
            <a:ext cx="317368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b="1" dirty="0"/>
              <a:t>Danskernes syn på fremtiden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31496CCC-5E0A-A1E0-21DD-7942C2DA8768}"/>
              </a:ext>
            </a:extLst>
          </p:cNvPr>
          <p:cNvSpPr txBox="1"/>
          <p:nvPr/>
        </p:nvSpPr>
        <p:spPr>
          <a:xfrm>
            <a:off x="652436" y="2487595"/>
            <a:ext cx="347892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Hvad spiser danskerne?</a:t>
            </a:r>
          </a:p>
          <a:p>
            <a:pPr algn="ctr"/>
            <a:r>
              <a:rPr lang="da-DK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-Situationen her og nu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0949A1B6-4906-E8F7-C615-5989563FEB94}"/>
              </a:ext>
            </a:extLst>
          </p:cNvPr>
          <p:cNvSpPr txBox="1"/>
          <p:nvPr/>
        </p:nvSpPr>
        <p:spPr>
          <a:xfrm>
            <a:off x="8128670" y="2487595"/>
            <a:ext cx="328035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Flere grøntsager til danskerne. Men hvordan?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01AAB85A-64A7-ACD7-4B19-DD79419C4E40}"/>
              </a:ext>
            </a:extLst>
          </p:cNvPr>
          <p:cNvSpPr txBox="1"/>
          <p:nvPr/>
        </p:nvSpPr>
        <p:spPr>
          <a:xfrm>
            <a:off x="5654035" y="1320338"/>
            <a:ext cx="94826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8000" b="1" dirty="0">
                <a:latin typeface="Bradley Hand ITC" panose="03070402050302030203" pitchFamily="66" charset="0"/>
              </a:rPr>
              <a:t>2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2BC621C1-A434-CEFA-E91B-A6BD80787B7D}"/>
              </a:ext>
            </a:extLst>
          </p:cNvPr>
          <p:cNvSpPr txBox="1"/>
          <p:nvPr/>
        </p:nvSpPr>
        <p:spPr>
          <a:xfrm>
            <a:off x="1799960" y="1320338"/>
            <a:ext cx="94826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8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1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22050715-77BE-977A-6820-2A1D7685554D}"/>
              </a:ext>
            </a:extLst>
          </p:cNvPr>
          <p:cNvSpPr txBox="1"/>
          <p:nvPr/>
        </p:nvSpPr>
        <p:spPr>
          <a:xfrm>
            <a:off x="9294715" y="1320338"/>
            <a:ext cx="94826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8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22940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716AAA6-82E1-C2D4-3DF6-5195C2C786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6936244"/>
              </p:ext>
            </p:extLst>
          </p:nvPr>
        </p:nvGraphicFramePr>
        <p:xfrm>
          <a:off x="361085" y="1413167"/>
          <a:ext cx="11526234" cy="4742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id="{66907FEB-B152-BA62-9F59-C5661A5A2F1B}"/>
              </a:ext>
            </a:extLst>
          </p:cNvPr>
          <p:cNvSpPr txBox="1"/>
          <p:nvPr/>
        </p:nvSpPr>
        <p:spPr>
          <a:xfrm>
            <a:off x="1184663" y="1578234"/>
            <a:ext cx="98904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 b="1" dirty="0">
                <a:latin typeface="+mj-lt"/>
              </a:rPr>
              <a:t>Spg. Tror du, at du i fremtiden vil spise/drikke mere eller mindre mad og drikke, der kommer fra planter / er lavet af planter?</a:t>
            </a:r>
          </a:p>
        </p:txBody>
      </p:sp>
      <p:sp>
        <p:nvSpPr>
          <p:cNvPr id="4" name="TextBox 41">
            <a:extLst>
              <a:ext uri="{FF2B5EF4-FFF2-40B4-BE49-F238E27FC236}">
                <a16:creationId xmlns:a16="http://schemas.microsoft.com/office/drawing/2014/main" id="{D5DC2262-1BBB-5B97-5368-DE62E03F44E6}"/>
              </a:ext>
            </a:extLst>
          </p:cNvPr>
          <p:cNvSpPr txBox="1"/>
          <p:nvPr/>
        </p:nvSpPr>
        <p:spPr>
          <a:xfrm>
            <a:off x="2564528" y="6293455"/>
            <a:ext cx="74118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</a:t>
            </a:r>
            <a:r>
              <a:rPr kumimoji="0" lang="da-DK" sz="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Ipsos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for Landbrug &amp; Fødevarer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base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n=2000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, 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18-70 år repræsentativt på køn, alder, region og uddannelse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95AA7B2-C711-331B-9784-539BE5E8C1C0}"/>
              </a:ext>
            </a:extLst>
          </p:cNvPr>
          <p:cNvSpPr txBox="1"/>
          <p:nvPr/>
        </p:nvSpPr>
        <p:spPr>
          <a:xfrm>
            <a:off x="1349392" y="304800"/>
            <a:ext cx="9497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Ser vi på fremtiden, ønsker 44 pct af danskerne at spise mere mad, der kommer fra planter</a:t>
            </a:r>
            <a:endParaRPr lang="da-DK" b="1" dirty="0">
              <a:latin typeface="+mj-lt"/>
            </a:endParaRPr>
          </a:p>
        </p:txBody>
      </p:sp>
      <p:sp>
        <p:nvSpPr>
          <p:cNvPr id="6" name="Højre klammeparentes 5">
            <a:extLst>
              <a:ext uri="{FF2B5EF4-FFF2-40B4-BE49-F238E27FC236}">
                <a16:creationId xmlns:a16="http://schemas.microsoft.com/office/drawing/2014/main" id="{5E958F97-072B-19F8-0D06-0D9C670BD702}"/>
              </a:ext>
            </a:extLst>
          </p:cNvPr>
          <p:cNvSpPr/>
          <p:nvPr/>
        </p:nvSpPr>
        <p:spPr>
          <a:xfrm rot="16200000">
            <a:off x="2393559" y="1363552"/>
            <a:ext cx="254002" cy="2915109"/>
          </a:xfrm>
          <a:prstGeom prst="rightBrace">
            <a:avLst>
              <a:gd name="adj1" fmla="val 96333"/>
              <a:gd name="adj2" fmla="val 50000"/>
            </a:avLst>
          </a:prstGeom>
          <a:ln w="190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Tekstfelt 1">
            <a:extLst>
              <a:ext uri="{FF2B5EF4-FFF2-40B4-BE49-F238E27FC236}">
                <a16:creationId xmlns:a16="http://schemas.microsoft.com/office/drawing/2014/main" id="{CFA1A296-6D68-42E1-EC2A-6BE77DF731C6}"/>
              </a:ext>
            </a:extLst>
          </p:cNvPr>
          <p:cNvSpPr txBox="1"/>
          <p:nvPr/>
        </p:nvSpPr>
        <p:spPr>
          <a:xfrm>
            <a:off x="1627892" y="2342346"/>
            <a:ext cx="186414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1400" b="1" dirty="0">
                <a:solidFill>
                  <a:schemeClr val="accent3"/>
                </a:solidFill>
              </a:rPr>
              <a:t>44%</a:t>
            </a:r>
          </a:p>
        </p:txBody>
      </p:sp>
    </p:spTree>
    <p:extLst>
      <p:ext uri="{BB962C8B-B14F-4D97-AF65-F5344CB8AC3E}">
        <p14:creationId xmlns:p14="http://schemas.microsoft.com/office/powerpoint/2010/main" val="121818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3A3810A-F1EE-4660-262E-C3EAC5AE02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1701984"/>
              </p:ext>
            </p:extLst>
          </p:nvPr>
        </p:nvGraphicFramePr>
        <p:xfrm>
          <a:off x="361085" y="1413167"/>
          <a:ext cx="11526234" cy="4742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id="{1AA3204D-4014-1881-2701-43B09C991DFE}"/>
              </a:ext>
            </a:extLst>
          </p:cNvPr>
          <p:cNvSpPr txBox="1"/>
          <p:nvPr/>
        </p:nvSpPr>
        <p:spPr>
          <a:xfrm>
            <a:off x="1184663" y="1578234"/>
            <a:ext cx="98904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 b="1" dirty="0">
                <a:latin typeface="+mj-lt"/>
              </a:rPr>
              <a:t>Spg. </a:t>
            </a:r>
            <a:r>
              <a:rPr lang="da-DK" sz="1200" b="1" dirty="0"/>
              <a:t>Er der nogle af nedenstående typer mad og drikke, som du forventer at spise mere af i fremtiden? </a:t>
            </a:r>
            <a:endParaRPr lang="da-DK" sz="1200" b="1" dirty="0">
              <a:latin typeface="+mj-lt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23B21DF-B567-EE29-86B8-135439B7D344}"/>
              </a:ext>
            </a:extLst>
          </p:cNvPr>
          <p:cNvSpPr txBox="1"/>
          <p:nvPr/>
        </p:nvSpPr>
        <p:spPr>
          <a:xfrm>
            <a:off x="1349392" y="304800"/>
            <a:ext cx="9497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Danskerne forventer også at spise flere grøntsager, frugt og bær, kartofler og rodfrugter</a:t>
            </a:r>
            <a:endParaRPr lang="da-DK" b="1" dirty="0">
              <a:latin typeface="+mj-lt"/>
            </a:endParaRPr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663986ED-4023-CAA7-8E8D-E34E09C57625}"/>
              </a:ext>
            </a:extLst>
          </p:cNvPr>
          <p:cNvSpPr/>
          <p:nvPr/>
        </p:nvSpPr>
        <p:spPr>
          <a:xfrm>
            <a:off x="893258" y="2456867"/>
            <a:ext cx="1763678" cy="263823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extBox 41">
            <a:extLst>
              <a:ext uri="{FF2B5EF4-FFF2-40B4-BE49-F238E27FC236}">
                <a16:creationId xmlns:a16="http://schemas.microsoft.com/office/drawing/2014/main" id="{89D9DC21-E7F5-6DC9-35DF-CCF5CC1E7534}"/>
              </a:ext>
            </a:extLst>
          </p:cNvPr>
          <p:cNvSpPr txBox="1"/>
          <p:nvPr/>
        </p:nvSpPr>
        <p:spPr>
          <a:xfrm>
            <a:off x="2564528" y="6293455"/>
            <a:ext cx="74118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</a:t>
            </a:r>
            <a:r>
              <a:rPr kumimoji="0" lang="da-DK" sz="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Ipsos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for Landbrug &amp; Fødevarer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base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n=2000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, 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18-70 år repræsentativt på køn, alder, region og uddannelse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39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06FBDE5-C4DF-8D8C-1C05-791DB44DD2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5D8FED7-FD96-C2F2-A059-D6A829C2C2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9233601"/>
              </p:ext>
            </p:extLst>
          </p:nvPr>
        </p:nvGraphicFramePr>
        <p:xfrm>
          <a:off x="361085" y="1413167"/>
          <a:ext cx="11526234" cy="4742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1">
            <a:extLst>
              <a:ext uri="{FF2B5EF4-FFF2-40B4-BE49-F238E27FC236}">
                <a16:creationId xmlns:a16="http://schemas.microsoft.com/office/drawing/2014/main" id="{F8426AAB-EE4E-714D-8816-C48E51E02914}"/>
              </a:ext>
            </a:extLst>
          </p:cNvPr>
          <p:cNvSpPr txBox="1"/>
          <p:nvPr/>
        </p:nvSpPr>
        <p:spPr>
          <a:xfrm>
            <a:off x="1184663" y="1578234"/>
            <a:ext cx="989043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 b="1" dirty="0">
                <a:latin typeface="+mj-lt"/>
              </a:rPr>
              <a:t>Spg. </a:t>
            </a:r>
            <a:r>
              <a:rPr lang="da-DK" sz="1200" b="1" dirty="0"/>
              <a:t>Er der nogle af nedenstående fødevarer, som du erstatter dit kødindtag med? </a:t>
            </a:r>
          </a:p>
          <a:p>
            <a:pPr algn="ctr"/>
            <a:r>
              <a:rPr lang="da-DK" sz="1200" b="1" u="sng" dirty="0"/>
              <a:t>Blandt dem der spiser mindre kød end for 2 år siden  </a:t>
            </a:r>
            <a:endParaRPr lang="da-DK" sz="1200" b="1" u="sng" dirty="0">
              <a:latin typeface="+mj-lt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A3FA6DB1-F000-6EE7-88FF-C167C2F5CD97}"/>
              </a:ext>
            </a:extLst>
          </p:cNvPr>
          <p:cNvSpPr txBox="1"/>
          <p:nvPr/>
        </p:nvSpPr>
        <p:spPr>
          <a:xfrm>
            <a:off x="1349392" y="304800"/>
            <a:ext cx="9497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Ser vi på hvilke fødevarer, som kan erstatte kødindtaget, bliver fødevarer som kål, rodfrugter og bønner nævnt</a:t>
            </a:r>
            <a:endParaRPr lang="da-DK" b="1" dirty="0">
              <a:latin typeface="+mj-lt"/>
            </a:endParaRPr>
          </a:p>
        </p:txBody>
      </p:sp>
      <p:sp>
        <p:nvSpPr>
          <p:cNvPr id="7" name="TextBox 41">
            <a:extLst>
              <a:ext uri="{FF2B5EF4-FFF2-40B4-BE49-F238E27FC236}">
                <a16:creationId xmlns:a16="http://schemas.microsoft.com/office/drawing/2014/main" id="{1E43C536-F53B-EA89-95BE-F8EF06E4A517}"/>
              </a:ext>
            </a:extLst>
          </p:cNvPr>
          <p:cNvSpPr txBox="1"/>
          <p:nvPr/>
        </p:nvSpPr>
        <p:spPr>
          <a:xfrm>
            <a:off x="2564528" y="6293455"/>
            <a:ext cx="74118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400"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Voxmeter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for Landbrug &amp; Fødevarer ”Madkultur tracker Q1, Q2, Q3 =”</a:t>
            </a:r>
            <a:r>
              <a:rPr lang="da-DK" sz="800" dirty="0">
                <a:cs typeface="Calibri" panose="020F0502020204030204" pitchFamily="34" charset="0"/>
              </a:rPr>
              <a:t> Spiser mindre kød end for 2 år siden n=987</a:t>
            </a:r>
            <a:b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</a:b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18-80 år repræsentativt på køn, alder, region og uddannelse 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80372F57-4A4B-29DA-3A1A-7BBE61393E4E}"/>
              </a:ext>
            </a:extLst>
          </p:cNvPr>
          <p:cNvSpPr/>
          <p:nvPr/>
        </p:nvSpPr>
        <p:spPr>
          <a:xfrm>
            <a:off x="823965" y="2607593"/>
            <a:ext cx="1406769" cy="244672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94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6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06FBDE5-C4DF-8D8C-1C05-791DB44DD2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5D8FED7-FD96-C2F2-A059-D6A829C2C2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0379825"/>
              </p:ext>
            </p:extLst>
          </p:nvPr>
        </p:nvGraphicFramePr>
        <p:xfrm>
          <a:off x="361085" y="1413167"/>
          <a:ext cx="11526234" cy="4742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1">
            <a:extLst>
              <a:ext uri="{FF2B5EF4-FFF2-40B4-BE49-F238E27FC236}">
                <a16:creationId xmlns:a16="http://schemas.microsoft.com/office/drawing/2014/main" id="{F8426AAB-EE4E-714D-8816-C48E51E02914}"/>
              </a:ext>
            </a:extLst>
          </p:cNvPr>
          <p:cNvSpPr txBox="1"/>
          <p:nvPr/>
        </p:nvSpPr>
        <p:spPr>
          <a:xfrm>
            <a:off x="1184663" y="1578234"/>
            <a:ext cx="98904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 b="1" dirty="0">
                <a:latin typeface="+mj-lt"/>
              </a:rPr>
              <a:t>Spg. </a:t>
            </a:r>
            <a:r>
              <a:rPr lang="da-DK" sz="1200" b="1" dirty="0"/>
              <a:t>Forestil dig, at du skal vælge en plantebaseret / vegetabilsk råvare til din aftensmad. Hvad er da vigtigt for dig?</a:t>
            </a:r>
            <a:endParaRPr lang="da-DK" sz="1200" b="1" dirty="0">
              <a:latin typeface="+mj-lt"/>
            </a:endParaRPr>
          </a:p>
        </p:txBody>
      </p:sp>
      <p:sp>
        <p:nvSpPr>
          <p:cNvPr id="5" name="TextBox 41">
            <a:extLst>
              <a:ext uri="{FF2B5EF4-FFF2-40B4-BE49-F238E27FC236}">
                <a16:creationId xmlns:a16="http://schemas.microsoft.com/office/drawing/2014/main" id="{8A853ABF-5E54-34D7-F157-563C9ACFE6E9}"/>
              </a:ext>
            </a:extLst>
          </p:cNvPr>
          <p:cNvSpPr txBox="1"/>
          <p:nvPr/>
        </p:nvSpPr>
        <p:spPr>
          <a:xfrm>
            <a:off x="2564528" y="6293455"/>
            <a:ext cx="74118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</a:t>
            </a:r>
            <a:r>
              <a:rPr kumimoji="0" lang="da-DK" sz="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Ipsos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for Landbrug &amp; Fødevarer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base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n=2000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, 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18-70 år repræsentativt på køn, alder, region og uddannelse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A3FA6DB1-F000-6EE7-88FF-C167C2F5CD97}"/>
              </a:ext>
            </a:extLst>
          </p:cNvPr>
          <p:cNvSpPr txBox="1"/>
          <p:nvPr/>
        </p:nvSpPr>
        <p:spPr>
          <a:xfrm>
            <a:off x="1105319" y="304800"/>
            <a:ext cx="9695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>
                <a:latin typeface="+mj-lt"/>
              </a:rPr>
              <a:t>Smag er den vigtigste parameter når der skal vælges plantebaseret mad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159FC989-A323-221C-0422-D5975C7E11D9}"/>
              </a:ext>
            </a:extLst>
          </p:cNvPr>
          <p:cNvSpPr/>
          <p:nvPr/>
        </p:nvSpPr>
        <p:spPr>
          <a:xfrm>
            <a:off x="1719139" y="2607593"/>
            <a:ext cx="429701" cy="172666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514AD194-CA88-2E33-B4A2-173B8554F383}"/>
              </a:ext>
            </a:extLst>
          </p:cNvPr>
          <p:cNvSpPr/>
          <p:nvPr/>
        </p:nvSpPr>
        <p:spPr>
          <a:xfrm>
            <a:off x="2610248" y="2613690"/>
            <a:ext cx="429701" cy="172666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354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6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06FBDE5-C4DF-8D8C-1C05-791DB44DD2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5D8FED7-FD96-C2F2-A059-D6A829C2C2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6898432"/>
              </p:ext>
            </p:extLst>
          </p:nvPr>
        </p:nvGraphicFramePr>
        <p:xfrm>
          <a:off x="361085" y="1413167"/>
          <a:ext cx="11526234" cy="4742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1">
            <a:extLst>
              <a:ext uri="{FF2B5EF4-FFF2-40B4-BE49-F238E27FC236}">
                <a16:creationId xmlns:a16="http://schemas.microsoft.com/office/drawing/2014/main" id="{F8426AAB-EE4E-714D-8816-C48E51E02914}"/>
              </a:ext>
            </a:extLst>
          </p:cNvPr>
          <p:cNvSpPr txBox="1"/>
          <p:nvPr/>
        </p:nvSpPr>
        <p:spPr>
          <a:xfrm>
            <a:off x="1184663" y="1578234"/>
            <a:ext cx="98904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 b="1" dirty="0">
                <a:latin typeface="+mj-lt"/>
              </a:rPr>
              <a:t>Spg. </a:t>
            </a:r>
            <a:r>
              <a:rPr lang="da-DK" sz="1200" b="1" dirty="0"/>
              <a:t>Forestil dig, at du skal vælge en plantebaseret / vegetabilsk råvare til din aftensmad. Hvad er da vigtigt for dig?</a:t>
            </a:r>
            <a:endParaRPr lang="da-DK" sz="1200" b="1" dirty="0">
              <a:latin typeface="+mj-lt"/>
            </a:endParaRPr>
          </a:p>
        </p:txBody>
      </p:sp>
      <p:sp>
        <p:nvSpPr>
          <p:cNvPr id="5" name="TextBox 41">
            <a:extLst>
              <a:ext uri="{FF2B5EF4-FFF2-40B4-BE49-F238E27FC236}">
                <a16:creationId xmlns:a16="http://schemas.microsoft.com/office/drawing/2014/main" id="{8A853ABF-5E54-34D7-F157-563C9ACFE6E9}"/>
              </a:ext>
            </a:extLst>
          </p:cNvPr>
          <p:cNvSpPr txBox="1"/>
          <p:nvPr/>
        </p:nvSpPr>
        <p:spPr>
          <a:xfrm>
            <a:off x="2564528" y="6293455"/>
            <a:ext cx="74118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</a:t>
            </a:r>
            <a:r>
              <a:rPr kumimoji="0" lang="da-DK" sz="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Ipsos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for Landbrug &amp; Fødevarer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base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n=2000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, 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18-70 år repræsentativt på køn, alder, region og uddannelse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A3FA6DB1-F000-6EE7-88FF-C167C2F5CD97}"/>
              </a:ext>
            </a:extLst>
          </p:cNvPr>
          <p:cNvSpPr txBox="1"/>
          <p:nvPr/>
        </p:nvSpPr>
        <p:spPr>
          <a:xfrm>
            <a:off x="1105319" y="304800"/>
            <a:ext cx="9969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>
                <a:latin typeface="+mj-lt"/>
              </a:rPr>
              <a:t>…mens klimavenligt og miljøvenligt produceret ikke i denne sammenhæng bliver nævnt ofte som noget, der er vigtigt 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159FC989-A323-221C-0422-D5975C7E11D9}"/>
              </a:ext>
            </a:extLst>
          </p:cNvPr>
          <p:cNvSpPr/>
          <p:nvPr/>
        </p:nvSpPr>
        <p:spPr>
          <a:xfrm>
            <a:off x="7415684" y="3093109"/>
            <a:ext cx="904351" cy="119753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6313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891B2CA-43DB-B581-7E9F-4240FA33C3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sz="2800" b="1" dirty="0"/>
              <a:t>Hvad vil jeg fortælle om i dag?</a:t>
            </a:r>
          </a:p>
          <a:p>
            <a:pPr algn="ctr"/>
            <a:endParaRPr lang="da-DK" sz="7200" b="1" dirty="0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B982A861-91EE-5EA1-AD95-2DF809DFEA36}"/>
              </a:ext>
            </a:extLst>
          </p:cNvPr>
          <p:cNvSpPr txBox="1"/>
          <p:nvPr/>
        </p:nvSpPr>
        <p:spPr>
          <a:xfrm>
            <a:off x="4541325" y="2487595"/>
            <a:ext cx="317368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b="1" dirty="0"/>
              <a:t>Danskernes syn på fremtiden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31496CCC-5E0A-A1E0-21DD-7942C2DA8768}"/>
              </a:ext>
            </a:extLst>
          </p:cNvPr>
          <p:cNvSpPr txBox="1"/>
          <p:nvPr/>
        </p:nvSpPr>
        <p:spPr>
          <a:xfrm>
            <a:off x="652436" y="2487595"/>
            <a:ext cx="347892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b="1" dirty="0"/>
              <a:t>Hvad spiser danskerne?</a:t>
            </a:r>
          </a:p>
          <a:p>
            <a:pPr algn="ctr"/>
            <a:r>
              <a:rPr lang="da-DK" b="1" dirty="0"/>
              <a:t>Situationen her og nu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0949A1B6-4906-E8F7-C615-5989563FEB94}"/>
              </a:ext>
            </a:extLst>
          </p:cNvPr>
          <p:cNvSpPr txBox="1"/>
          <p:nvPr/>
        </p:nvSpPr>
        <p:spPr>
          <a:xfrm>
            <a:off x="8128670" y="2487595"/>
            <a:ext cx="328035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b="1" dirty="0"/>
              <a:t>Flere grøntsager til danskerne. Men hvordan?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01AAB85A-64A7-ACD7-4B19-DD79419C4E40}"/>
              </a:ext>
            </a:extLst>
          </p:cNvPr>
          <p:cNvSpPr txBox="1"/>
          <p:nvPr/>
        </p:nvSpPr>
        <p:spPr>
          <a:xfrm>
            <a:off x="5654035" y="1320338"/>
            <a:ext cx="94826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8000" b="1" dirty="0">
                <a:latin typeface="Bradley Hand ITC" panose="03070402050302030203" pitchFamily="66" charset="0"/>
              </a:rPr>
              <a:t>2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2BC621C1-A434-CEFA-E91B-A6BD80787B7D}"/>
              </a:ext>
            </a:extLst>
          </p:cNvPr>
          <p:cNvSpPr txBox="1"/>
          <p:nvPr/>
        </p:nvSpPr>
        <p:spPr>
          <a:xfrm>
            <a:off x="1799960" y="1320338"/>
            <a:ext cx="94826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8000" b="1" dirty="0">
                <a:latin typeface="Bradley Hand ITC" panose="03070402050302030203" pitchFamily="66" charset="0"/>
              </a:rPr>
              <a:t>1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22050715-77BE-977A-6820-2A1D7685554D}"/>
              </a:ext>
            </a:extLst>
          </p:cNvPr>
          <p:cNvSpPr txBox="1"/>
          <p:nvPr/>
        </p:nvSpPr>
        <p:spPr>
          <a:xfrm>
            <a:off x="9294715" y="1320338"/>
            <a:ext cx="94826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8000" b="1" dirty="0">
                <a:latin typeface="Bradley Hand ITC" panose="03070402050302030203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06549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891B2CA-43DB-B581-7E9F-4240FA33C3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sz="2800" b="1" dirty="0"/>
              <a:t>Hvad vil jeg fortælle om i dag?</a:t>
            </a:r>
          </a:p>
          <a:p>
            <a:pPr algn="ctr"/>
            <a:endParaRPr lang="da-DK" sz="7200" b="1" dirty="0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B982A861-91EE-5EA1-AD95-2DF809DFEA36}"/>
              </a:ext>
            </a:extLst>
          </p:cNvPr>
          <p:cNvSpPr txBox="1"/>
          <p:nvPr/>
        </p:nvSpPr>
        <p:spPr>
          <a:xfrm>
            <a:off x="4541325" y="2487595"/>
            <a:ext cx="317368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Danskernes syn på fremtiden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31496CCC-5E0A-A1E0-21DD-7942C2DA8768}"/>
              </a:ext>
            </a:extLst>
          </p:cNvPr>
          <p:cNvSpPr txBox="1"/>
          <p:nvPr/>
        </p:nvSpPr>
        <p:spPr>
          <a:xfrm>
            <a:off x="652436" y="2487595"/>
            <a:ext cx="347892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Hvad spiser danskerne?</a:t>
            </a:r>
          </a:p>
          <a:p>
            <a:pPr algn="ctr"/>
            <a:r>
              <a:rPr lang="da-DK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-Situationen her og nu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0949A1B6-4906-E8F7-C615-5989563FEB94}"/>
              </a:ext>
            </a:extLst>
          </p:cNvPr>
          <p:cNvSpPr txBox="1"/>
          <p:nvPr/>
        </p:nvSpPr>
        <p:spPr>
          <a:xfrm>
            <a:off x="8128670" y="2487595"/>
            <a:ext cx="328035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b="1" dirty="0"/>
              <a:t>Flere grøntsager til danskerne. Men hvordan?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01AAB85A-64A7-ACD7-4B19-DD79419C4E40}"/>
              </a:ext>
            </a:extLst>
          </p:cNvPr>
          <p:cNvSpPr txBox="1"/>
          <p:nvPr/>
        </p:nvSpPr>
        <p:spPr>
          <a:xfrm>
            <a:off x="5654035" y="1320338"/>
            <a:ext cx="94826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8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2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2BC621C1-A434-CEFA-E91B-A6BD80787B7D}"/>
              </a:ext>
            </a:extLst>
          </p:cNvPr>
          <p:cNvSpPr txBox="1"/>
          <p:nvPr/>
        </p:nvSpPr>
        <p:spPr>
          <a:xfrm>
            <a:off x="1799960" y="1320338"/>
            <a:ext cx="94826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8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1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22050715-77BE-977A-6820-2A1D7685554D}"/>
              </a:ext>
            </a:extLst>
          </p:cNvPr>
          <p:cNvSpPr txBox="1"/>
          <p:nvPr/>
        </p:nvSpPr>
        <p:spPr>
          <a:xfrm>
            <a:off x="9294715" y="1320338"/>
            <a:ext cx="94826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8000" b="1" dirty="0">
                <a:latin typeface="Bradley Hand ITC" panose="03070402050302030203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19539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09D5DB0-0719-75B5-CB7E-0299738A93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3895451"/>
              </p:ext>
            </p:extLst>
          </p:nvPr>
        </p:nvGraphicFramePr>
        <p:xfrm>
          <a:off x="1184663" y="2059911"/>
          <a:ext cx="9567073" cy="4096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id="{2C947300-7734-0CB7-7EA5-3884EFD6E1DB}"/>
              </a:ext>
            </a:extLst>
          </p:cNvPr>
          <p:cNvSpPr txBox="1"/>
          <p:nvPr/>
        </p:nvSpPr>
        <p:spPr>
          <a:xfrm>
            <a:off x="1349392" y="304800"/>
            <a:ext cx="9497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De fleste ser sig selv som kødspisere 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33A3A79-1D65-4268-4E5C-745A5625CBE1}"/>
              </a:ext>
            </a:extLst>
          </p:cNvPr>
          <p:cNvSpPr txBox="1"/>
          <p:nvPr/>
        </p:nvSpPr>
        <p:spPr>
          <a:xfrm>
            <a:off x="1184663" y="1578234"/>
            <a:ext cx="98904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 b="1" dirty="0">
                <a:solidFill>
                  <a:srgbClr val="053119"/>
                </a:solidFill>
              </a:rPr>
              <a:t>Spg: Hvilken af følgende udsagn passer bedst på dig? </a:t>
            </a:r>
          </a:p>
        </p:txBody>
      </p:sp>
      <p:sp>
        <p:nvSpPr>
          <p:cNvPr id="8" name="Højre klammeparentes 7">
            <a:extLst>
              <a:ext uri="{FF2B5EF4-FFF2-40B4-BE49-F238E27FC236}">
                <a16:creationId xmlns:a16="http://schemas.microsoft.com/office/drawing/2014/main" id="{CE8DE1BA-FA06-8BCA-2E9C-5EF31A2FC411}"/>
              </a:ext>
            </a:extLst>
          </p:cNvPr>
          <p:cNvSpPr/>
          <p:nvPr/>
        </p:nvSpPr>
        <p:spPr>
          <a:xfrm rot="16200000">
            <a:off x="5915609" y="1270638"/>
            <a:ext cx="565939" cy="5669784"/>
          </a:xfrm>
          <a:prstGeom prst="rightBrace">
            <a:avLst>
              <a:gd name="adj1" fmla="val 8333"/>
              <a:gd name="adj2" fmla="val 4883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259C0BCF-6FF8-0CEA-B9BF-B53BEC612FD1}"/>
              </a:ext>
            </a:extLst>
          </p:cNvPr>
          <p:cNvSpPr txBox="1"/>
          <p:nvPr/>
        </p:nvSpPr>
        <p:spPr>
          <a:xfrm>
            <a:off x="4484914" y="2988907"/>
            <a:ext cx="276771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800" b="1" dirty="0"/>
              <a:t>17% ser sig selv i identitetsbegreberne</a:t>
            </a:r>
          </a:p>
        </p:txBody>
      </p:sp>
      <p:sp>
        <p:nvSpPr>
          <p:cNvPr id="6" name="TextBox 41">
            <a:extLst>
              <a:ext uri="{FF2B5EF4-FFF2-40B4-BE49-F238E27FC236}">
                <a16:creationId xmlns:a16="http://schemas.microsoft.com/office/drawing/2014/main" id="{ACC97C7F-42E2-8305-1C0E-B827C885F798}"/>
              </a:ext>
            </a:extLst>
          </p:cNvPr>
          <p:cNvSpPr txBox="1"/>
          <p:nvPr/>
        </p:nvSpPr>
        <p:spPr>
          <a:xfrm>
            <a:off x="2564528" y="6293455"/>
            <a:ext cx="74118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400"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Voxmeter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for Landbrug &amp; Fødevarer ”Madkultur tracker ”</a:t>
            </a:r>
            <a:r>
              <a:rPr lang="da-DK" sz="800" dirty="0">
                <a:cs typeface="Calibri" panose="020F0502020204030204" pitchFamily="34" charset="0"/>
              </a:rPr>
              <a:t> n=2826 (fik aftensmad i går)</a:t>
            </a:r>
            <a:b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</a:b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base gennemsnit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3000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, heraf Q1 2023 n=1000, Q2 2023 n=1000 , Q3 2023 n=1000,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18-80 år repræsentativt på køn, alder, region og uddannelse 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53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09D5DB0-0719-75B5-CB7E-0299738A93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6314456"/>
              </p:ext>
            </p:extLst>
          </p:nvPr>
        </p:nvGraphicFramePr>
        <p:xfrm>
          <a:off x="795635" y="2059911"/>
          <a:ext cx="10279463" cy="4096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id="{2C947300-7734-0CB7-7EA5-3884EFD6E1DB}"/>
              </a:ext>
            </a:extLst>
          </p:cNvPr>
          <p:cNvSpPr txBox="1"/>
          <p:nvPr/>
        </p:nvSpPr>
        <p:spPr>
          <a:xfrm>
            <a:off x="1349392" y="304800"/>
            <a:ext cx="9497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/>
              <a:t>Langt flere har dog kødfrie dage. Mere potentiale i at tale til forbrugerbehovet og adfærden. Der er et større </a:t>
            </a:r>
            <a:r>
              <a:rPr lang="da-DK" sz="2000" b="1" dirty="0" err="1"/>
              <a:t>volume</a:t>
            </a:r>
            <a:r>
              <a:rPr lang="da-DK" sz="2000" b="1" dirty="0"/>
              <a:t> potentiale i en bredere del af befolkningen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33A3A79-1D65-4268-4E5C-745A5625CBE1}"/>
              </a:ext>
            </a:extLst>
          </p:cNvPr>
          <p:cNvSpPr txBox="1"/>
          <p:nvPr/>
        </p:nvSpPr>
        <p:spPr>
          <a:xfrm>
            <a:off x="1184663" y="1578234"/>
            <a:ext cx="989043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 b="1" dirty="0">
                <a:solidFill>
                  <a:srgbClr val="053119"/>
                </a:solidFill>
              </a:rPr>
              <a:t>Spg: Hvilken af følgende beskrivelser passer bedst på dig? </a:t>
            </a:r>
          </a:p>
          <a:p>
            <a:pPr algn="ctr"/>
            <a:endParaRPr lang="da-DK" sz="1200" b="1" dirty="0">
              <a:solidFill>
                <a:srgbClr val="053119"/>
              </a:solidFill>
            </a:endParaRPr>
          </a:p>
        </p:txBody>
      </p:sp>
      <p:sp>
        <p:nvSpPr>
          <p:cNvPr id="5" name="Højre klammeparentes 4">
            <a:extLst>
              <a:ext uri="{FF2B5EF4-FFF2-40B4-BE49-F238E27FC236}">
                <a16:creationId xmlns:a16="http://schemas.microsoft.com/office/drawing/2014/main" id="{25F8A033-BEA1-CD1D-4908-3533F90A9CFA}"/>
              </a:ext>
            </a:extLst>
          </p:cNvPr>
          <p:cNvSpPr/>
          <p:nvPr/>
        </p:nvSpPr>
        <p:spPr>
          <a:xfrm rot="16200000">
            <a:off x="5450454" y="361787"/>
            <a:ext cx="565939" cy="6278548"/>
          </a:xfrm>
          <a:prstGeom prst="rightBrace">
            <a:avLst>
              <a:gd name="adj1" fmla="val 8333"/>
              <a:gd name="adj2" fmla="val 4883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A7513D9-112E-174F-BBDC-74905D2742C7}"/>
              </a:ext>
            </a:extLst>
          </p:cNvPr>
          <p:cNvSpPr txBox="1"/>
          <p:nvPr/>
        </p:nvSpPr>
        <p:spPr>
          <a:xfrm>
            <a:off x="4612194" y="2281132"/>
            <a:ext cx="224245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800" b="1" dirty="0"/>
              <a:t>Men 41% ser sig selv i en eller anden grad i adfærden</a:t>
            </a:r>
          </a:p>
        </p:txBody>
      </p:sp>
      <p:sp>
        <p:nvSpPr>
          <p:cNvPr id="7" name="TextBox 41">
            <a:extLst>
              <a:ext uri="{FF2B5EF4-FFF2-40B4-BE49-F238E27FC236}">
                <a16:creationId xmlns:a16="http://schemas.microsoft.com/office/drawing/2014/main" id="{3FE0193C-12EC-C1CE-D66A-BE7A92BC13AB}"/>
              </a:ext>
            </a:extLst>
          </p:cNvPr>
          <p:cNvSpPr txBox="1"/>
          <p:nvPr/>
        </p:nvSpPr>
        <p:spPr>
          <a:xfrm>
            <a:off x="2564528" y="6293455"/>
            <a:ext cx="74118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400"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Voxmeter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for Landbrug &amp; Fødevarer ”Madkultur tracker ”</a:t>
            </a:r>
            <a:r>
              <a:rPr lang="da-DK" sz="800" dirty="0">
                <a:cs typeface="Calibri" panose="020F0502020204030204" pitchFamily="34" charset="0"/>
              </a:rPr>
              <a:t> n=2826 (fik aftensmad i går)</a:t>
            </a:r>
            <a:b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</a:b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base gennemsnit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3000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, heraf Q1 2023 n=1000, Q2 2023 n=1000 , Q3 2023 n=1000,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18-80 år repræsentativt på køn, alder, region og uddannelse 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09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CF0509C-12D4-C12C-3F21-52528DCFE902}"/>
              </a:ext>
            </a:extLst>
          </p:cNvPr>
          <p:cNvSpPr txBox="1">
            <a:spLocks/>
          </p:cNvSpPr>
          <p:nvPr/>
        </p:nvSpPr>
        <p:spPr>
          <a:xfrm>
            <a:off x="1001027" y="320209"/>
            <a:ext cx="10058400" cy="3263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09585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6600" b="0" i="0" kern="1200">
                <a:solidFill>
                  <a:schemeClr val="tx1"/>
                </a:solidFill>
                <a:latin typeface="+mj-lt"/>
                <a:ea typeface="+mn-ea"/>
                <a:cs typeface="Calibri Light" panose="020F0302020204030204" pitchFamily="34" charset="0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Calibri Light" panose="020F0302020204030204" pitchFamily="34" charset="0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Calibri Light" panose="020F0302020204030204" pitchFamily="34" charset="0"/>
              </a:defRPr>
            </a:lvl3pPr>
            <a:lvl4pPr marL="182875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Calibri Light" panose="020F0302020204030204" pitchFamily="34" charset="0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Calibri Light" panose="020F030202020403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4000" b="1" dirty="0"/>
              <a:t>Kan danskerne se sig selv justere deres favoritretter med kød i en grønnere retning?</a:t>
            </a:r>
          </a:p>
          <a:p>
            <a:pPr algn="ctr"/>
            <a:endParaRPr lang="da-DK" sz="9600" b="1" dirty="0"/>
          </a:p>
        </p:txBody>
      </p:sp>
    </p:spTree>
    <p:extLst>
      <p:ext uri="{BB962C8B-B14F-4D97-AF65-F5344CB8AC3E}">
        <p14:creationId xmlns:p14="http://schemas.microsoft.com/office/powerpoint/2010/main" val="2498375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5EAD05B-4CC8-40CF-B214-AC16B3F9F5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6248816"/>
              </p:ext>
            </p:extLst>
          </p:nvPr>
        </p:nvGraphicFramePr>
        <p:xfrm>
          <a:off x="361085" y="1413167"/>
          <a:ext cx="11526234" cy="4742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E7FE11B4-5496-8403-C282-7F6FC56432AA}"/>
              </a:ext>
            </a:extLst>
          </p:cNvPr>
          <p:cNvSpPr txBox="1"/>
          <p:nvPr/>
        </p:nvSpPr>
        <p:spPr>
          <a:xfrm>
            <a:off x="1184663" y="1578234"/>
            <a:ext cx="98904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 b="1" dirty="0"/>
              <a:t>Spg. Er der nogle af disse, som du har spist til aftensmad inden for den seneste måned? </a:t>
            </a:r>
            <a:endParaRPr lang="da-DK" sz="1200" b="1" u="sng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2BEFA72-40DA-332A-4725-A3A810974370}"/>
              </a:ext>
            </a:extLst>
          </p:cNvPr>
          <p:cNvSpPr txBox="1"/>
          <p:nvPr/>
        </p:nvSpPr>
        <p:spPr>
          <a:xfrm>
            <a:off x="1349392" y="304800"/>
            <a:ext cx="9497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b="1" dirty="0"/>
              <a:t>Helt eller delvist hjemmelavede retter med kød, der er blevet spist den seneste måned…</a:t>
            </a:r>
          </a:p>
        </p:txBody>
      </p:sp>
      <p:sp>
        <p:nvSpPr>
          <p:cNvPr id="2" name="TextBox 41">
            <a:extLst>
              <a:ext uri="{FF2B5EF4-FFF2-40B4-BE49-F238E27FC236}">
                <a16:creationId xmlns:a16="http://schemas.microsoft.com/office/drawing/2014/main" id="{D037D6D0-A144-6CED-647E-45999D476C51}"/>
              </a:ext>
            </a:extLst>
          </p:cNvPr>
          <p:cNvSpPr txBox="1"/>
          <p:nvPr/>
        </p:nvSpPr>
        <p:spPr>
          <a:xfrm>
            <a:off x="2564528" y="6331076"/>
            <a:ext cx="74118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</a:t>
            </a:r>
            <a:r>
              <a:rPr kumimoji="0" lang="da-DK" sz="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Ipsos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for Landbrug &amp; Fødevarer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base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1915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, 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18-70 år repræsentativt på køn, alder, region og uddannelse.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22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41326E5-5F63-0FD2-921D-38AEE021EC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3541794"/>
              </p:ext>
            </p:extLst>
          </p:nvPr>
        </p:nvGraphicFramePr>
        <p:xfrm>
          <a:off x="361085" y="1413167"/>
          <a:ext cx="11526234" cy="4742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kstfelt 1">
            <a:extLst>
              <a:ext uri="{FF2B5EF4-FFF2-40B4-BE49-F238E27FC236}">
                <a16:creationId xmlns:a16="http://schemas.microsoft.com/office/drawing/2014/main" id="{4C57E510-DE64-32B8-CCCA-E4CC83744F0F}"/>
              </a:ext>
            </a:extLst>
          </p:cNvPr>
          <p:cNvSpPr txBox="1"/>
          <p:nvPr/>
        </p:nvSpPr>
        <p:spPr>
          <a:xfrm>
            <a:off x="1349392" y="304800"/>
            <a:ext cx="9497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66 pct. af danskere ser potentiale i at spise velkendte retter i en grønnere version</a:t>
            </a:r>
            <a:endParaRPr lang="da-DK" b="1" dirty="0">
              <a:latin typeface="+mj-lt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D2FDE48-485A-780C-BC9C-75342973F2F1}"/>
              </a:ext>
            </a:extLst>
          </p:cNvPr>
          <p:cNvSpPr txBox="1"/>
          <p:nvPr/>
        </p:nvSpPr>
        <p:spPr>
          <a:xfrm>
            <a:off x="1184663" y="1578234"/>
            <a:ext cx="989043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 b="1" dirty="0"/>
              <a:t>Spg. Du har tidligere angivet, at du har spist nedenstående retter inden for den seneste måned. </a:t>
            </a:r>
          </a:p>
          <a:p>
            <a:pPr algn="ctr"/>
            <a:r>
              <a:rPr lang="da-DK" sz="1200" b="1" u="sng" dirty="0"/>
              <a:t>Hvilke af disse retter kunne forestille dig at spise i en mere grøn version?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111B9BF0-C321-87CC-1F79-27598A868532}"/>
              </a:ext>
            </a:extLst>
          </p:cNvPr>
          <p:cNvSpPr/>
          <p:nvPr/>
        </p:nvSpPr>
        <p:spPr>
          <a:xfrm>
            <a:off x="733530" y="2607593"/>
            <a:ext cx="1969477" cy="354848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aleboble: rektangel med afrundede hjørner 9">
            <a:extLst>
              <a:ext uri="{FF2B5EF4-FFF2-40B4-BE49-F238E27FC236}">
                <a16:creationId xmlns:a16="http://schemas.microsoft.com/office/drawing/2014/main" id="{27F401E7-0EAE-CA39-D5C0-7148AAC1F2F6}"/>
              </a:ext>
            </a:extLst>
          </p:cNvPr>
          <p:cNvSpPr/>
          <p:nvPr/>
        </p:nvSpPr>
        <p:spPr>
          <a:xfrm>
            <a:off x="9827288" y="1578234"/>
            <a:ext cx="1858945" cy="1231106"/>
          </a:xfrm>
          <a:prstGeom prst="wedgeRoundRectCallout">
            <a:avLst>
              <a:gd name="adj1" fmla="val 21329"/>
              <a:gd name="adj2" fmla="val 7800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b="1" dirty="0"/>
              <a:t>Kun 26% kunne ikke se sig selv spise min. en af retterne i en grønnere version  </a:t>
            </a:r>
          </a:p>
        </p:txBody>
      </p:sp>
      <p:sp>
        <p:nvSpPr>
          <p:cNvPr id="7" name="TextBox 41">
            <a:extLst>
              <a:ext uri="{FF2B5EF4-FFF2-40B4-BE49-F238E27FC236}">
                <a16:creationId xmlns:a16="http://schemas.microsoft.com/office/drawing/2014/main" id="{8C4E9F42-6E9D-D793-3513-39A9DCBD0B4D}"/>
              </a:ext>
            </a:extLst>
          </p:cNvPr>
          <p:cNvSpPr txBox="1"/>
          <p:nvPr/>
        </p:nvSpPr>
        <p:spPr>
          <a:xfrm>
            <a:off x="2564528" y="6331076"/>
            <a:ext cx="74118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</a:t>
            </a:r>
            <a:r>
              <a:rPr kumimoji="0" lang="da-DK" sz="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Ipsos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for Landbrug &amp; Fødevarer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base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1915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, 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18-70 år repræsentativt på køn, alder, region og uddannelse. NB: Kun de retter, som man har spist som hjemmelavet mad den seneste måned er blevet vist på deltagerens svarliste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1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2" grpId="0"/>
      <p:bldP spid="5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41326E5-5F63-0FD2-921D-38AEE021EC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4114247"/>
              </p:ext>
            </p:extLst>
          </p:nvPr>
        </p:nvGraphicFramePr>
        <p:xfrm>
          <a:off x="361085" y="1413167"/>
          <a:ext cx="11526234" cy="4742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kstfelt 1">
            <a:extLst>
              <a:ext uri="{FF2B5EF4-FFF2-40B4-BE49-F238E27FC236}">
                <a16:creationId xmlns:a16="http://schemas.microsoft.com/office/drawing/2014/main" id="{4C57E510-DE64-32B8-CCCA-E4CC83744F0F}"/>
              </a:ext>
            </a:extLst>
          </p:cNvPr>
          <p:cNvSpPr txBox="1"/>
          <p:nvPr/>
        </p:nvSpPr>
        <p:spPr>
          <a:xfrm>
            <a:off x="1349392" y="304800"/>
            <a:ext cx="9497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66 pct. af danskere ser potentiale i at spise velkendte retter i en grønnere version</a:t>
            </a:r>
            <a:endParaRPr lang="da-DK" b="1" dirty="0">
              <a:latin typeface="+mj-lt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D2FDE48-485A-780C-BC9C-75342973F2F1}"/>
              </a:ext>
            </a:extLst>
          </p:cNvPr>
          <p:cNvSpPr txBox="1"/>
          <p:nvPr/>
        </p:nvSpPr>
        <p:spPr>
          <a:xfrm>
            <a:off x="1184663" y="1578234"/>
            <a:ext cx="989043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 b="1" dirty="0"/>
              <a:t>Spg. Du har tidligere angivet, at du har spist nedenstående retter inden for den seneste måned. </a:t>
            </a:r>
          </a:p>
          <a:p>
            <a:pPr algn="ctr"/>
            <a:r>
              <a:rPr lang="da-DK" sz="1200" b="1" u="sng" dirty="0"/>
              <a:t>Hvilke af disse retter kunne forestille dig at spise i en mere grøn version?</a:t>
            </a:r>
          </a:p>
        </p:txBody>
      </p:sp>
      <p:sp>
        <p:nvSpPr>
          <p:cNvPr id="10" name="Taleboble: rektangel med afrundede hjørner 9">
            <a:extLst>
              <a:ext uri="{FF2B5EF4-FFF2-40B4-BE49-F238E27FC236}">
                <a16:creationId xmlns:a16="http://schemas.microsoft.com/office/drawing/2014/main" id="{27F401E7-0EAE-CA39-D5C0-7148AAC1F2F6}"/>
              </a:ext>
            </a:extLst>
          </p:cNvPr>
          <p:cNvSpPr/>
          <p:nvPr/>
        </p:nvSpPr>
        <p:spPr>
          <a:xfrm>
            <a:off x="9827288" y="1578234"/>
            <a:ext cx="1858945" cy="1231106"/>
          </a:xfrm>
          <a:prstGeom prst="wedgeRoundRectCallout">
            <a:avLst>
              <a:gd name="adj1" fmla="val 21329"/>
              <a:gd name="adj2" fmla="val 7800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b="1" dirty="0"/>
              <a:t>Kun 26% kunne ikke se sig selv spise min. en af retterne i en grønnere version  </a:t>
            </a:r>
          </a:p>
        </p:txBody>
      </p:sp>
      <p:sp>
        <p:nvSpPr>
          <p:cNvPr id="7" name="TextBox 41">
            <a:extLst>
              <a:ext uri="{FF2B5EF4-FFF2-40B4-BE49-F238E27FC236}">
                <a16:creationId xmlns:a16="http://schemas.microsoft.com/office/drawing/2014/main" id="{8C4E9F42-6E9D-D793-3513-39A9DCBD0B4D}"/>
              </a:ext>
            </a:extLst>
          </p:cNvPr>
          <p:cNvSpPr txBox="1"/>
          <p:nvPr/>
        </p:nvSpPr>
        <p:spPr>
          <a:xfrm>
            <a:off x="2564528" y="6331076"/>
            <a:ext cx="74118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</a:t>
            </a:r>
            <a:r>
              <a:rPr kumimoji="0" lang="da-DK" sz="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Ipsos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for Landbrug &amp; Fødevarer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base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1915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, 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18-70 år repræsentativt på køn, alder, region og uddannelse. NB: Kun de retter, som man har spist som hjemmelavet mad den seneste måned er blevet vist på deltagerens svarliste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Pil: nedad 5">
            <a:extLst>
              <a:ext uri="{FF2B5EF4-FFF2-40B4-BE49-F238E27FC236}">
                <a16:creationId xmlns:a16="http://schemas.microsoft.com/office/drawing/2014/main" id="{A7281D76-DDC0-FBB5-03D9-100A883D4D50}"/>
              </a:ext>
            </a:extLst>
          </p:cNvPr>
          <p:cNvSpPr/>
          <p:nvPr/>
        </p:nvSpPr>
        <p:spPr>
          <a:xfrm>
            <a:off x="2373461" y="2862275"/>
            <a:ext cx="214526" cy="502920"/>
          </a:xfrm>
          <a:prstGeom prst="downArrow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FPressSansOff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377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Pladsholder til indhold 6">
            <a:extLst>
              <a:ext uri="{FF2B5EF4-FFF2-40B4-BE49-F238E27FC236}">
                <a16:creationId xmlns:a16="http://schemas.microsoft.com/office/drawing/2014/main" id="{3061612A-1A8E-85D7-5BF2-07134DC0C971}"/>
              </a:ext>
            </a:extLst>
          </p:cNvPr>
          <p:cNvGraphicFramePr>
            <a:graphicFrameLocks/>
          </p:cNvGraphicFramePr>
          <p:nvPr/>
        </p:nvGraphicFramePr>
        <p:xfrm>
          <a:off x="4328932" y="1685673"/>
          <a:ext cx="7720313" cy="4480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Billede 7" descr="Et billede, der indeholder mad, bord, person, pizza&#10;&#10;Automatisk genereret beskrivelse">
            <a:extLst>
              <a:ext uri="{FF2B5EF4-FFF2-40B4-BE49-F238E27FC236}">
                <a16:creationId xmlns:a16="http://schemas.microsoft.com/office/drawing/2014/main" id="{5969E3D8-DB00-F93F-7472-FAC11EB1CB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2" t="23224" r="24455" b="16192"/>
          <a:stretch/>
        </p:blipFill>
        <p:spPr>
          <a:xfrm>
            <a:off x="-1" y="0"/>
            <a:ext cx="444023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D6AAF9-3356-9E91-E256-AF5DD1163265}"/>
              </a:ext>
            </a:extLst>
          </p:cNvPr>
          <p:cNvSpPr txBox="1"/>
          <p:nvPr/>
        </p:nvSpPr>
        <p:spPr>
          <a:xfrm>
            <a:off x="4825388" y="947009"/>
            <a:ext cx="652198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b="1" dirty="0"/>
              <a:t>Forestil dig, at du skal have </a:t>
            </a:r>
            <a:r>
              <a:rPr lang="da-DK" sz="1200" b="1" dirty="0">
                <a:solidFill>
                  <a:schemeClr val="accent3"/>
                </a:solidFill>
              </a:rPr>
              <a:t>spaghetti bolognese </a:t>
            </a:r>
            <a:r>
              <a:rPr lang="da-DK" sz="1200" b="1" dirty="0"/>
              <a:t>til aftensmad i en grønnere version </a:t>
            </a:r>
          </a:p>
          <a:p>
            <a:r>
              <a:rPr lang="da-DK" sz="1200" b="1" dirty="0"/>
              <a:t>(dvs. med flere råvarer fra planter, end du plejer). Hvilke af nedenstående kunne du forestille dig at tilføje til retten? </a:t>
            </a:r>
          </a:p>
          <a:p>
            <a:r>
              <a:rPr lang="da-DK" sz="1200" b="1" dirty="0"/>
              <a:t> </a:t>
            </a:r>
            <a:endParaRPr lang="da-DK" sz="1200" b="1" u="sng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B627E43-C994-E525-952A-3E20818C6C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3308" y="5250945"/>
            <a:ext cx="839443" cy="1324851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BAAE2259-8A29-B655-FE3D-1C294BB0BCFA}"/>
              </a:ext>
            </a:extLst>
          </p:cNvPr>
          <p:cNvSpPr txBox="1"/>
          <p:nvPr/>
        </p:nvSpPr>
        <p:spPr>
          <a:xfrm>
            <a:off x="5914052" y="6201185"/>
            <a:ext cx="37045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900" dirty="0"/>
              <a:t>Kilde: Ipsos for Landbrug &amp; Fødevarer juni 2023 n=193 (kunne </a:t>
            </a:r>
            <a:r>
              <a:rPr lang="da-DK" sz="900" u="sng" dirty="0"/>
              <a:t>bedst</a:t>
            </a:r>
            <a:r>
              <a:rPr lang="da-DK" sz="900" dirty="0"/>
              <a:t> forestille sig at spise spaghetti bolognese i en grønnere version)</a:t>
            </a:r>
            <a:endParaRPr lang="da-DK" sz="10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7DDE0F9-2996-8516-5023-465F68827705}"/>
              </a:ext>
            </a:extLst>
          </p:cNvPr>
          <p:cNvSpPr txBox="1"/>
          <p:nvPr/>
        </p:nvSpPr>
        <p:spPr>
          <a:xfrm>
            <a:off x="383308" y="946615"/>
            <a:ext cx="3623142" cy="267765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</a:rPr>
              <a:t>For </a:t>
            </a:r>
            <a:r>
              <a:rPr lang="da-DK" b="1" dirty="0">
                <a:solidFill>
                  <a:schemeClr val="accent5"/>
                </a:solidFill>
              </a:rPr>
              <a:t>spaghetti bolognese </a:t>
            </a:r>
            <a:r>
              <a:rPr lang="da-DK" b="1" dirty="0">
                <a:solidFill>
                  <a:schemeClr val="bg1"/>
                </a:solidFill>
              </a:rPr>
              <a:t>er særligt grøntsager og svampe noget, man kan forestille sig at tilføje for at gøre den grønnere</a:t>
            </a:r>
          </a:p>
        </p:txBody>
      </p:sp>
    </p:spTree>
    <p:extLst>
      <p:ext uri="{BB962C8B-B14F-4D97-AF65-F5344CB8AC3E}">
        <p14:creationId xmlns:p14="http://schemas.microsoft.com/office/powerpoint/2010/main" val="364308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E578CF8B-2530-D87A-BAFB-7D6046782A72}"/>
              </a:ext>
            </a:extLst>
          </p:cNvPr>
          <p:cNvSpPr/>
          <p:nvPr/>
        </p:nvSpPr>
        <p:spPr>
          <a:xfrm>
            <a:off x="3375108" y="1837544"/>
            <a:ext cx="2618958" cy="2991652"/>
          </a:xfrm>
          <a:prstGeom prst="rect">
            <a:avLst/>
          </a:prstGeom>
          <a:solidFill>
            <a:srgbClr val="B0C4D1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bg1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4FA0209-1626-0D2E-133F-7B3F3FDA9A15}"/>
              </a:ext>
            </a:extLst>
          </p:cNvPr>
          <p:cNvSpPr/>
          <p:nvPr/>
        </p:nvSpPr>
        <p:spPr>
          <a:xfrm>
            <a:off x="6197850" y="1837534"/>
            <a:ext cx="2618958" cy="2991652"/>
          </a:xfrm>
          <a:prstGeom prst="rect">
            <a:avLst/>
          </a:prstGeom>
          <a:solidFill>
            <a:srgbClr val="B0C4D1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bg1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47A4197-7310-ECF1-44F6-4C4839000A05}"/>
              </a:ext>
            </a:extLst>
          </p:cNvPr>
          <p:cNvSpPr/>
          <p:nvPr/>
        </p:nvSpPr>
        <p:spPr>
          <a:xfrm>
            <a:off x="9020592" y="1837540"/>
            <a:ext cx="2618958" cy="2996398"/>
          </a:xfrm>
          <a:prstGeom prst="rect">
            <a:avLst/>
          </a:prstGeom>
          <a:solidFill>
            <a:srgbClr val="B0C4D1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bg1"/>
              </a:solidFill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BEB8763-0F0C-347B-3A56-72DFF8CB0DAE}"/>
              </a:ext>
            </a:extLst>
          </p:cNvPr>
          <p:cNvSpPr txBox="1"/>
          <p:nvPr/>
        </p:nvSpPr>
        <p:spPr>
          <a:xfrm>
            <a:off x="3481136" y="2444334"/>
            <a:ext cx="2334126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000" b="1" dirty="0">
                <a:solidFill>
                  <a:schemeClr val="accent5"/>
                </a:solidFill>
              </a:rPr>
              <a:t>Kartofler, tomater, agurk, salat og peberfrugt står for 50% af danskernes køb af grøntsager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5223296B-9F7D-E139-D382-006B5A2BC981}"/>
              </a:ext>
            </a:extLst>
          </p:cNvPr>
          <p:cNvSpPr txBox="1"/>
          <p:nvPr/>
        </p:nvSpPr>
        <p:spPr>
          <a:xfrm>
            <a:off x="6312566" y="2444328"/>
            <a:ext cx="240222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000" b="1" dirty="0">
                <a:solidFill>
                  <a:schemeClr val="accent5"/>
                </a:solidFill>
              </a:rPr>
              <a:t>Understreg den gode smag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1D41C60-CE04-97AD-D63B-4F6776629060}"/>
              </a:ext>
            </a:extLst>
          </p:cNvPr>
          <p:cNvSpPr txBox="1"/>
          <p:nvPr/>
        </p:nvSpPr>
        <p:spPr>
          <a:xfrm>
            <a:off x="9143998" y="2444325"/>
            <a:ext cx="239671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000" b="1" dirty="0">
                <a:solidFill>
                  <a:schemeClr val="accent5"/>
                </a:solidFill>
              </a:rPr>
              <a:t>Ændring i velkendte retter er vejen til mere volumen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13C8042-805B-6F95-1153-51DC963FF758}"/>
              </a:ext>
            </a:extLst>
          </p:cNvPr>
          <p:cNvSpPr/>
          <p:nvPr/>
        </p:nvSpPr>
        <p:spPr>
          <a:xfrm>
            <a:off x="552366" y="1837531"/>
            <a:ext cx="2618958" cy="2991652"/>
          </a:xfrm>
          <a:prstGeom prst="rect">
            <a:avLst/>
          </a:prstGeom>
          <a:solidFill>
            <a:srgbClr val="B0C4D1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bg1"/>
              </a:solidFill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14FC9CF0-3549-DAF4-C35D-457CADBAE63C}"/>
              </a:ext>
            </a:extLst>
          </p:cNvPr>
          <p:cNvSpPr txBox="1"/>
          <p:nvPr/>
        </p:nvSpPr>
        <p:spPr>
          <a:xfrm>
            <a:off x="649705" y="2444330"/>
            <a:ext cx="2334126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000" b="1" dirty="0">
                <a:solidFill>
                  <a:schemeClr val="accent5"/>
                </a:solidFill>
              </a:rPr>
              <a:t>Mennesker er vanedyr 	</a:t>
            </a:r>
          </a:p>
          <a:p>
            <a:pPr algn="ctr"/>
            <a:endParaRPr lang="da-DK" sz="2000" b="1" dirty="0">
              <a:solidFill>
                <a:schemeClr val="accent5"/>
              </a:solidFill>
            </a:endParaRPr>
          </a:p>
          <a:p>
            <a:pPr algn="ctr"/>
            <a:endParaRPr lang="da-DK" sz="2000" b="1" dirty="0">
              <a:solidFill>
                <a:schemeClr val="accent5"/>
              </a:solidFill>
            </a:endParaRPr>
          </a:p>
          <a:p>
            <a:pPr algn="ctr"/>
            <a:r>
              <a:rPr lang="da-DK" sz="2000" b="1" dirty="0">
                <a:solidFill>
                  <a:schemeClr val="accent5"/>
                </a:solidFill>
              </a:rPr>
              <a:t>hjælp dem 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D23FC412-749B-76BB-DCA8-338169BC9B88}"/>
              </a:ext>
            </a:extLst>
          </p:cNvPr>
          <p:cNvSpPr txBox="1"/>
          <p:nvPr/>
        </p:nvSpPr>
        <p:spPr>
          <a:xfrm>
            <a:off x="569448" y="776752"/>
            <a:ext cx="1071617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chemeClr val="accent5"/>
                </a:solidFill>
                <a:latin typeface="+mj-lt"/>
              </a:rPr>
              <a:t>Opsummering</a:t>
            </a:r>
          </a:p>
        </p:txBody>
      </p:sp>
      <p:sp>
        <p:nvSpPr>
          <p:cNvPr id="3" name="Pil: nedad 2">
            <a:extLst>
              <a:ext uri="{FF2B5EF4-FFF2-40B4-BE49-F238E27FC236}">
                <a16:creationId xmlns:a16="http://schemas.microsoft.com/office/drawing/2014/main" id="{E359ECC2-F538-7795-360C-350A75F49199}"/>
              </a:ext>
            </a:extLst>
          </p:cNvPr>
          <p:cNvSpPr/>
          <p:nvPr/>
        </p:nvSpPr>
        <p:spPr>
          <a:xfrm>
            <a:off x="1556858" y="3098307"/>
            <a:ext cx="283464" cy="502920"/>
          </a:xfrm>
          <a:prstGeom prst="downArrow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FPressSansOff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531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0FD38A2-D5BC-06DE-EB1C-3E3344C32B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901" y="1567543"/>
            <a:ext cx="8329020" cy="2015852"/>
          </a:xfrm>
        </p:spPr>
        <p:txBody>
          <a:bodyPr/>
          <a:lstStyle/>
          <a:p>
            <a:pPr algn="ctr"/>
            <a:r>
              <a:rPr lang="da-DK" sz="7200" b="1" dirty="0"/>
              <a:t>Tak</a:t>
            </a:r>
          </a:p>
          <a:p>
            <a:pPr algn="ctr"/>
            <a:endParaRPr lang="da-DK" sz="3600" dirty="0"/>
          </a:p>
          <a:p>
            <a:pPr algn="ctr"/>
            <a:r>
              <a:rPr lang="da-DK" sz="1600" b="0" dirty="0">
                <a:latin typeface="+mj-lt"/>
              </a:rPr>
              <a:t>Kontakt:</a:t>
            </a:r>
          </a:p>
          <a:p>
            <a:pPr algn="ctr"/>
            <a:r>
              <a:rPr lang="da-DK" sz="1600" b="0" dirty="0">
                <a:latin typeface="+mj-lt"/>
              </a:rPr>
              <a:t>Monika Maria May</a:t>
            </a:r>
          </a:p>
          <a:p>
            <a:pPr algn="ctr"/>
            <a:r>
              <a:rPr lang="da-DK" sz="1600" b="0" dirty="0">
                <a:latin typeface="+mj-lt"/>
              </a:rPr>
              <a:t>Seniorkonsulent</a:t>
            </a:r>
            <a:br>
              <a:rPr lang="da-DK" sz="1600" b="0" dirty="0">
                <a:latin typeface="+mj-lt"/>
              </a:rPr>
            </a:br>
            <a:r>
              <a:rPr lang="da-DK" sz="1600" b="0" dirty="0">
                <a:latin typeface="+mj-lt"/>
              </a:rPr>
              <a:t>mmma@lf.dk</a:t>
            </a:r>
          </a:p>
          <a:p>
            <a:pPr algn="ctr"/>
            <a:r>
              <a:rPr lang="da-DK" sz="3600" b="0" dirty="0">
                <a:latin typeface="+mj-lt"/>
              </a:rPr>
              <a:t> </a:t>
            </a:r>
          </a:p>
          <a:p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2487405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891B2CA-43DB-B581-7E9F-4240FA33C3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da-DK" sz="2800" b="1" dirty="0"/>
              <a:t>Hvad vil jeg fortælle om i dag?</a:t>
            </a:r>
          </a:p>
          <a:p>
            <a:pPr algn="ctr"/>
            <a:endParaRPr lang="da-DK" sz="7200" b="1" dirty="0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B982A861-91EE-5EA1-AD95-2DF809DFEA36}"/>
              </a:ext>
            </a:extLst>
          </p:cNvPr>
          <p:cNvSpPr txBox="1"/>
          <p:nvPr/>
        </p:nvSpPr>
        <p:spPr>
          <a:xfrm>
            <a:off x="4541325" y="2487595"/>
            <a:ext cx="317368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Danskernes syn på fremtiden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31496CCC-5E0A-A1E0-21DD-7942C2DA8768}"/>
              </a:ext>
            </a:extLst>
          </p:cNvPr>
          <p:cNvSpPr txBox="1"/>
          <p:nvPr/>
        </p:nvSpPr>
        <p:spPr>
          <a:xfrm>
            <a:off x="652436" y="2487595"/>
            <a:ext cx="347892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b="1" dirty="0"/>
              <a:t>Hvad spiser danskerne?</a:t>
            </a:r>
          </a:p>
          <a:p>
            <a:pPr algn="ctr"/>
            <a:r>
              <a:rPr lang="da-DK" b="1" dirty="0"/>
              <a:t>Situationen her og nu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0949A1B6-4906-E8F7-C615-5989563FEB94}"/>
              </a:ext>
            </a:extLst>
          </p:cNvPr>
          <p:cNvSpPr txBox="1"/>
          <p:nvPr/>
        </p:nvSpPr>
        <p:spPr>
          <a:xfrm>
            <a:off x="8128670" y="2487595"/>
            <a:ext cx="328035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Flere grøntsager til danskerne. Men hvordan?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01AAB85A-64A7-ACD7-4B19-DD79419C4E40}"/>
              </a:ext>
            </a:extLst>
          </p:cNvPr>
          <p:cNvSpPr txBox="1"/>
          <p:nvPr/>
        </p:nvSpPr>
        <p:spPr>
          <a:xfrm>
            <a:off x="5654035" y="1320338"/>
            <a:ext cx="94826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8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2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2BC621C1-A434-CEFA-E91B-A6BD80787B7D}"/>
              </a:ext>
            </a:extLst>
          </p:cNvPr>
          <p:cNvSpPr txBox="1"/>
          <p:nvPr/>
        </p:nvSpPr>
        <p:spPr>
          <a:xfrm>
            <a:off x="1799960" y="1320338"/>
            <a:ext cx="94826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8000" b="1" dirty="0">
                <a:latin typeface="Bradley Hand ITC" panose="03070402050302030203" pitchFamily="66" charset="0"/>
              </a:rPr>
              <a:t>1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22050715-77BE-977A-6820-2A1D7685554D}"/>
              </a:ext>
            </a:extLst>
          </p:cNvPr>
          <p:cNvSpPr txBox="1"/>
          <p:nvPr/>
        </p:nvSpPr>
        <p:spPr>
          <a:xfrm>
            <a:off x="9294715" y="1320338"/>
            <a:ext cx="94826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8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51360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CC1A80F-C59D-B76D-BDBA-4A8267BBB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3888449"/>
              </p:ext>
            </p:extLst>
          </p:nvPr>
        </p:nvGraphicFramePr>
        <p:xfrm>
          <a:off x="361085" y="1413167"/>
          <a:ext cx="11526234" cy="4742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kstfelt 3">
            <a:extLst>
              <a:ext uri="{FF2B5EF4-FFF2-40B4-BE49-F238E27FC236}">
                <a16:creationId xmlns:a16="http://schemas.microsoft.com/office/drawing/2014/main" id="{D52D944B-F438-E941-024A-E0CB0AD24A9F}"/>
              </a:ext>
            </a:extLst>
          </p:cNvPr>
          <p:cNvSpPr txBox="1"/>
          <p:nvPr/>
        </p:nvSpPr>
        <p:spPr>
          <a:xfrm>
            <a:off x="392952" y="294290"/>
            <a:ext cx="11406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>
                <a:latin typeface="+mj-lt"/>
              </a:rPr>
              <a:t>Otte ud af ti danskere fik minimum én grøntsag til aftensmad i går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BCA1D93-6A0E-D046-3107-672689AE11DC}"/>
              </a:ext>
            </a:extLst>
          </p:cNvPr>
          <p:cNvSpPr txBox="1"/>
          <p:nvPr/>
        </p:nvSpPr>
        <p:spPr>
          <a:xfrm>
            <a:off x="1184663" y="1578234"/>
            <a:ext cx="98904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 b="1" dirty="0">
                <a:latin typeface="+mj-lt"/>
              </a:rPr>
              <a:t>Spg. Hvilke grøntsager og bælgfrugter indgik i din aftensmad i går?</a:t>
            </a: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79E2E558-B743-617D-23C7-D9AA6B9E7BA1}"/>
              </a:ext>
            </a:extLst>
          </p:cNvPr>
          <p:cNvGrpSpPr/>
          <p:nvPr/>
        </p:nvGrpSpPr>
        <p:grpSpPr>
          <a:xfrm>
            <a:off x="750706" y="4211473"/>
            <a:ext cx="9644081" cy="1749712"/>
            <a:chOff x="750706" y="4211473"/>
            <a:chExt cx="9644081" cy="1749712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7DC65DDB-8362-C275-1059-225E40E358E6}"/>
                </a:ext>
              </a:extLst>
            </p:cNvPr>
            <p:cNvSpPr/>
            <p:nvPr/>
          </p:nvSpPr>
          <p:spPr>
            <a:xfrm>
              <a:off x="888023" y="4272581"/>
              <a:ext cx="9362402" cy="1688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5478267B-381A-283E-34E9-FE1B12B3A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06" y="4221092"/>
              <a:ext cx="465640" cy="432000"/>
            </a:xfrm>
            <a:prstGeom prst="rect">
              <a:avLst/>
            </a:prstGeom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FD0E2EBD-75DA-B83A-2A85-FA470070F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5165" y="4249437"/>
              <a:ext cx="525809" cy="360000"/>
            </a:xfrm>
            <a:prstGeom prst="rect">
              <a:avLst/>
            </a:prstGeom>
          </p:spPr>
        </p:pic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42603F5F-7C1D-D829-A3EE-DEEB7F9A0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18" y="4211473"/>
              <a:ext cx="432000" cy="432000"/>
            </a:xfrm>
            <a:prstGeom prst="rect">
              <a:avLst/>
            </a:prstGeom>
          </p:spPr>
        </p:pic>
        <p:pic>
          <p:nvPicPr>
            <p:cNvPr id="9" name="Billede 8" descr="Et billede, der indeholder mad, kartoffel, Russet Burbank-kartoffel, Yukon Gold-kartoffel&#10;&#10;Automatisk genereret beskrivelse">
              <a:extLst>
                <a:ext uri="{FF2B5EF4-FFF2-40B4-BE49-F238E27FC236}">
                  <a16:creationId xmlns:a16="http://schemas.microsoft.com/office/drawing/2014/main" id="{A7460503-E3CA-114B-691C-562B79797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0921" y="4257723"/>
              <a:ext cx="518919" cy="360000"/>
            </a:xfrm>
            <a:prstGeom prst="rect">
              <a:avLst/>
            </a:prstGeom>
          </p:spPr>
        </p:pic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D72867BC-0853-BFC0-C001-C91FFE682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6762" y="4247473"/>
              <a:ext cx="502032" cy="360000"/>
            </a:xfrm>
            <a:prstGeom prst="rect">
              <a:avLst/>
            </a:prstGeom>
          </p:spPr>
        </p:pic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70479315-B2B7-25E0-C83E-81627E7EA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221" y="4271344"/>
              <a:ext cx="401143" cy="432000"/>
            </a:xfrm>
            <a:prstGeom prst="rect">
              <a:avLst/>
            </a:prstGeom>
          </p:spPr>
        </p:pic>
        <p:pic>
          <p:nvPicPr>
            <p:cNvPr id="12" name="Billede 11">
              <a:extLst>
                <a:ext uri="{FF2B5EF4-FFF2-40B4-BE49-F238E27FC236}">
                  <a16:creationId xmlns:a16="http://schemas.microsoft.com/office/drawing/2014/main" id="{3EE7724A-6C22-6E1E-BB07-C5A52F818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518" y="4246812"/>
              <a:ext cx="483466" cy="432000"/>
            </a:xfrm>
            <a:prstGeom prst="rect">
              <a:avLst/>
            </a:prstGeom>
          </p:spPr>
        </p:pic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D35108C5-3CBA-6AC4-A7FE-1D0482D3D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791" y="4211473"/>
              <a:ext cx="517012" cy="432000"/>
            </a:xfrm>
            <a:prstGeom prst="rect">
              <a:avLst/>
            </a:prstGeom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173010A2-B656-EC03-7C71-2457A823D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1378" y="4303538"/>
              <a:ext cx="425726" cy="360000"/>
            </a:xfrm>
            <a:prstGeom prst="rect">
              <a:avLst/>
            </a:prstGeom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03B6B3AD-76C4-1F2B-08D8-ED8FB345C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9705" y="4239749"/>
              <a:ext cx="482655" cy="360000"/>
            </a:xfrm>
            <a:prstGeom prst="rect">
              <a:avLst/>
            </a:prstGeom>
          </p:spPr>
        </p:pic>
        <p:pic>
          <p:nvPicPr>
            <p:cNvPr id="16" name="Billede 15">
              <a:extLst>
                <a:ext uri="{FF2B5EF4-FFF2-40B4-BE49-F238E27FC236}">
                  <a16:creationId xmlns:a16="http://schemas.microsoft.com/office/drawing/2014/main" id="{3D2FF5E8-59A9-630A-3939-0F04117A0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7364" y="4235415"/>
              <a:ext cx="383929" cy="504000"/>
            </a:xfrm>
            <a:prstGeom prst="rect">
              <a:avLst/>
            </a:prstGeom>
          </p:spPr>
        </p:pic>
        <p:pic>
          <p:nvPicPr>
            <p:cNvPr id="17" name="Billede 16">
              <a:extLst>
                <a:ext uri="{FF2B5EF4-FFF2-40B4-BE49-F238E27FC236}">
                  <a16:creationId xmlns:a16="http://schemas.microsoft.com/office/drawing/2014/main" id="{E3FCD2D6-B904-4370-BE6B-7830F5DE7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733" y="4249437"/>
              <a:ext cx="415022" cy="360000"/>
            </a:xfrm>
            <a:prstGeom prst="rect">
              <a:avLst/>
            </a:prstGeom>
          </p:spPr>
        </p:pic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4E63E46B-097C-6CDE-1A2B-7B08268BF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489" y="4221092"/>
              <a:ext cx="428812" cy="432000"/>
            </a:xfrm>
            <a:prstGeom prst="rect">
              <a:avLst/>
            </a:prstGeom>
          </p:spPr>
        </p:pic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52A6E5B6-E833-B14F-46F1-3BD6CB7B2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104" y="4272581"/>
              <a:ext cx="430440" cy="432000"/>
            </a:xfrm>
            <a:prstGeom prst="rect">
              <a:avLst/>
            </a:prstGeom>
          </p:spPr>
        </p:pic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050671FD-A87B-0530-E335-DAF048454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5556" y="4229082"/>
              <a:ext cx="472710" cy="360000"/>
            </a:xfrm>
            <a:prstGeom prst="rect">
              <a:avLst/>
            </a:prstGeom>
          </p:spPr>
        </p:pic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EFC2D954-0D25-47EF-2519-E92E57CC7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470" y="4520114"/>
              <a:ext cx="421333" cy="360000"/>
            </a:xfrm>
            <a:prstGeom prst="rect">
              <a:avLst/>
            </a:prstGeom>
          </p:spPr>
        </p:pic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FBA56787-9AB7-1B32-DD11-1139832B1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037" y="4270839"/>
              <a:ext cx="483830" cy="360000"/>
            </a:xfrm>
            <a:prstGeom prst="rect">
              <a:avLst/>
            </a:prstGeom>
          </p:spPr>
        </p:pic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38A9C815-6D9D-4E4C-4B7B-47F95D3F4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11"/>
            <a:stretch/>
          </p:blipFill>
          <p:spPr>
            <a:xfrm>
              <a:off x="8171002" y="4239329"/>
              <a:ext cx="396295" cy="360000"/>
            </a:xfrm>
            <a:prstGeom prst="rect">
              <a:avLst/>
            </a:prstGeom>
          </p:spPr>
        </p:pic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6F834F12-17E1-E25B-C6FB-6A4A0D3D9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386" y="4244185"/>
              <a:ext cx="560335" cy="360000"/>
            </a:xfrm>
            <a:prstGeom prst="rect">
              <a:avLst/>
            </a:prstGeom>
          </p:spPr>
        </p:pic>
        <p:pic>
          <p:nvPicPr>
            <p:cNvPr id="25" name="Billede 24" descr="Et billede, der indeholder grøntsager, bælgplante, orange, mad&#10;&#10;Automatisk genereret beskrivelse">
              <a:extLst>
                <a:ext uri="{FF2B5EF4-FFF2-40B4-BE49-F238E27FC236}">
                  <a16:creationId xmlns:a16="http://schemas.microsoft.com/office/drawing/2014/main" id="{FCCB06DF-EA2B-F9F2-789E-C921FD22B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960889" y="4219938"/>
              <a:ext cx="433898" cy="288000"/>
            </a:xfrm>
            <a:prstGeom prst="rect">
              <a:avLst/>
            </a:prstGeom>
          </p:spPr>
        </p:pic>
        <p:pic>
          <p:nvPicPr>
            <p:cNvPr id="26" name="Billede 25">
              <a:extLst>
                <a:ext uri="{FF2B5EF4-FFF2-40B4-BE49-F238E27FC236}">
                  <a16:creationId xmlns:a16="http://schemas.microsoft.com/office/drawing/2014/main" id="{2966B28D-02B3-19BE-27EA-358565D9E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11013" t="24137" r="10089" b="24796"/>
            <a:stretch/>
          </p:blipFill>
          <p:spPr>
            <a:xfrm>
              <a:off x="9455390" y="4260140"/>
              <a:ext cx="540000" cy="255150"/>
            </a:xfrm>
            <a:prstGeom prst="rect">
              <a:avLst/>
            </a:prstGeom>
          </p:spPr>
        </p:pic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66150931-8A45-07DD-DAEC-DC685AC9A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999702" y="4293883"/>
              <a:ext cx="432000" cy="288000"/>
            </a:xfrm>
            <a:prstGeom prst="rect">
              <a:avLst/>
            </a:prstGeom>
          </p:spPr>
        </p:pic>
      </p:grpSp>
      <p:sp>
        <p:nvSpPr>
          <p:cNvPr id="28" name="TextBox 41">
            <a:extLst>
              <a:ext uri="{FF2B5EF4-FFF2-40B4-BE49-F238E27FC236}">
                <a16:creationId xmlns:a16="http://schemas.microsoft.com/office/drawing/2014/main" id="{B5841E6A-A9AF-6B4E-7EF0-29E066A357CD}"/>
              </a:ext>
            </a:extLst>
          </p:cNvPr>
          <p:cNvSpPr txBox="1"/>
          <p:nvPr/>
        </p:nvSpPr>
        <p:spPr>
          <a:xfrm>
            <a:off x="2564528" y="6293455"/>
            <a:ext cx="74118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400"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Voxmeter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for Landbrug &amp; Fødevarer ”Madkultur tracker ”</a:t>
            </a:r>
            <a:r>
              <a:rPr lang="da-DK" sz="800" dirty="0">
                <a:cs typeface="Calibri" panose="020F0502020204030204" pitchFamily="34" charset="0"/>
              </a:rPr>
              <a:t> n=2826 (fik aftensmad i går)</a:t>
            </a:r>
            <a:b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</a:b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base gennemsnit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3000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, heraf Q1 2023 n=1000, Q2 2023 n=1000 , Q3 2023 n=1000,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18-80 år repræsentativt på køn, alder, region og uddannelse 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0" name="Rektangel: afrundede hjørner 29">
            <a:extLst>
              <a:ext uri="{FF2B5EF4-FFF2-40B4-BE49-F238E27FC236}">
                <a16:creationId xmlns:a16="http://schemas.microsoft.com/office/drawing/2014/main" id="{C8000A50-7AC0-1A92-DB12-5A1D6B54D057}"/>
              </a:ext>
            </a:extLst>
          </p:cNvPr>
          <p:cNvSpPr/>
          <p:nvPr/>
        </p:nvSpPr>
        <p:spPr>
          <a:xfrm>
            <a:off x="8567297" y="3027872"/>
            <a:ext cx="1925016" cy="197901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245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854BF528-EEEE-D57F-D57A-A3EFD14D5C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849131"/>
              </p:ext>
            </p:extLst>
          </p:nvPr>
        </p:nvGraphicFramePr>
        <p:xfrm>
          <a:off x="334963" y="1556237"/>
          <a:ext cx="10945812" cy="4536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id="{677B4AA9-6D6A-9322-37D7-30F933F98B50}"/>
              </a:ext>
            </a:extLst>
          </p:cNvPr>
          <p:cNvSpPr txBox="1"/>
          <p:nvPr/>
        </p:nvSpPr>
        <p:spPr>
          <a:xfrm>
            <a:off x="392952" y="294290"/>
            <a:ext cx="11406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Kartofler, tomater, agurk, salat og peberfrugt udgør knap halvdelen af det samlede salg af friske grøntsager i detail</a:t>
            </a:r>
          </a:p>
        </p:txBody>
      </p:sp>
      <p:sp>
        <p:nvSpPr>
          <p:cNvPr id="4" name="Right Brace 11">
            <a:extLst>
              <a:ext uri="{FF2B5EF4-FFF2-40B4-BE49-F238E27FC236}">
                <a16:creationId xmlns:a16="http://schemas.microsoft.com/office/drawing/2014/main" id="{DBA2BF27-F496-BB61-CC50-59F6C85FA29E}"/>
              </a:ext>
            </a:extLst>
          </p:cNvPr>
          <p:cNvSpPr/>
          <p:nvPr/>
        </p:nvSpPr>
        <p:spPr>
          <a:xfrm rot="10800000" flipV="1">
            <a:off x="8618917" y="1617784"/>
            <a:ext cx="518919" cy="1019907"/>
          </a:xfrm>
          <a:prstGeom prst="rightBrace">
            <a:avLst>
              <a:gd name="adj1" fmla="val 27688"/>
              <a:gd name="adj2" fmla="val 50000"/>
            </a:avLst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DF89B9F-1ACD-094D-9C43-F3B1E0849191}"/>
              </a:ext>
            </a:extLst>
          </p:cNvPr>
          <p:cNvSpPr txBox="1"/>
          <p:nvPr/>
        </p:nvSpPr>
        <p:spPr>
          <a:xfrm>
            <a:off x="7794953" y="1927712"/>
            <a:ext cx="714375" cy="40005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>
              <a:buSzPct val="80000"/>
            </a:pPr>
            <a:r>
              <a:rPr lang="en-GB" sz="1600" dirty="0"/>
              <a:t>53%</a:t>
            </a:r>
          </a:p>
        </p:txBody>
      </p:sp>
      <p:sp>
        <p:nvSpPr>
          <p:cNvPr id="6" name="TextBox 41">
            <a:extLst>
              <a:ext uri="{FF2B5EF4-FFF2-40B4-BE49-F238E27FC236}">
                <a16:creationId xmlns:a16="http://schemas.microsoft.com/office/drawing/2014/main" id="{586C8F72-8B41-0E37-DE39-A51DF8C55F47}"/>
              </a:ext>
            </a:extLst>
          </p:cNvPr>
          <p:cNvSpPr txBox="1"/>
          <p:nvPr/>
        </p:nvSpPr>
        <p:spPr>
          <a:xfrm>
            <a:off x="1746843" y="6363791"/>
            <a:ext cx="74118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GfK for Landbrug &amp; Fødevarer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base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3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000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CC1A80F-C59D-B76D-BDBA-4A8267BBB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3748362"/>
              </p:ext>
            </p:extLst>
          </p:nvPr>
        </p:nvGraphicFramePr>
        <p:xfrm>
          <a:off x="361085" y="1413167"/>
          <a:ext cx="11526234" cy="4742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kstfelt 3">
            <a:extLst>
              <a:ext uri="{FF2B5EF4-FFF2-40B4-BE49-F238E27FC236}">
                <a16:creationId xmlns:a16="http://schemas.microsoft.com/office/drawing/2014/main" id="{D52D944B-F438-E941-024A-E0CB0AD24A9F}"/>
              </a:ext>
            </a:extLst>
          </p:cNvPr>
          <p:cNvSpPr txBox="1"/>
          <p:nvPr/>
        </p:nvSpPr>
        <p:spPr>
          <a:xfrm>
            <a:off x="392952" y="294290"/>
            <a:ext cx="11406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>
                <a:latin typeface="+mj-lt"/>
              </a:rPr>
              <a:t>Når danskerne spiser ude, er det planter som linser, </a:t>
            </a:r>
            <a:r>
              <a:rPr lang="da-DK" b="1" dirty="0" err="1">
                <a:latin typeface="+mj-lt"/>
              </a:rPr>
              <a:t>edamame</a:t>
            </a:r>
            <a:r>
              <a:rPr lang="da-DK" b="1" dirty="0">
                <a:latin typeface="+mj-lt"/>
              </a:rPr>
              <a:t> bønner, kikærter samt grønne bønner, som kommer højt på listen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BCA1D93-6A0E-D046-3107-672689AE11DC}"/>
              </a:ext>
            </a:extLst>
          </p:cNvPr>
          <p:cNvSpPr txBox="1"/>
          <p:nvPr/>
        </p:nvSpPr>
        <p:spPr>
          <a:xfrm>
            <a:off x="1184663" y="1578234"/>
            <a:ext cx="989043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 b="1" dirty="0">
                <a:latin typeface="+mj-lt"/>
              </a:rPr>
              <a:t>Spg. Hvilke grøntsager og bælgfrugter indgik i din aftensmad i går?</a:t>
            </a:r>
          </a:p>
          <a:p>
            <a:pPr algn="ctr"/>
            <a:r>
              <a:rPr lang="da-DK" sz="1200" b="1" dirty="0">
                <a:latin typeface="+mj-lt"/>
              </a:rPr>
              <a:t>Blandt dem der spiste ude (Restaurant/ cafe/ </a:t>
            </a:r>
            <a:r>
              <a:rPr lang="da-DK" sz="1200" b="1" dirty="0" err="1">
                <a:latin typeface="+mj-lt"/>
              </a:rPr>
              <a:t>take-away</a:t>
            </a:r>
            <a:r>
              <a:rPr lang="da-DK" sz="1200" b="1" dirty="0">
                <a:latin typeface="+mj-lt"/>
              </a:rPr>
              <a:t>/ kantine) N=97 (11 pct. af danskerne)</a:t>
            </a: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79E2E558-B743-617D-23C7-D9AA6B9E7BA1}"/>
              </a:ext>
            </a:extLst>
          </p:cNvPr>
          <p:cNvGrpSpPr/>
          <p:nvPr/>
        </p:nvGrpSpPr>
        <p:grpSpPr>
          <a:xfrm>
            <a:off x="752218" y="4233348"/>
            <a:ext cx="9651632" cy="1790546"/>
            <a:chOff x="888023" y="3791081"/>
            <a:chExt cx="9481429" cy="1790546"/>
          </a:xfrm>
          <a:solidFill>
            <a:srgbClr val="FFFFFF"/>
          </a:solidFill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7DC65DDB-8362-C275-1059-225E40E358E6}"/>
                </a:ext>
              </a:extLst>
            </p:cNvPr>
            <p:cNvSpPr/>
            <p:nvPr/>
          </p:nvSpPr>
          <p:spPr>
            <a:xfrm>
              <a:off x="888023" y="3893023"/>
              <a:ext cx="9362402" cy="168860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FD0E2EBD-75DA-B83A-2A85-FA470070F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9838" y="3847761"/>
              <a:ext cx="525809" cy="360000"/>
            </a:xfrm>
            <a:prstGeom prst="rect">
              <a:avLst/>
            </a:prstGeom>
            <a:grpFill/>
          </p:spPr>
        </p:pic>
        <p:pic>
          <p:nvPicPr>
            <p:cNvPr id="22" name="Billede 21">
              <a:extLst>
                <a:ext uri="{FF2B5EF4-FFF2-40B4-BE49-F238E27FC236}">
                  <a16:creationId xmlns:a16="http://schemas.microsoft.com/office/drawing/2014/main" id="{FBA56787-9AB7-1B32-DD11-1139832B1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5622" y="3791081"/>
              <a:ext cx="483830" cy="360000"/>
            </a:xfrm>
            <a:prstGeom prst="rect">
              <a:avLst/>
            </a:prstGeom>
            <a:grpFill/>
          </p:spPr>
        </p:pic>
        <p:pic>
          <p:nvPicPr>
            <p:cNvPr id="24" name="Billede 23">
              <a:extLst>
                <a:ext uri="{FF2B5EF4-FFF2-40B4-BE49-F238E27FC236}">
                  <a16:creationId xmlns:a16="http://schemas.microsoft.com/office/drawing/2014/main" id="{6F834F12-17E1-E25B-C6FB-6A4A0D3D9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974" y="3851386"/>
              <a:ext cx="560335" cy="360000"/>
            </a:xfrm>
            <a:prstGeom prst="rect">
              <a:avLst/>
            </a:prstGeom>
            <a:grpFill/>
          </p:spPr>
        </p:pic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5478267B-381A-283E-34E9-FE1B12B3A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323" y="3851386"/>
              <a:ext cx="465640" cy="432000"/>
            </a:xfrm>
            <a:prstGeom prst="rect">
              <a:avLst/>
            </a:prstGeom>
            <a:grpFill/>
          </p:spPr>
        </p:pic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42603F5F-7C1D-D829-A3EE-DEEB7F9A0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889" y="3824079"/>
              <a:ext cx="432000" cy="432000"/>
            </a:xfrm>
            <a:prstGeom prst="rect">
              <a:avLst/>
            </a:prstGeom>
            <a:grpFill/>
          </p:spPr>
        </p:pic>
        <p:pic>
          <p:nvPicPr>
            <p:cNvPr id="9" name="Billede 8" descr="Et billede, der indeholder mad, kartoffel, Russet Burbank-kartoffel, Yukon Gold-kartoffel&#10;&#10;Automatisk genereret beskrivelse">
              <a:extLst>
                <a:ext uri="{FF2B5EF4-FFF2-40B4-BE49-F238E27FC236}">
                  <a16:creationId xmlns:a16="http://schemas.microsoft.com/office/drawing/2014/main" id="{A7460503-E3CA-114B-691C-562B79797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79865" y="3824079"/>
              <a:ext cx="518919" cy="360000"/>
            </a:xfrm>
            <a:prstGeom prst="rect">
              <a:avLst/>
            </a:prstGeom>
            <a:grpFill/>
          </p:spPr>
        </p:pic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D72867BC-0853-BFC0-C001-C91FFE682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908" y="3858490"/>
              <a:ext cx="502032" cy="360000"/>
            </a:xfrm>
            <a:prstGeom prst="rect">
              <a:avLst/>
            </a:prstGeom>
            <a:grpFill/>
          </p:spPr>
        </p:pic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70479315-B2B7-25E0-C83E-81627E7EA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34" y="3824079"/>
              <a:ext cx="401143" cy="432000"/>
            </a:xfrm>
            <a:prstGeom prst="rect">
              <a:avLst/>
            </a:prstGeom>
            <a:grpFill/>
          </p:spPr>
        </p:pic>
        <p:pic>
          <p:nvPicPr>
            <p:cNvPr id="12" name="Billede 11">
              <a:extLst>
                <a:ext uri="{FF2B5EF4-FFF2-40B4-BE49-F238E27FC236}">
                  <a16:creationId xmlns:a16="http://schemas.microsoft.com/office/drawing/2014/main" id="{3EE7724A-6C22-6E1E-BB07-C5A52F818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591" y="3876190"/>
              <a:ext cx="483466" cy="432000"/>
            </a:xfrm>
            <a:prstGeom prst="rect">
              <a:avLst/>
            </a:prstGeom>
            <a:grpFill/>
          </p:spPr>
        </p:pic>
        <p:pic>
          <p:nvPicPr>
            <p:cNvPr id="13" name="Billede 12">
              <a:extLst>
                <a:ext uri="{FF2B5EF4-FFF2-40B4-BE49-F238E27FC236}">
                  <a16:creationId xmlns:a16="http://schemas.microsoft.com/office/drawing/2014/main" id="{D35108C5-3CBA-6AC4-A7FE-1D0482D3D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816" y="3793088"/>
              <a:ext cx="517012" cy="432000"/>
            </a:xfrm>
            <a:prstGeom prst="rect">
              <a:avLst/>
            </a:prstGeom>
            <a:grpFill/>
          </p:spPr>
        </p:pic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173010A2-B656-EC03-7C71-2457A823D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450" y="3878052"/>
              <a:ext cx="425726" cy="360000"/>
            </a:xfrm>
            <a:prstGeom prst="rect">
              <a:avLst/>
            </a:prstGeom>
            <a:grpFill/>
          </p:spPr>
        </p:pic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03B6B3AD-76C4-1F2B-08D8-ED8FB345C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0814" y="3825955"/>
              <a:ext cx="482655" cy="360000"/>
            </a:xfrm>
            <a:prstGeom prst="rect">
              <a:avLst/>
            </a:prstGeom>
            <a:grpFill/>
          </p:spPr>
        </p:pic>
        <p:pic>
          <p:nvPicPr>
            <p:cNvPr id="16" name="Billede 15">
              <a:extLst>
                <a:ext uri="{FF2B5EF4-FFF2-40B4-BE49-F238E27FC236}">
                  <a16:creationId xmlns:a16="http://schemas.microsoft.com/office/drawing/2014/main" id="{3D2FF5E8-59A9-630A-3939-0F04117A0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198" y="3804664"/>
              <a:ext cx="383929" cy="504000"/>
            </a:xfrm>
            <a:prstGeom prst="rect">
              <a:avLst/>
            </a:prstGeom>
            <a:grpFill/>
          </p:spPr>
        </p:pic>
        <p:pic>
          <p:nvPicPr>
            <p:cNvPr id="17" name="Billede 16">
              <a:extLst>
                <a:ext uri="{FF2B5EF4-FFF2-40B4-BE49-F238E27FC236}">
                  <a16:creationId xmlns:a16="http://schemas.microsoft.com/office/drawing/2014/main" id="{E3FCD2D6-B904-4370-BE6B-7830F5DE7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036" y="3819843"/>
              <a:ext cx="415022" cy="360000"/>
            </a:xfrm>
            <a:prstGeom prst="rect">
              <a:avLst/>
            </a:prstGeom>
            <a:grpFill/>
          </p:spPr>
        </p:pic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4E63E46B-097C-6CDE-1A2B-7B08268BF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9005" y="3806813"/>
              <a:ext cx="428812" cy="432000"/>
            </a:xfrm>
            <a:prstGeom prst="rect">
              <a:avLst/>
            </a:prstGeom>
            <a:grpFill/>
          </p:spPr>
        </p:pic>
        <p:pic>
          <p:nvPicPr>
            <p:cNvPr id="19" name="Billede 18">
              <a:extLst>
                <a:ext uri="{FF2B5EF4-FFF2-40B4-BE49-F238E27FC236}">
                  <a16:creationId xmlns:a16="http://schemas.microsoft.com/office/drawing/2014/main" id="{52A6E5B6-E833-B14F-46F1-3BD6CB7B2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0716" y="3806813"/>
              <a:ext cx="430440" cy="432000"/>
            </a:xfrm>
            <a:prstGeom prst="rect">
              <a:avLst/>
            </a:prstGeom>
            <a:grpFill/>
          </p:spPr>
        </p:pic>
        <p:pic>
          <p:nvPicPr>
            <p:cNvPr id="20" name="Billede 19">
              <a:extLst>
                <a:ext uri="{FF2B5EF4-FFF2-40B4-BE49-F238E27FC236}">
                  <a16:creationId xmlns:a16="http://schemas.microsoft.com/office/drawing/2014/main" id="{050671FD-A87B-0530-E335-DAF048454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8771" y="3797517"/>
              <a:ext cx="472710" cy="360000"/>
            </a:xfrm>
            <a:prstGeom prst="rect">
              <a:avLst/>
            </a:prstGeom>
            <a:grpFill/>
          </p:spPr>
        </p:pic>
        <p:pic>
          <p:nvPicPr>
            <p:cNvPr id="21" name="Billede 20">
              <a:extLst>
                <a:ext uri="{FF2B5EF4-FFF2-40B4-BE49-F238E27FC236}">
                  <a16:creationId xmlns:a16="http://schemas.microsoft.com/office/drawing/2014/main" id="{EFC2D954-0D25-47EF-2519-E92E57CC7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292" y="4145023"/>
              <a:ext cx="421333" cy="360000"/>
            </a:xfrm>
            <a:prstGeom prst="rect">
              <a:avLst/>
            </a:prstGeom>
            <a:grpFill/>
          </p:spPr>
        </p:pic>
        <p:pic>
          <p:nvPicPr>
            <p:cNvPr id="23" name="Billede 22">
              <a:extLst>
                <a:ext uri="{FF2B5EF4-FFF2-40B4-BE49-F238E27FC236}">
                  <a16:creationId xmlns:a16="http://schemas.microsoft.com/office/drawing/2014/main" id="{38A9C815-6D9D-4E4C-4B7B-47F95D3F4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11"/>
            <a:stretch/>
          </p:blipFill>
          <p:spPr>
            <a:xfrm>
              <a:off x="3275124" y="3829088"/>
              <a:ext cx="396295" cy="360000"/>
            </a:xfrm>
            <a:prstGeom prst="rect">
              <a:avLst/>
            </a:prstGeom>
            <a:grpFill/>
          </p:spPr>
        </p:pic>
        <p:pic>
          <p:nvPicPr>
            <p:cNvPr id="25" name="Billede 24" descr="Et billede, der indeholder grøntsager, bælgplante, orange, mad&#10;&#10;Automatisk genereret beskrivelse">
              <a:extLst>
                <a:ext uri="{FF2B5EF4-FFF2-40B4-BE49-F238E27FC236}">
                  <a16:creationId xmlns:a16="http://schemas.microsoft.com/office/drawing/2014/main" id="{FCCB06DF-EA2B-F9F2-789E-C921FD22B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884796" y="3887386"/>
              <a:ext cx="433898" cy="288000"/>
            </a:xfrm>
            <a:prstGeom prst="rect">
              <a:avLst/>
            </a:prstGeom>
            <a:grpFill/>
          </p:spPr>
        </p:pic>
        <p:pic>
          <p:nvPicPr>
            <p:cNvPr id="26" name="Billede 25">
              <a:extLst>
                <a:ext uri="{FF2B5EF4-FFF2-40B4-BE49-F238E27FC236}">
                  <a16:creationId xmlns:a16="http://schemas.microsoft.com/office/drawing/2014/main" id="{2966B28D-02B3-19BE-27EA-358565D9E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11013" t="24137" r="10089" b="24796"/>
            <a:stretch/>
          </p:blipFill>
          <p:spPr>
            <a:xfrm>
              <a:off x="2284224" y="3881513"/>
              <a:ext cx="540000" cy="255150"/>
            </a:xfrm>
            <a:prstGeom prst="rect">
              <a:avLst/>
            </a:prstGeom>
            <a:grpFill/>
          </p:spPr>
        </p:pic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66150931-8A45-07DD-DAEC-DC685AC9A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646912" y="3841815"/>
              <a:ext cx="432000" cy="288000"/>
            </a:xfrm>
            <a:prstGeom prst="rect">
              <a:avLst/>
            </a:prstGeom>
            <a:grpFill/>
          </p:spPr>
        </p:pic>
      </p:grpSp>
      <p:sp>
        <p:nvSpPr>
          <p:cNvPr id="28" name="TextBox 41">
            <a:extLst>
              <a:ext uri="{FF2B5EF4-FFF2-40B4-BE49-F238E27FC236}">
                <a16:creationId xmlns:a16="http://schemas.microsoft.com/office/drawing/2014/main" id="{B5841E6A-A9AF-6B4E-7EF0-29E066A357CD}"/>
              </a:ext>
            </a:extLst>
          </p:cNvPr>
          <p:cNvSpPr txBox="1"/>
          <p:nvPr/>
        </p:nvSpPr>
        <p:spPr>
          <a:xfrm>
            <a:off x="2564528" y="6293455"/>
            <a:ext cx="74118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914400"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Voxmeter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for Landbrug &amp; Fødevarer ”Madkultur tracker ” </a:t>
            </a:r>
            <a:r>
              <a:rPr lang="da-DK" sz="800" dirty="0">
                <a:cs typeface="Calibri" panose="020F0502020204030204" pitchFamily="34" charset="0"/>
              </a:rPr>
              <a:t> n=97 (fik aftensmad i går)</a:t>
            </a:r>
            <a:b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</a:b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base gennemsnit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3000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, heraf Q1 2023 n=1000, Q2 2023 n=1000 , Q3 2023 n=1000,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18-80 år repræsentativt på køn, alder, region og uddannelse 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0" name="Rektangel: afrundede hjørner 29">
            <a:extLst>
              <a:ext uri="{FF2B5EF4-FFF2-40B4-BE49-F238E27FC236}">
                <a16:creationId xmlns:a16="http://schemas.microsoft.com/office/drawing/2014/main" id="{F7FA06BE-2865-AB16-F011-074384008D1D}"/>
              </a:ext>
            </a:extLst>
          </p:cNvPr>
          <p:cNvSpPr/>
          <p:nvPr/>
        </p:nvSpPr>
        <p:spPr>
          <a:xfrm>
            <a:off x="1717554" y="2522710"/>
            <a:ext cx="955303" cy="235691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7F1084C-F775-9B88-F90C-03382A405C78}"/>
              </a:ext>
            </a:extLst>
          </p:cNvPr>
          <p:cNvSpPr/>
          <p:nvPr/>
        </p:nvSpPr>
        <p:spPr>
          <a:xfrm>
            <a:off x="4454339" y="2564347"/>
            <a:ext cx="467067" cy="234019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Rektangel: afrundede hjørner 31">
            <a:extLst>
              <a:ext uri="{FF2B5EF4-FFF2-40B4-BE49-F238E27FC236}">
                <a16:creationId xmlns:a16="http://schemas.microsoft.com/office/drawing/2014/main" id="{CC3A3CA6-881B-A47C-A935-D4E11AF25FDC}"/>
              </a:ext>
            </a:extLst>
          </p:cNvPr>
          <p:cNvSpPr/>
          <p:nvPr/>
        </p:nvSpPr>
        <p:spPr>
          <a:xfrm>
            <a:off x="3537703" y="2564347"/>
            <a:ext cx="467067" cy="234019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58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250551-070E-1684-BB25-FA52FD5E96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2549231"/>
              </p:ext>
            </p:extLst>
          </p:nvPr>
        </p:nvGraphicFramePr>
        <p:xfrm>
          <a:off x="361085" y="1413167"/>
          <a:ext cx="11526234" cy="4742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id="{82D9DF73-860C-76A8-C07D-E49FAD564B08}"/>
              </a:ext>
            </a:extLst>
          </p:cNvPr>
          <p:cNvSpPr txBox="1"/>
          <p:nvPr/>
        </p:nvSpPr>
        <p:spPr>
          <a:xfrm>
            <a:off x="1184663" y="1578234"/>
            <a:ext cx="98904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 b="1" dirty="0">
                <a:latin typeface="+mj-lt"/>
              </a:rPr>
              <a:t>Spg. Vil du sige, du i dag spiser mere eller mindre mad, der kommer fra planter / er lavet af planter, end for 2 år siden?</a:t>
            </a:r>
          </a:p>
        </p:txBody>
      </p:sp>
      <p:sp>
        <p:nvSpPr>
          <p:cNvPr id="4" name="TextBox 41">
            <a:extLst>
              <a:ext uri="{FF2B5EF4-FFF2-40B4-BE49-F238E27FC236}">
                <a16:creationId xmlns:a16="http://schemas.microsoft.com/office/drawing/2014/main" id="{71268533-6395-BB0B-DD48-992804EF25E9}"/>
              </a:ext>
            </a:extLst>
          </p:cNvPr>
          <p:cNvSpPr txBox="1"/>
          <p:nvPr/>
        </p:nvSpPr>
        <p:spPr>
          <a:xfrm>
            <a:off x="2564528" y="6293455"/>
            <a:ext cx="74118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</a:t>
            </a:r>
            <a:r>
              <a:rPr kumimoji="0" lang="da-DK" sz="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Ipsos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for Landbrug &amp; Fødevarer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base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n=2000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, 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18-70 år repræsentativt på køn, alder, region og uddannelse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72B97D5-E24F-AAE2-4330-325410688314}"/>
              </a:ext>
            </a:extLst>
          </p:cNvPr>
          <p:cNvSpPr txBox="1"/>
          <p:nvPr/>
        </p:nvSpPr>
        <p:spPr>
          <a:xfrm>
            <a:off x="1349392" y="313944"/>
            <a:ext cx="9497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38 pct. af danskerne mener, at de spiser mere mad, som kommer fra planter end for 2 år siden</a:t>
            </a:r>
            <a:endParaRPr lang="da-DK" b="1" dirty="0">
              <a:latin typeface="+mj-lt"/>
            </a:endParaRPr>
          </a:p>
        </p:txBody>
      </p:sp>
      <p:sp>
        <p:nvSpPr>
          <p:cNvPr id="6" name="Højre klammeparentes 5">
            <a:extLst>
              <a:ext uri="{FF2B5EF4-FFF2-40B4-BE49-F238E27FC236}">
                <a16:creationId xmlns:a16="http://schemas.microsoft.com/office/drawing/2014/main" id="{D6860819-8137-658F-1041-CA03C83CB915}"/>
              </a:ext>
            </a:extLst>
          </p:cNvPr>
          <p:cNvSpPr/>
          <p:nvPr/>
        </p:nvSpPr>
        <p:spPr>
          <a:xfrm rot="16200000">
            <a:off x="2393559" y="1363552"/>
            <a:ext cx="254002" cy="2915109"/>
          </a:xfrm>
          <a:prstGeom prst="rightBrace">
            <a:avLst>
              <a:gd name="adj1" fmla="val 96333"/>
              <a:gd name="adj2" fmla="val 50000"/>
            </a:avLst>
          </a:prstGeom>
          <a:ln w="190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Tekstfelt 1">
            <a:extLst>
              <a:ext uri="{FF2B5EF4-FFF2-40B4-BE49-F238E27FC236}">
                <a16:creationId xmlns:a16="http://schemas.microsoft.com/office/drawing/2014/main" id="{12B1369E-03C6-7545-7B65-10318ADA8131}"/>
              </a:ext>
            </a:extLst>
          </p:cNvPr>
          <p:cNvSpPr txBox="1"/>
          <p:nvPr/>
        </p:nvSpPr>
        <p:spPr>
          <a:xfrm>
            <a:off x="1627892" y="2342346"/>
            <a:ext cx="186414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1400" b="1" dirty="0">
                <a:solidFill>
                  <a:schemeClr val="accent3"/>
                </a:solidFill>
              </a:rPr>
              <a:t>38%</a:t>
            </a:r>
          </a:p>
        </p:txBody>
      </p:sp>
    </p:spTree>
    <p:extLst>
      <p:ext uri="{BB962C8B-B14F-4D97-AF65-F5344CB8AC3E}">
        <p14:creationId xmlns:p14="http://schemas.microsoft.com/office/powerpoint/2010/main" val="399579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250551-070E-1684-BB25-FA52FD5E96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9747886"/>
              </p:ext>
            </p:extLst>
          </p:nvPr>
        </p:nvGraphicFramePr>
        <p:xfrm>
          <a:off x="1020670" y="2115086"/>
          <a:ext cx="4385727" cy="4742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id="{82D9DF73-860C-76A8-C07D-E49FAD564B08}"/>
              </a:ext>
            </a:extLst>
          </p:cNvPr>
          <p:cNvSpPr txBox="1"/>
          <p:nvPr/>
        </p:nvSpPr>
        <p:spPr>
          <a:xfrm>
            <a:off x="1184663" y="1578234"/>
            <a:ext cx="989043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 b="1" dirty="0">
                <a:latin typeface="+mj-lt"/>
              </a:rPr>
              <a:t>Spg. Vil du sige, du i dag spiser mere eller mindre mad, der kommer fra planter / er lavet af planter, end for 2 år siden?</a:t>
            </a:r>
          </a:p>
        </p:txBody>
      </p:sp>
      <p:sp>
        <p:nvSpPr>
          <p:cNvPr id="4" name="TextBox 41">
            <a:extLst>
              <a:ext uri="{FF2B5EF4-FFF2-40B4-BE49-F238E27FC236}">
                <a16:creationId xmlns:a16="http://schemas.microsoft.com/office/drawing/2014/main" id="{71268533-6395-BB0B-DD48-992804EF25E9}"/>
              </a:ext>
            </a:extLst>
          </p:cNvPr>
          <p:cNvSpPr txBox="1"/>
          <p:nvPr/>
        </p:nvSpPr>
        <p:spPr>
          <a:xfrm>
            <a:off x="2564528" y="6293455"/>
            <a:ext cx="74118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</a:t>
            </a:r>
            <a:r>
              <a:rPr kumimoji="0" lang="da-DK" sz="8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Ipsos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for Landbrug &amp; Fødevarer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base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n=2000</a:t>
            </a: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, 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18-70 år repræsentativt på køn, alder, region og uddannelse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72B97D5-E24F-AAE2-4330-325410688314}"/>
              </a:ext>
            </a:extLst>
          </p:cNvPr>
          <p:cNvSpPr txBox="1"/>
          <p:nvPr/>
        </p:nvSpPr>
        <p:spPr>
          <a:xfrm>
            <a:off x="1349392" y="313944"/>
            <a:ext cx="9497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Det er især gældende for det yngre segment, samt danskere bosiddende i København </a:t>
            </a:r>
            <a:endParaRPr lang="da-DK" b="1" dirty="0">
              <a:latin typeface="+mj-lt"/>
            </a:endParaRPr>
          </a:p>
        </p:txBody>
      </p:sp>
      <p:sp>
        <p:nvSpPr>
          <p:cNvPr id="6" name="Højre klammeparentes 5">
            <a:extLst>
              <a:ext uri="{FF2B5EF4-FFF2-40B4-BE49-F238E27FC236}">
                <a16:creationId xmlns:a16="http://schemas.microsoft.com/office/drawing/2014/main" id="{D6860819-8137-658F-1041-CA03C83CB915}"/>
              </a:ext>
            </a:extLst>
          </p:cNvPr>
          <p:cNvSpPr/>
          <p:nvPr/>
        </p:nvSpPr>
        <p:spPr>
          <a:xfrm rot="16200000">
            <a:off x="2811786" y="2158482"/>
            <a:ext cx="254002" cy="2266793"/>
          </a:xfrm>
          <a:prstGeom prst="rightBrace">
            <a:avLst>
              <a:gd name="adj1" fmla="val 96333"/>
              <a:gd name="adj2" fmla="val 50000"/>
            </a:avLst>
          </a:prstGeom>
          <a:ln w="1905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Tekstfelt 1">
            <a:extLst>
              <a:ext uri="{FF2B5EF4-FFF2-40B4-BE49-F238E27FC236}">
                <a16:creationId xmlns:a16="http://schemas.microsoft.com/office/drawing/2014/main" id="{12B1369E-03C6-7545-7B65-10318ADA8131}"/>
              </a:ext>
            </a:extLst>
          </p:cNvPr>
          <p:cNvSpPr txBox="1"/>
          <p:nvPr/>
        </p:nvSpPr>
        <p:spPr>
          <a:xfrm>
            <a:off x="2091776" y="2769501"/>
            <a:ext cx="186414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1400" b="1" dirty="0">
                <a:solidFill>
                  <a:schemeClr val="accent3"/>
                </a:solidFill>
              </a:rPr>
              <a:t>51%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330BDE3-8056-1569-9CE8-90A7A5CE61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119931"/>
              </p:ext>
            </p:extLst>
          </p:nvPr>
        </p:nvGraphicFramePr>
        <p:xfrm>
          <a:off x="5768760" y="2115086"/>
          <a:ext cx="4385727" cy="4742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Højre klammeparentes 10">
            <a:extLst>
              <a:ext uri="{FF2B5EF4-FFF2-40B4-BE49-F238E27FC236}">
                <a16:creationId xmlns:a16="http://schemas.microsoft.com/office/drawing/2014/main" id="{AE580251-8B37-E429-099B-A90048F5A448}"/>
              </a:ext>
            </a:extLst>
          </p:cNvPr>
          <p:cNvSpPr/>
          <p:nvPr/>
        </p:nvSpPr>
        <p:spPr>
          <a:xfrm rot="16200000">
            <a:off x="8259348" y="2418400"/>
            <a:ext cx="254002" cy="2051758"/>
          </a:xfrm>
          <a:prstGeom prst="rightBrace">
            <a:avLst>
              <a:gd name="adj1" fmla="val 96333"/>
              <a:gd name="adj2" fmla="val 50000"/>
            </a:avLst>
          </a:prstGeom>
          <a:ln w="1905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Tekstfelt 1">
            <a:extLst>
              <a:ext uri="{FF2B5EF4-FFF2-40B4-BE49-F238E27FC236}">
                <a16:creationId xmlns:a16="http://schemas.microsoft.com/office/drawing/2014/main" id="{022A88DD-CC8D-F45A-2128-BEA45437AB32}"/>
              </a:ext>
            </a:extLst>
          </p:cNvPr>
          <p:cNvSpPr txBox="1"/>
          <p:nvPr/>
        </p:nvSpPr>
        <p:spPr>
          <a:xfrm>
            <a:off x="7431820" y="2921901"/>
            <a:ext cx="186414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1400" b="1" dirty="0">
                <a:solidFill>
                  <a:schemeClr val="accent1"/>
                </a:solidFill>
              </a:rPr>
              <a:t>43%</a:t>
            </a:r>
          </a:p>
        </p:txBody>
      </p:sp>
    </p:spTree>
    <p:extLst>
      <p:ext uri="{BB962C8B-B14F-4D97-AF65-F5344CB8AC3E}">
        <p14:creationId xmlns:p14="http://schemas.microsoft.com/office/powerpoint/2010/main" val="1801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91D83257-75AE-F070-F151-D5CA384C6E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1773899"/>
              </p:ext>
            </p:extLst>
          </p:nvPr>
        </p:nvGraphicFramePr>
        <p:xfrm>
          <a:off x="949907" y="1395119"/>
          <a:ext cx="8288352" cy="4419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kstfelt 3">
            <a:extLst>
              <a:ext uri="{FF2B5EF4-FFF2-40B4-BE49-F238E27FC236}">
                <a16:creationId xmlns:a16="http://schemas.microsoft.com/office/drawing/2014/main" id="{13CA97AA-DE6B-F182-B585-44473D84FD9A}"/>
              </a:ext>
            </a:extLst>
          </p:cNvPr>
          <p:cNvSpPr txBox="1"/>
          <p:nvPr/>
        </p:nvSpPr>
        <p:spPr>
          <a:xfrm>
            <a:off x="248562" y="313944"/>
            <a:ext cx="9497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Overvurderer danskerne hvor ‘grønne’, de er blevet?</a:t>
            </a:r>
            <a:endParaRPr lang="da-DK" b="1" dirty="0">
              <a:latin typeface="+mj-lt"/>
            </a:endParaRPr>
          </a:p>
        </p:txBody>
      </p:sp>
      <p:sp>
        <p:nvSpPr>
          <p:cNvPr id="3" name="TextBox 41">
            <a:extLst>
              <a:ext uri="{FF2B5EF4-FFF2-40B4-BE49-F238E27FC236}">
                <a16:creationId xmlns:a16="http://schemas.microsoft.com/office/drawing/2014/main" id="{68D3923C-D077-7057-4879-566B75A5C810}"/>
              </a:ext>
            </a:extLst>
          </p:cNvPr>
          <p:cNvSpPr txBox="1"/>
          <p:nvPr/>
        </p:nvSpPr>
        <p:spPr>
          <a:xfrm>
            <a:off x="996071" y="6363791"/>
            <a:ext cx="74118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defRPr/>
            </a:pPr>
            <a:r>
              <a:rPr kumimoji="0" lang="da-DK" sz="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Kilde: GfK for Landbrug &amp; Fødevarer 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base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n=</a:t>
            </a:r>
            <a:r>
              <a:rPr lang="da-DK" sz="800" dirty="0">
                <a:latin typeface="+mj-lt"/>
                <a:cs typeface="Calibri" panose="020F0502020204030204" pitchFamily="34" charset="0"/>
              </a:rPr>
              <a:t>3</a:t>
            </a:r>
            <a:r>
              <a:rPr kumimoji="0" lang="da-DK" sz="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000</a:t>
            </a:r>
            <a:endParaRPr kumimoji="0" lang="da-DK" sz="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series"/>
        </p:bldSub>
      </p:bldGraphic>
    </p:bldLst>
  </p:timing>
</p:sld>
</file>

<file path=ppt/theme/theme1.xml><?xml version="1.0" encoding="utf-8"?>
<a:theme xmlns:a="http://schemas.openxmlformats.org/drawingml/2006/main" name="Office-tema">
  <a:themeElements>
    <a:clrScheme name="Brugerdefineret 27">
      <a:dk1>
        <a:srgbClr val="000000"/>
      </a:dk1>
      <a:lt1>
        <a:srgbClr val="FFFFFF"/>
      </a:lt1>
      <a:dk2>
        <a:srgbClr val="513F32"/>
      </a:dk2>
      <a:lt2>
        <a:srgbClr val="7C835A"/>
      </a:lt2>
      <a:accent1>
        <a:srgbClr val="D79B93"/>
      </a:accent1>
      <a:accent2>
        <a:srgbClr val="B0C4D1"/>
      </a:accent2>
      <a:accent3>
        <a:srgbClr val="607369"/>
      </a:accent3>
      <a:accent4>
        <a:srgbClr val="7E868D"/>
      </a:accent4>
      <a:accent5>
        <a:srgbClr val="567282"/>
      </a:accent5>
      <a:accent6>
        <a:srgbClr val="D9D1D1"/>
      </a:accent6>
      <a:hlink>
        <a:srgbClr val="E3DCDC"/>
      </a:hlink>
      <a:folHlink>
        <a:srgbClr val="D9D2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D23_PPT_template" id="{A3989602-1359-F24F-BACA-10B904F2CBDB}" vid="{527F4DB9-82E8-A845-A40A-2853CD13640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25B09B10F20C499DD786774E74B4A0" ma:contentTypeVersion="3" ma:contentTypeDescription="Opret et nyt dokument." ma:contentTypeScope="" ma:versionID="c6cafd04af08801f5d7585a3f546524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2391a9a5862706a061a5fd8fdc5658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4F217F-6D86-4FBD-9DD4-0F1DBFCAC4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9FCE1B-9AE4-4063-9787-17152853C6C6}">
  <ds:schemaRefs>
    <ds:schemaRef ds:uri="http://www.w3.org/XML/1998/namespace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7AA9BDB-40C4-4EFC-A01B-8C85B1FAEE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Deep Dive planter ny template</Template>
  <TotalTime>0</TotalTime>
  <Words>1745</Words>
  <Application>Microsoft Office PowerPoint</Application>
  <PresentationFormat>Widescreen</PresentationFormat>
  <Paragraphs>171</Paragraphs>
  <Slides>29</Slides>
  <Notes>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29</vt:i4>
      </vt:variant>
    </vt:vector>
  </HeadingPairs>
  <TitlesOfParts>
    <vt:vector size="35" baseType="lpstr">
      <vt:lpstr>Arial</vt:lpstr>
      <vt:lpstr>Bradley Hand ITC</vt:lpstr>
      <vt:lpstr>Calibri</vt:lpstr>
      <vt:lpstr>Helvetica</vt:lpstr>
      <vt:lpstr>LFPressSansOffc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Landbrug &amp; Fødevarer - Analyse &amp; Statistik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Monika Maria May</dc:creator>
  <cp:lastModifiedBy>Monika Maria May</cp:lastModifiedBy>
  <cp:revision>29</cp:revision>
  <dcterms:created xsi:type="dcterms:W3CDTF">2023-09-05T08:10:39Z</dcterms:created>
  <dcterms:modified xsi:type="dcterms:W3CDTF">2023-09-18T09:18:19Z</dcterms:modified>
</cp:coreProperties>
</file>