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784" r:id="rId6"/>
    <p:sldMasterId id="2147483816" r:id="rId7"/>
    <p:sldMasterId id="2147483822" r:id="rId8"/>
  </p:sldMasterIdLst>
  <p:notesMasterIdLst>
    <p:notesMasterId r:id="rId73"/>
  </p:notesMasterIdLst>
  <p:sldIdLst>
    <p:sldId id="287" r:id="rId9"/>
    <p:sldId id="2147470032" r:id="rId10"/>
    <p:sldId id="2147470034" r:id="rId11"/>
    <p:sldId id="2147470025" r:id="rId12"/>
    <p:sldId id="2147470033" r:id="rId13"/>
    <p:sldId id="33120" r:id="rId14"/>
    <p:sldId id="33115" r:id="rId15"/>
    <p:sldId id="2147470035" r:id="rId16"/>
    <p:sldId id="2147470030" r:id="rId17"/>
    <p:sldId id="2147470168" r:id="rId18"/>
    <p:sldId id="2147470166" r:id="rId19"/>
    <p:sldId id="2147470167" r:id="rId20"/>
    <p:sldId id="33093" r:id="rId21"/>
    <p:sldId id="2147470108" r:id="rId22"/>
    <p:sldId id="2147470109" r:id="rId23"/>
    <p:sldId id="2147470160" r:id="rId24"/>
    <p:sldId id="2147470165" r:id="rId25"/>
    <p:sldId id="2147470170" r:id="rId26"/>
    <p:sldId id="33106" r:id="rId27"/>
    <p:sldId id="2147470122" r:id="rId28"/>
    <p:sldId id="2147470121" r:id="rId29"/>
    <p:sldId id="2147470123" r:id="rId30"/>
    <p:sldId id="2147470126" r:id="rId31"/>
    <p:sldId id="2147470127" r:id="rId32"/>
    <p:sldId id="2147470180" r:id="rId33"/>
    <p:sldId id="2147470172" r:id="rId34"/>
    <p:sldId id="2147470131" r:id="rId35"/>
    <p:sldId id="2147470135" r:id="rId36"/>
    <p:sldId id="2147470139" r:id="rId37"/>
    <p:sldId id="2147470181" r:id="rId38"/>
    <p:sldId id="2147470173" r:id="rId39"/>
    <p:sldId id="33094" r:id="rId40"/>
    <p:sldId id="294" r:id="rId41"/>
    <p:sldId id="2147470178" r:id="rId42"/>
    <p:sldId id="2147470174" r:id="rId43"/>
    <p:sldId id="2147470146" r:id="rId44"/>
    <p:sldId id="2147470094" r:id="rId45"/>
    <p:sldId id="2147470154" r:id="rId46"/>
    <p:sldId id="2147470155" r:id="rId47"/>
    <p:sldId id="2147470164" r:id="rId48"/>
    <p:sldId id="2147470163" r:id="rId49"/>
    <p:sldId id="2147470175" r:id="rId50"/>
    <p:sldId id="2147470176" r:id="rId51"/>
    <p:sldId id="2147470031" r:id="rId52"/>
    <p:sldId id="259" r:id="rId53"/>
    <p:sldId id="257" r:id="rId54"/>
    <p:sldId id="276" r:id="rId55"/>
    <p:sldId id="277" r:id="rId56"/>
    <p:sldId id="290" r:id="rId57"/>
    <p:sldId id="2147470179" r:id="rId58"/>
    <p:sldId id="289" r:id="rId59"/>
    <p:sldId id="278" r:id="rId60"/>
    <p:sldId id="279" r:id="rId61"/>
    <p:sldId id="280" r:id="rId62"/>
    <p:sldId id="283" r:id="rId63"/>
    <p:sldId id="282" r:id="rId64"/>
    <p:sldId id="285" r:id="rId65"/>
    <p:sldId id="281" r:id="rId66"/>
    <p:sldId id="269" r:id="rId67"/>
    <p:sldId id="286" r:id="rId68"/>
    <p:sldId id="288" r:id="rId69"/>
    <p:sldId id="273" r:id="rId70"/>
    <p:sldId id="2147470037" r:id="rId71"/>
    <p:sldId id="2147470038" r:id="rId72"/>
  </p:sldIdLst>
  <p:sldSz cx="12192000" cy="6858000"/>
  <p:notesSz cx="6797675" cy="9926638"/>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D08E"/>
    <a:srgbClr val="FFFFFF"/>
    <a:srgbClr val="007033"/>
    <a:srgbClr val="DED8D8"/>
    <a:srgbClr val="CDCAC7"/>
    <a:srgbClr val="000000"/>
    <a:srgbClr val="9EB79C"/>
    <a:srgbClr val="432C1C"/>
    <a:srgbClr val="5A3313"/>
    <a:srgbClr val="A889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A4528-3D06-4237-9E0B-60B431BEA9B2}" v="10" dt="2023-09-21T07:44:06.78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75519" autoAdjust="0"/>
  </p:normalViewPr>
  <p:slideViewPr>
    <p:cSldViewPr snapToGrid="0" snapToObjects="1">
      <p:cViewPr varScale="1">
        <p:scale>
          <a:sx n="96" d="100"/>
          <a:sy n="96" d="100"/>
        </p:scale>
        <p:origin x="1092"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Kunnerup Mohrsen" userId="686d9278-2d86-4039-8417-8d397a86cc95" providerId="ADAL" clId="{80AA4528-3D06-4237-9E0B-60B431BEA9B2}"/>
    <pc:docChg chg="undo custSel addSld delSld modSld delMainMaster">
      <pc:chgData name="Eva Kunnerup Mohrsen" userId="686d9278-2d86-4039-8417-8d397a86cc95" providerId="ADAL" clId="{80AA4528-3D06-4237-9E0B-60B431BEA9B2}" dt="2023-09-21T07:44:06.780" v="231"/>
      <pc:docMkLst>
        <pc:docMk/>
      </pc:docMkLst>
      <pc:sldChg chg="add del modNotesTx">
        <pc:chgData name="Eva Kunnerup Mohrsen" userId="686d9278-2d86-4039-8417-8d397a86cc95" providerId="ADAL" clId="{80AA4528-3D06-4237-9E0B-60B431BEA9B2}" dt="2023-09-21T07:44:05.863" v="230" actId="47"/>
        <pc:sldMkLst>
          <pc:docMk/>
          <pc:sldMk cId="1631050614" sldId="287"/>
        </pc:sldMkLst>
      </pc:sldChg>
      <pc:sldChg chg="add del">
        <pc:chgData name="Eva Kunnerup Mohrsen" userId="686d9278-2d86-4039-8417-8d397a86cc95" providerId="ADAL" clId="{80AA4528-3D06-4237-9E0B-60B431BEA9B2}" dt="2023-09-20T14:41:14.848" v="223"/>
        <pc:sldMkLst>
          <pc:docMk/>
          <pc:sldMk cId="2945221715" sldId="294"/>
        </pc:sldMkLst>
      </pc:sldChg>
      <pc:sldChg chg="add del">
        <pc:chgData name="Eva Kunnerup Mohrsen" userId="686d9278-2d86-4039-8417-8d397a86cc95" providerId="ADAL" clId="{80AA4528-3D06-4237-9E0B-60B431BEA9B2}" dt="2023-09-20T14:41:14.848" v="223"/>
        <pc:sldMkLst>
          <pc:docMk/>
          <pc:sldMk cId="3378700106" sldId="33093"/>
        </pc:sldMkLst>
      </pc:sldChg>
      <pc:sldChg chg="add del">
        <pc:chgData name="Eva Kunnerup Mohrsen" userId="686d9278-2d86-4039-8417-8d397a86cc95" providerId="ADAL" clId="{80AA4528-3D06-4237-9E0B-60B431BEA9B2}" dt="2023-09-20T14:41:14.848" v="223"/>
        <pc:sldMkLst>
          <pc:docMk/>
          <pc:sldMk cId="1658063255" sldId="33094"/>
        </pc:sldMkLst>
      </pc:sldChg>
      <pc:sldChg chg="del">
        <pc:chgData name="Eva Kunnerup Mohrsen" userId="686d9278-2d86-4039-8417-8d397a86cc95" providerId="ADAL" clId="{80AA4528-3D06-4237-9E0B-60B431BEA9B2}" dt="2023-09-20T14:27:16.498" v="0" actId="47"/>
        <pc:sldMkLst>
          <pc:docMk/>
          <pc:sldMk cId="4277924111" sldId="33103"/>
        </pc:sldMkLst>
      </pc:sldChg>
      <pc:sldChg chg="add del">
        <pc:chgData name="Eva Kunnerup Mohrsen" userId="686d9278-2d86-4039-8417-8d397a86cc95" providerId="ADAL" clId="{80AA4528-3D06-4237-9E0B-60B431BEA9B2}" dt="2023-09-20T14:41:14.848" v="223"/>
        <pc:sldMkLst>
          <pc:docMk/>
          <pc:sldMk cId="1036169288" sldId="33106"/>
        </pc:sldMkLst>
      </pc:sldChg>
      <pc:sldChg chg="add del modNotesTx">
        <pc:chgData name="Eva Kunnerup Mohrsen" userId="686d9278-2d86-4039-8417-8d397a86cc95" providerId="ADAL" clId="{80AA4528-3D06-4237-9E0B-60B431BEA9B2}" dt="2023-09-21T07:44:05.863" v="230" actId="47"/>
        <pc:sldMkLst>
          <pc:docMk/>
          <pc:sldMk cId="1125212003" sldId="33115"/>
        </pc:sldMkLst>
      </pc:sldChg>
      <pc:sldChg chg="add del modNotesTx">
        <pc:chgData name="Eva Kunnerup Mohrsen" userId="686d9278-2d86-4039-8417-8d397a86cc95" providerId="ADAL" clId="{80AA4528-3D06-4237-9E0B-60B431BEA9B2}" dt="2023-09-21T07:44:05.863" v="230" actId="47"/>
        <pc:sldMkLst>
          <pc:docMk/>
          <pc:sldMk cId="3556019988" sldId="33120"/>
        </pc:sldMkLst>
      </pc:sldChg>
      <pc:sldChg chg="addSp modSp add del mod modNotesTx">
        <pc:chgData name="Eva Kunnerup Mohrsen" userId="686d9278-2d86-4039-8417-8d397a86cc95" providerId="ADAL" clId="{80AA4528-3D06-4237-9E0B-60B431BEA9B2}" dt="2023-09-21T07:44:05.863" v="230" actId="47"/>
        <pc:sldMkLst>
          <pc:docMk/>
          <pc:sldMk cId="3540366326" sldId="2147470025"/>
        </pc:sldMkLst>
        <pc:picChg chg="mod">
          <ac:chgData name="Eva Kunnerup Mohrsen" userId="686d9278-2d86-4039-8417-8d397a86cc95" providerId="ADAL" clId="{80AA4528-3D06-4237-9E0B-60B431BEA9B2}" dt="2023-09-20T14:27:57.763" v="5" actId="1076"/>
          <ac:picMkLst>
            <pc:docMk/>
            <pc:sldMk cId="3540366326" sldId="2147470025"/>
            <ac:picMk id="5" creationId="{D17FAC81-17CA-0273-9871-19A87C83039D}"/>
          </ac:picMkLst>
        </pc:picChg>
        <pc:picChg chg="add mod">
          <ac:chgData name="Eva Kunnerup Mohrsen" userId="686d9278-2d86-4039-8417-8d397a86cc95" providerId="ADAL" clId="{80AA4528-3D06-4237-9E0B-60B431BEA9B2}" dt="2023-09-20T14:27:43.894" v="2"/>
          <ac:picMkLst>
            <pc:docMk/>
            <pc:sldMk cId="3540366326" sldId="2147470025"/>
            <ac:picMk id="7" creationId="{BB8AA81C-44F9-475F-0FE9-1CFE42231240}"/>
          </ac:picMkLst>
        </pc:picChg>
        <pc:picChg chg="add mod">
          <ac:chgData name="Eva Kunnerup Mohrsen" userId="686d9278-2d86-4039-8417-8d397a86cc95" providerId="ADAL" clId="{80AA4528-3D06-4237-9E0B-60B431BEA9B2}" dt="2023-09-20T14:27:50.792" v="4" actId="14100"/>
          <ac:picMkLst>
            <pc:docMk/>
            <pc:sldMk cId="3540366326" sldId="2147470025"/>
            <ac:picMk id="10" creationId="{B1038028-CD2F-53AE-DB2F-187AEDA8CE05}"/>
          </ac:picMkLst>
        </pc:picChg>
      </pc:sldChg>
      <pc:sldChg chg="add del">
        <pc:chgData name="Eva Kunnerup Mohrsen" userId="686d9278-2d86-4039-8417-8d397a86cc95" providerId="ADAL" clId="{80AA4528-3D06-4237-9E0B-60B431BEA9B2}" dt="2023-09-21T07:44:05.863" v="230" actId="47"/>
        <pc:sldMkLst>
          <pc:docMk/>
          <pc:sldMk cId="2770918132" sldId="2147470032"/>
        </pc:sldMkLst>
      </pc:sldChg>
      <pc:sldChg chg="addSp delSp modSp add del mod modNotesTx">
        <pc:chgData name="Eva Kunnerup Mohrsen" userId="686d9278-2d86-4039-8417-8d397a86cc95" providerId="ADAL" clId="{80AA4528-3D06-4237-9E0B-60B431BEA9B2}" dt="2023-09-21T07:44:05.863" v="230" actId="47"/>
        <pc:sldMkLst>
          <pc:docMk/>
          <pc:sldMk cId="1970774920" sldId="2147470033"/>
        </pc:sldMkLst>
        <pc:spChg chg="add del">
          <ac:chgData name="Eva Kunnerup Mohrsen" userId="686d9278-2d86-4039-8417-8d397a86cc95" providerId="ADAL" clId="{80AA4528-3D06-4237-9E0B-60B431BEA9B2}" dt="2023-09-20T14:28:28.273" v="11" actId="478"/>
          <ac:spMkLst>
            <pc:docMk/>
            <pc:sldMk cId="1970774920" sldId="2147470033"/>
            <ac:spMk id="14" creationId="{B5488760-5C74-11CE-E4F4-C5B1D6794C1C}"/>
          </ac:spMkLst>
        </pc:spChg>
        <pc:picChg chg="add mod">
          <ac:chgData name="Eva Kunnerup Mohrsen" userId="686d9278-2d86-4039-8417-8d397a86cc95" providerId="ADAL" clId="{80AA4528-3D06-4237-9E0B-60B431BEA9B2}" dt="2023-09-20T14:28:10.069" v="9" actId="1076"/>
          <ac:picMkLst>
            <pc:docMk/>
            <pc:sldMk cId="1970774920" sldId="2147470033"/>
            <ac:picMk id="11" creationId="{F9764936-E8B3-676F-D7F9-F1B35310A9F2}"/>
          </ac:picMkLst>
        </pc:picChg>
        <pc:picChg chg="add mod">
          <ac:chgData name="Eva Kunnerup Mohrsen" userId="686d9278-2d86-4039-8417-8d397a86cc95" providerId="ADAL" clId="{80AA4528-3D06-4237-9E0B-60B431BEA9B2}" dt="2023-09-20T14:28:07.702" v="8" actId="14100"/>
          <ac:picMkLst>
            <pc:docMk/>
            <pc:sldMk cId="1970774920" sldId="2147470033"/>
            <ac:picMk id="13" creationId="{7E51B258-5FE7-C509-E37A-DF192741512D}"/>
          </ac:picMkLst>
        </pc:picChg>
      </pc:sldChg>
      <pc:sldChg chg="add del modNotesTx">
        <pc:chgData name="Eva Kunnerup Mohrsen" userId="686d9278-2d86-4039-8417-8d397a86cc95" providerId="ADAL" clId="{80AA4528-3D06-4237-9E0B-60B431BEA9B2}" dt="2023-09-21T07:44:05.863" v="230" actId="47"/>
        <pc:sldMkLst>
          <pc:docMk/>
          <pc:sldMk cId="281912692" sldId="2147470034"/>
        </pc:sldMkLst>
      </pc:sldChg>
      <pc:sldChg chg="add del">
        <pc:chgData name="Eva Kunnerup Mohrsen" userId="686d9278-2d86-4039-8417-8d397a86cc95" providerId="ADAL" clId="{80AA4528-3D06-4237-9E0B-60B431BEA9B2}" dt="2023-09-20T14:41:14.848" v="223"/>
        <pc:sldMkLst>
          <pc:docMk/>
          <pc:sldMk cId="2265614604" sldId="2147470094"/>
        </pc:sldMkLst>
      </pc:sldChg>
      <pc:sldChg chg="add del">
        <pc:chgData name="Eva Kunnerup Mohrsen" userId="686d9278-2d86-4039-8417-8d397a86cc95" providerId="ADAL" clId="{80AA4528-3D06-4237-9E0B-60B431BEA9B2}" dt="2023-09-20T14:41:14.848" v="223"/>
        <pc:sldMkLst>
          <pc:docMk/>
          <pc:sldMk cId="2134265133" sldId="2147470108"/>
        </pc:sldMkLst>
      </pc:sldChg>
      <pc:sldChg chg="add del">
        <pc:chgData name="Eva Kunnerup Mohrsen" userId="686d9278-2d86-4039-8417-8d397a86cc95" providerId="ADAL" clId="{80AA4528-3D06-4237-9E0B-60B431BEA9B2}" dt="2023-09-20T14:41:14.848" v="223"/>
        <pc:sldMkLst>
          <pc:docMk/>
          <pc:sldMk cId="4176136994" sldId="2147470109"/>
        </pc:sldMkLst>
      </pc:sldChg>
      <pc:sldChg chg="del">
        <pc:chgData name="Eva Kunnerup Mohrsen" userId="686d9278-2d86-4039-8417-8d397a86cc95" providerId="ADAL" clId="{80AA4528-3D06-4237-9E0B-60B431BEA9B2}" dt="2023-09-20T14:27:16.498" v="0" actId="47"/>
        <pc:sldMkLst>
          <pc:docMk/>
          <pc:sldMk cId="3191798335" sldId="2147470116"/>
        </pc:sldMkLst>
      </pc:sldChg>
      <pc:sldChg chg="del">
        <pc:chgData name="Eva Kunnerup Mohrsen" userId="686d9278-2d86-4039-8417-8d397a86cc95" providerId="ADAL" clId="{80AA4528-3D06-4237-9E0B-60B431BEA9B2}" dt="2023-09-20T14:27:16.498" v="0" actId="47"/>
        <pc:sldMkLst>
          <pc:docMk/>
          <pc:sldMk cId="415988447" sldId="2147470119"/>
        </pc:sldMkLst>
      </pc:sldChg>
      <pc:sldChg chg="add del">
        <pc:chgData name="Eva Kunnerup Mohrsen" userId="686d9278-2d86-4039-8417-8d397a86cc95" providerId="ADAL" clId="{80AA4528-3D06-4237-9E0B-60B431BEA9B2}" dt="2023-09-20T14:41:14.848" v="223"/>
        <pc:sldMkLst>
          <pc:docMk/>
          <pc:sldMk cId="2758015695" sldId="2147470121"/>
        </pc:sldMkLst>
      </pc:sldChg>
      <pc:sldChg chg="add del">
        <pc:chgData name="Eva Kunnerup Mohrsen" userId="686d9278-2d86-4039-8417-8d397a86cc95" providerId="ADAL" clId="{80AA4528-3D06-4237-9E0B-60B431BEA9B2}" dt="2023-09-20T14:41:14.848" v="223"/>
        <pc:sldMkLst>
          <pc:docMk/>
          <pc:sldMk cId="1951070648" sldId="2147470122"/>
        </pc:sldMkLst>
      </pc:sldChg>
      <pc:sldChg chg="add del">
        <pc:chgData name="Eva Kunnerup Mohrsen" userId="686d9278-2d86-4039-8417-8d397a86cc95" providerId="ADAL" clId="{80AA4528-3D06-4237-9E0B-60B431BEA9B2}" dt="2023-09-20T14:41:14.848" v="223"/>
        <pc:sldMkLst>
          <pc:docMk/>
          <pc:sldMk cId="1418562368" sldId="2147470123"/>
        </pc:sldMkLst>
      </pc:sldChg>
      <pc:sldChg chg="add del">
        <pc:chgData name="Eva Kunnerup Mohrsen" userId="686d9278-2d86-4039-8417-8d397a86cc95" providerId="ADAL" clId="{80AA4528-3D06-4237-9E0B-60B431BEA9B2}" dt="2023-09-20T14:41:14.848" v="223"/>
        <pc:sldMkLst>
          <pc:docMk/>
          <pc:sldMk cId="937706111" sldId="2147470126"/>
        </pc:sldMkLst>
      </pc:sldChg>
      <pc:sldChg chg="add del">
        <pc:chgData name="Eva Kunnerup Mohrsen" userId="686d9278-2d86-4039-8417-8d397a86cc95" providerId="ADAL" clId="{80AA4528-3D06-4237-9E0B-60B431BEA9B2}" dt="2023-09-20T14:41:14.848" v="223"/>
        <pc:sldMkLst>
          <pc:docMk/>
          <pc:sldMk cId="1544927114" sldId="2147470127"/>
        </pc:sldMkLst>
      </pc:sldChg>
      <pc:sldChg chg="del">
        <pc:chgData name="Eva Kunnerup Mohrsen" userId="686d9278-2d86-4039-8417-8d397a86cc95" providerId="ADAL" clId="{80AA4528-3D06-4237-9E0B-60B431BEA9B2}" dt="2023-09-20T14:27:16.498" v="0" actId="47"/>
        <pc:sldMkLst>
          <pc:docMk/>
          <pc:sldMk cId="1331269928" sldId="2147470130"/>
        </pc:sldMkLst>
      </pc:sldChg>
      <pc:sldChg chg="add del">
        <pc:chgData name="Eva Kunnerup Mohrsen" userId="686d9278-2d86-4039-8417-8d397a86cc95" providerId="ADAL" clId="{80AA4528-3D06-4237-9E0B-60B431BEA9B2}" dt="2023-09-20T14:41:14.848" v="223"/>
        <pc:sldMkLst>
          <pc:docMk/>
          <pc:sldMk cId="266024596" sldId="2147470131"/>
        </pc:sldMkLst>
      </pc:sldChg>
      <pc:sldChg chg="del">
        <pc:chgData name="Eva Kunnerup Mohrsen" userId="686d9278-2d86-4039-8417-8d397a86cc95" providerId="ADAL" clId="{80AA4528-3D06-4237-9E0B-60B431BEA9B2}" dt="2023-09-20T14:27:16.498" v="0" actId="47"/>
        <pc:sldMkLst>
          <pc:docMk/>
          <pc:sldMk cId="3375411375" sldId="2147470132"/>
        </pc:sldMkLst>
      </pc:sldChg>
      <pc:sldChg chg="del">
        <pc:chgData name="Eva Kunnerup Mohrsen" userId="686d9278-2d86-4039-8417-8d397a86cc95" providerId="ADAL" clId="{80AA4528-3D06-4237-9E0B-60B431BEA9B2}" dt="2023-09-20T14:27:16.498" v="0" actId="47"/>
        <pc:sldMkLst>
          <pc:docMk/>
          <pc:sldMk cId="1230748175" sldId="2147470133"/>
        </pc:sldMkLst>
      </pc:sldChg>
      <pc:sldChg chg="del">
        <pc:chgData name="Eva Kunnerup Mohrsen" userId="686d9278-2d86-4039-8417-8d397a86cc95" providerId="ADAL" clId="{80AA4528-3D06-4237-9E0B-60B431BEA9B2}" dt="2023-09-20T14:27:16.498" v="0" actId="47"/>
        <pc:sldMkLst>
          <pc:docMk/>
          <pc:sldMk cId="3576274645" sldId="2147470134"/>
        </pc:sldMkLst>
      </pc:sldChg>
      <pc:sldChg chg="add del">
        <pc:chgData name="Eva Kunnerup Mohrsen" userId="686d9278-2d86-4039-8417-8d397a86cc95" providerId="ADAL" clId="{80AA4528-3D06-4237-9E0B-60B431BEA9B2}" dt="2023-09-20T14:41:14.848" v="223"/>
        <pc:sldMkLst>
          <pc:docMk/>
          <pc:sldMk cId="4163404077" sldId="2147470135"/>
        </pc:sldMkLst>
      </pc:sldChg>
      <pc:sldChg chg="del">
        <pc:chgData name="Eva Kunnerup Mohrsen" userId="686d9278-2d86-4039-8417-8d397a86cc95" providerId="ADAL" clId="{80AA4528-3D06-4237-9E0B-60B431BEA9B2}" dt="2023-09-20T14:27:16.498" v="0" actId="47"/>
        <pc:sldMkLst>
          <pc:docMk/>
          <pc:sldMk cId="3077362257" sldId="2147470137"/>
        </pc:sldMkLst>
      </pc:sldChg>
      <pc:sldChg chg="del">
        <pc:chgData name="Eva Kunnerup Mohrsen" userId="686d9278-2d86-4039-8417-8d397a86cc95" providerId="ADAL" clId="{80AA4528-3D06-4237-9E0B-60B431BEA9B2}" dt="2023-09-20T14:27:16.498" v="0" actId="47"/>
        <pc:sldMkLst>
          <pc:docMk/>
          <pc:sldMk cId="294285060" sldId="2147470138"/>
        </pc:sldMkLst>
      </pc:sldChg>
      <pc:sldChg chg="add del">
        <pc:chgData name="Eva Kunnerup Mohrsen" userId="686d9278-2d86-4039-8417-8d397a86cc95" providerId="ADAL" clId="{80AA4528-3D06-4237-9E0B-60B431BEA9B2}" dt="2023-09-20T14:41:14.848" v="223"/>
        <pc:sldMkLst>
          <pc:docMk/>
          <pc:sldMk cId="749016137" sldId="2147470139"/>
        </pc:sldMkLst>
      </pc:sldChg>
      <pc:sldChg chg="del">
        <pc:chgData name="Eva Kunnerup Mohrsen" userId="686d9278-2d86-4039-8417-8d397a86cc95" providerId="ADAL" clId="{80AA4528-3D06-4237-9E0B-60B431BEA9B2}" dt="2023-09-20T14:27:16.498" v="0" actId="47"/>
        <pc:sldMkLst>
          <pc:docMk/>
          <pc:sldMk cId="2840141300" sldId="2147470140"/>
        </pc:sldMkLst>
      </pc:sldChg>
      <pc:sldChg chg="del">
        <pc:chgData name="Eva Kunnerup Mohrsen" userId="686d9278-2d86-4039-8417-8d397a86cc95" providerId="ADAL" clId="{80AA4528-3D06-4237-9E0B-60B431BEA9B2}" dt="2023-09-20T14:27:16.498" v="0" actId="47"/>
        <pc:sldMkLst>
          <pc:docMk/>
          <pc:sldMk cId="3126321443" sldId="2147470141"/>
        </pc:sldMkLst>
      </pc:sldChg>
      <pc:sldChg chg="del">
        <pc:chgData name="Eva Kunnerup Mohrsen" userId="686d9278-2d86-4039-8417-8d397a86cc95" providerId="ADAL" clId="{80AA4528-3D06-4237-9E0B-60B431BEA9B2}" dt="2023-09-20T14:27:16.498" v="0" actId="47"/>
        <pc:sldMkLst>
          <pc:docMk/>
          <pc:sldMk cId="835394386" sldId="2147470142"/>
        </pc:sldMkLst>
      </pc:sldChg>
      <pc:sldChg chg="add del">
        <pc:chgData name="Eva Kunnerup Mohrsen" userId="686d9278-2d86-4039-8417-8d397a86cc95" providerId="ADAL" clId="{80AA4528-3D06-4237-9E0B-60B431BEA9B2}" dt="2023-09-20T14:41:14.848" v="223"/>
        <pc:sldMkLst>
          <pc:docMk/>
          <pc:sldMk cId="3411221699" sldId="2147470146"/>
        </pc:sldMkLst>
      </pc:sldChg>
      <pc:sldChg chg="add del">
        <pc:chgData name="Eva Kunnerup Mohrsen" userId="686d9278-2d86-4039-8417-8d397a86cc95" providerId="ADAL" clId="{80AA4528-3D06-4237-9E0B-60B431BEA9B2}" dt="2023-09-20T14:41:14.848" v="223"/>
        <pc:sldMkLst>
          <pc:docMk/>
          <pc:sldMk cId="150211614" sldId="2147470154"/>
        </pc:sldMkLst>
      </pc:sldChg>
      <pc:sldChg chg="add del">
        <pc:chgData name="Eva Kunnerup Mohrsen" userId="686d9278-2d86-4039-8417-8d397a86cc95" providerId="ADAL" clId="{80AA4528-3D06-4237-9E0B-60B431BEA9B2}" dt="2023-09-20T14:41:14.848" v="223"/>
        <pc:sldMkLst>
          <pc:docMk/>
          <pc:sldMk cId="3643087454" sldId="2147470155"/>
        </pc:sldMkLst>
      </pc:sldChg>
      <pc:sldChg chg="del">
        <pc:chgData name="Eva Kunnerup Mohrsen" userId="686d9278-2d86-4039-8417-8d397a86cc95" providerId="ADAL" clId="{80AA4528-3D06-4237-9E0B-60B431BEA9B2}" dt="2023-09-20T14:27:16.498" v="0" actId="47"/>
        <pc:sldMkLst>
          <pc:docMk/>
          <pc:sldMk cId="4291775377" sldId="2147470159"/>
        </pc:sldMkLst>
      </pc:sldChg>
      <pc:sldChg chg="add del">
        <pc:chgData name="Eva Kunnerup Mohrsen" userId="686d9278-2d86-4039-8417-8d397a86cc95" providerId="ADAL" clId="{80AA4528-3D06-4237-9E0B-60B431BEA9B2}" dt="2023-09-20T14:41:14.848" v="223"/>
        <pc:sldMkLst>
          <pc:docMk/>
          <pc:sldMk cId="2389578156" sldId="2147470160"/>
        </pc:sldMkLst>
      </pc:sldChg>
      <pc:sldChg chg="del">
        <pc:chgData name="Eva Kunnerup Mohrsen" userId="686d9278-2d86-4039-8417-8d397a86cc95" providerId="ADAL" clId="{80AA4528-3D06-4237-9E0B-60B431BEA9B2}" dt="2023-09-20T14:27:16.498" v="0" actId="47"/>
        <pc:sldMkLst>
          <pc:docMk/>
          <pc:sldMk cId="4174856486" sldId="2147470161"/>
        </pc:sldMkLst>
      </pc:sldChg>
      <pc:sldChg chg="add del">
        <pc:chgData name="Eva Kunnerup Mohrsen" userId="686d9278-2d86-4039-8417-8d397a86cc95" providerId="ADAL" clId="{80AA4528-3D06-4237-9E0B-60B431BEA9B2}" dt="2023-09-20T14:41:14.848" v="223"/>
        <pc:sldMkLst>
          <pc:docMk/>
          <pc:sldMk cId="1316611110" sldId="2147470163"/>
        </pc:sldMkLst>
      </pc:sldChg>
      <pc:sldChg chg="add del">
        <pc:chgData name="Eva Kunnerup Mohrsen" userId="686d9278-2d86-4039-8417-8d397a86cc95" providerId="ADAL" clId="{80AA4528-3D06-4237-9E0B-60B431BEA9B2}" dt="2023-09-20T14:41:14.848" v="223"/>
        <pc:sldMkLst>
          <pc:docMk/>
          <pc:sldMk cId="3228273976" sldId="2147470164"/>
        </pc:sldMkLst>
      </pc:sldChg>
      <pc:sldChg chg="add del">
        <pc:chgData name="Eva Kunnerup Mohrsen" userId="686d9278-2d86-4039-8417-8d397a86cc95" providerId="ADAL" clId="{80AA4528-3D06-4237-9E0B-60B431BEA9B2}" dt="2023-09-20T14:41:14.848" v="223"/>
        <pc:sldMkLst>
          <pc:docMk/>
          <pc:sldMk cId="2155124551" sldId="2147470165"/>
        </pc:sldMkLst>
      </pc:sldChg>
      <pc:sldChg chg="add del">
        <pc:chgData name="Eva Kunnerup Mohrsen" userId="686d9278-2d86-4039-8417-8d397a86cc95" providerId="ADAL" clId="{80AA4528-3D06-4237-9E0B-60B431BEA9B2}" dt="2023-09-20T14:41:14.848" v="223"/>
        <pc:sldMkLst>
          <pc:docMk/>
          <pc:sldMk cId="111357902" sldId="2147470166"/>
        </pc:sldMkLst>
      </pc:sldChg>
      <pc:sldChg chg="add del">
        <pc:chgData name="Eva Kunnerup Mohrsen" userId="686d9278-2d86-4039-8417-8d397a86cc95" providerId="ADAL" clId="{80AA4528-3D06-4237-9E0B-60B431BEA9B2}" dt="2023-09-20T14:41:14.848" v="223"/>
        <pc:sldMkLst>
          <pc:docMk/>
          <pc:sldMk cId="1012550341" sldId="2147470167"/>
        </pc:sldMkLst>
      </pc:sldChg>
      <pc:sldChg chg="add del">
        <pc:chgData name="Eva Kunnerup Mohrsen" userId="686d9278-2d86-4039-8417-8d397a86cc95" providerId="ADAL" clId="{80AA4528-3D06-4237-9E0B-60B431BEA9B2}" dt="2023-09-20T14:41:14.848" v="223"/>
        <pc:sldMkLst>
          <pc:docMk/>
          <pc:sldMk cId="1269640154" sldId="2147470168"/>
        </pc:sldMkLst>
      </pc:sldChg>
      <pc:sldChg chg="del">
        <pc:chgData name="Eva Kunnerup Mohrsen" userId="686d9278-2d86-4039-8417-8d397a86cc95" providerId="ADAL" clId="{80AA4528-3D06-4237-9E0B-60B431BEA9B2}" dt="2023-09-20T14:27:16.498" v="0" actId="47"/>
        <pc:sldMkLst>
          <pc:docMk/>
          <pc:sldMk cId="3423576350" sldId="2147470169"/>
        </pc:sldMkLst>
      </pc:sldChg>
      <pc:sldChg chg="add del">
        <pc:chgData name="Eva Kunnerup Mohrsen" userId="686d9278-2d86-4039-8417-8d397a86cc95" providerId="ADAL" clId="{80AA4528-3D06-4237-9E0B-60B431BEA9B2}" dt="2023-09-20T14:41:14.848" v="223"/>
        <pc:sldMkLst>
          <pc:docMk/>
          <pc:sldMk cId="777096628" sldId="2147470170"/>
        </pc:sldMkLst>
      </pc:sldChg>
      <pc:sldChg chg="del">
        <pc:chgData name="Eva Kunnerup Mohrsen" userId="686d9278-2d86-4039-8417-8d397a86cc95" providerId="ADAL" clId="{80AA4528-3D06-4237-9E0B-60B431BEA9B2}" dt="2023-09-20T14:27:16.498" v="0" actId="47"/>
        <pc:sldMkLst>
          <pc:docMk/>
          <pc:sldMk cId="2521741910" sldId="2147470171"/>
        </pc:sldMkLst>
      </pc:sldChg>
      <pc:sldChg chg="add del">
        <pc:chgData name="Eva Kunnerup Mohrsen" userId="686d9278-2d86-4039-8417-8d397a86cc95" providerId="ADAL" clId="{80AA4528-3D06-4237-9E0B-60B431BEA9B2}" dt="2023-09-20T14:41:14.848" v="223"/>
        <pc:sldMkLst>
          <pc:docMk/>
          <pc:sldMk cId="35920621" sldId="2147470172"/>
        </pc:sldMkLst>
      </pc:sldChg>
      <pc:sldChg chg="add del">
        <pc:chgData name="Eva Kunnerup Mohrsen" userId="686d9278-2d86-4039-8417-8d397a86cc95" providerId="ADAL" clId="{80AA4528-3D06-4237-9E0B-60B431BEA9B2}" dt="2023-09-20T14:41:14.848" v="223"/>
        <pc:sldMkLst>
          <pc:docMk/>
          <pc:sldMk cId="3527402494" sldId="2147470173"/>
        </pc:sldMkLst>
      </pc:sldChg>
      <pc:sldChg chg="add del">
        <pc:chgData name="Eva Kunnerup Mohrsen" userId="686d9278-2d86-4039-8417-8d397a86cc95" providerId="ADAL" clId="{80AA4528-3D06-4237-9E0B-60B431BEA9B2}" dt="2023-09-20T14:41:14.848" v="223"/>
        <pc:sldMkLst>
          <pc:docMk/>
          <pc:sldMk cId="244386593" sldId="2147470174"/>
        </pc:sldMkLst>
      </pc:sldChg>
      <pc:sldChg chg="add del">
        <pc:chgData name="Eva Kunnerup Mohrsen" userId="686d9278-2d86-4039-8417-8d397a86cc95" providerId="ADAL" clId="{80AA4528-3D06-4237-9E0B-60B431BEA9B2}" dt="2023-09-20T14:41:14.848" v="223"/>
        <pc:sldMkLst>
          <pc:docMk/>
          <pc:sldMk cId="4182554905" sldId="2147470175"/>
        </pc:sldMkLst>
      </pc:sldChg>
      <pc:sldChg chg="add del">
        <pc:chgData name="Eva Kunnerup Mohrsen" userId="686d9278-2d86-4039-8417-8d397a86cc95" providerId="ADAL" clId="{80AA4528-3D06-4237-9E0B-60B431BEA9B2}" dt="2023-09-20T14:41:14.848" v="223"/>
        <pc:sldMkLst>
          <pc:docMk/>
          <pc:sldMk cId="1992844561" sldId="2147470176"/>
        </pc:sldMkLst>
      </pc:sldChg>
      <pc:sldChg chg="add del">
        <pc:chgData name="Eva Kunnerup Mohrsen" userId="686d9278-2d86-4039-8417-8d397a86cc95" providerId="ADAL" clId="{80AA4528-3D06-4237-9E0B-60B431BEA9B2}" dt="2023-09-20T14:41:14.848" v="223"/>
        <pc:sldMkLst>
          <pc:docMk/>
          <pc:sldMk cId="1931474396" sldId="2147470178"/>
        </pc:sldMkLst>
      </pc:sldChg>
      <pc:sldChg chg="add del">
        <pc:chgData name="Eva Kunnerup Mohrsen" userId="686d9278-2d86-4039-8417-8d397a86cc95" providerId="ADAL" clId="{80AA4528-3D06-4237-9E0B-60B431BEA9B2}" dt="2023-09-20T14:41:14.848" v="223"/>
        <pc:sldMkLst>
          <pc:docMk/>
          <pc:sldMk cId="3544951114" sldId="2147470180"/>
        </pc:sldMkLst>
      </pc:sldChg>
      <pc:sldChg chg="add del">
        <pc:chgData name="Eva Kunnerup Mohrsen" userId="686d9278-2d86-4039-8417-8d397a86cc95" providerId="ADAL" clId="{80AA4528-3D06-4237-9E0B-60B431BEA9B2}" dt="2023-09-20T14:41:14.848" v="223"/>
        <pc:sldMkLst>
          <pc:docMk/>
          <pc:sldMk cId="3129742440" sldId="2147470181"/>
        </pc:sldMkLst>
      </pc:sldChg>
      <pc:sldChg chg="add del">
        <pc:chgData name="Eva Kunnerup Mohrsen" userId="686d9278-2d86-4039-8417-8d397a86cc95" providerId="ADAL" clId="{80AA4528-3D06-4237-9E0B-60B431BEA9B2}" dt="2023-09-21T07:44:06.780" v="231"/>
        <pc:sldMkLst>
          <pc:docMk/>
          <pc:sldMk cId="1821744977" sldId="2147470182"/>
        </pc:sldMkLst>
      </pc:sldChg>
      <pc:sldChg chg="add del">
        <pc:chgData name="Eva Kunnerup Mohrsen" userId="686d9278-2d86-4039-8417-8d397a86cc95" providerId="ADAL" clId="{80AA4528-3D06-4237-9E0B-60B431BEA9B2}" dt="2023-09-21T07:43:40.025" v="227"/>
        <pc:sldMkLst>
          <pc:docMk/>
          <pc:sldMk cId="3980952198" sldId="2147470182"/>
        </pc:sldMkLst>
      </pc:sldChg>
      <pc:sldChg chg="add del">
        <pc:chgData name="Eva Kunnerup Mohrsen" userId="686d9278-2d86-4039-8417-8d397a86cc95" providerId="ADAL" clId="{80AA4528-3D06-4237-9E0B-60B431BEA9B2}" dt="2023-09-21T07:43:40.025" v="227"/>
        <pc:sldMkLst>
          <pc:docMk/>
          <pc:sldMk cId="269757496" sldId="2147470183"/>
        </pc:sldMkLst>
      </pc:sldChg>
      <pc:sldChg chg="add del">
        <pc:chgData name="Eva Kunnerup Mohrsen" userId="686d9278-2d86-4039-8417-8d397a86cc95" providerId="ADAL" clId="{80AA4528-3D06-4237-9E0B-60B431BEA9B2}" dt="2023-09-21T07:44:06.780" v="231"/>
        <pc:sldMkLst>
          <pc:docMk/>
          <pc:sldMk cId="4084572025" sldId="2147470183"/>
        </pc:sldMkLst>
      </pc:sldChg>
      <pc:sldChg chg="add del">
        <pc:chgData name="Eva Kunnerup Mohrsen" userId="686d9278-2d86-4039-8417-8d397a86cc95" providerId="ADAL" clId="{80AA4528-3D06-4237-9E0B-60B431BEA9B2}" dt="2023-09-21T07:43:40.025" v="227"/>
        <pc:sldMkLst>
          <pc:docMk/>
          <pc:sldMk cId="748277422" sldId="2147470184"/>
        </pc:sldMkLst>
      </pc:sldChg>
      <pc:sldChg chg="add del">
        <pc:chgData name="Eva Kunnerup Mohrsen" userId="686d9278-2d86-4039-8417-8d397a86cc95" providerId="ADAL" clId="{80AA4528-3D06-4237-9E0B-60B431BEA9B2}" dt="2023-09-21T07:44:06.780" v="231"/>
        <pc:sldMkLst>
          <pc:docMk/>
          <pc:sldMk cId="1513409789" sldId="2147470184"/>
        </pc:sldMkLst>
      </pc:sldChg>
      <pc:sldChg chg="add del">
        <pc:chgData name="Eva Kunnerup Mohrsen" userId="686d9278-2d86-4039-8417-8d397a86cc95" providerId="ADAL" clId="{80AA4528-3D06-4237-9E0B-60B431BEA9B2}" dt="2023-09-21T07:44:06.780" v="231"/>
        <pc:sldMkLst>
          <pc:docMk/>
          <pc:sldMk cId="2100435695" sldId="2147470185"/>
        </pc:sldMkLst>
      </pc:sldChg>
      <pc:sldChg chg="add del">
        <pc:chgData name="Eva Kunnerup Mohrsen" userId="686d9278-2d86-4039-8417-8d397a86cc95" providerId="ADAL" clId="{80AA4528-3D06-4237-9E0B-60B431BEA9B2}" dt="2023-09-21T07:43:40.025" v="227"/>
        <pc:sldMkLst>
          <pc:docMk/>
          <pc:sldMk cId="2871555356" sldId="2147470185"/>
        </pc:sldMkLst>
      </pc:sldChg>
      <pc:sldChg chg="add del">
        <pc:chgData name="Eva Kunnerup Mohrsen" userId="686d9278-2d86-4039-8417-8d397a86cc95" providerId="ADAL" clId="{80AA4528-3D06-4237-9E0B-60B431BEA9B2}" dt="2023-09-21T07:43:40.025" v="227"/>
        <pc:sldMkLst>
          <pc:docMk/>
          <pc:sldMk cId="633096409" sldId="2147470186"/>
        </pc:sldMkLst>
      </pc:sldChg>
      <pc:sldChg chg="add del">
        <pc:chgData name="Eva Kunnerup Mohrsen" userId="686d9278-2d86-4039-8417-8d397a86cc95" providerId="ADAL" clId="{80AA4528-3D06-4237-9E0B-60B431BEA9B2}" dt="2023-09-21T07:44:06.780" v="231"/>
        <pc:sldMkLst>
          <pc:docMk/>
          <pc:sldMk cId="4036430582" sldId="2147470186"/>
        </pc:sldMkLst>
      </pc:sldChg>
      <pc:sldChg chg="add del">
        <pc:chgData name="Eva Kunnerup Mohrsen" userId="686d9278-2d86-4039-8417-8d397a86cc95" providerId="ADAL" clId="{80AA4528-3D06-4237-9E0B-60B431BEA9B2}" dt="2023-09-21T07:43:40.025" v="227"/>
        <pc:sldMkLst>
          <pc:docMk/>
          <pc:sldMk cId="320084313" sldId="2147470187"/>
        </pc:sldMkLst>
      </pc:sldChg>
      <pc:sldChg chg="add del">
        <pc:chgData name="Eva Kunnerup Mohrsen" userId="686d9278-2d86-4039-8417-8d397a86cc95" providerId="ADAL" clId="{80AA4528-3D06-4237-9E0B-60B431BEA9B2}" dt="2023-09-21T07:44:06.780" v="231"/>
        <pc:sldMkLst>
          <pc:docMk/>
          <pc:sldMk cId="406567439" sldId="2147470187"/>
        </pc:sldMkLst>
      </pc:sldChg>
      <pc:sldChg chg="add del">
        <pc:chgData name="Eva Kunnerup Mohrsen" userId="686d9278-2d86-4039-8417-8d397a86cc95" providerId="ADAL" clId="{80AA4528-3D06-4237-9E0B-60B431BEA9B2}" dt="2023-09-21T07:44:06.780" v="231"/>
        <pc:sldMkLst>
          <pc:docMk/>
          <pc:sldMk cId="1139099585" sldId="2147470188"/>
        </pc:sldMkLst>
      </pc:sldChg>
      <pc:sldChg chg="add del">
        <pc:chgData name="Eva Kunnerup Mohrsen" userId="686d9278-2d86-4039-8417-8d397a86cc95" providerId="ADAL" clId="{80AA4528-3D06-4237-9E0B-60B431BEA9B2}" dt="2023-09-21T07:43:40.025" v="227"/>
        <pc:sldMkLst>
          <pc:docMk/>
          <pc:sldMk cId="1759634865" sldId="2147470188"/>
        </pc:sldMkLst>
      </pc:sldChg>
      <pc:sldMasterChg chg="del delSldLayout">
        <pc:chgData name="Eva Kunnerup Mohrsen" userId="686d9278-2d86-4039-8417-8d397a86cc95" providerId="ADAL" clId="{80AA4528-3D06-4237-9E0B-60B431BEA9B2}" dt="2023-09-20T14:27:16.498" v="0" actId="47"/>
        <pc:sldMasterMkLst>
          <pc:docMk/>
          <pc:sldMasterMk cId="185575922" sldId="2147483803"/>
        </pc:sldMasterMkLst>
        <pc:sldLayoutChg chg="del">
          <pc:chgData name="Eva Kunnerup Mohrsen" userId="686d9278-2d86-4039-8417-8d397a86cc95" providerId="ADAL" clId="{80AA4528-3D06-4237-9E0B-60B431BEA9B2}" dt="2023-09-20T14:27:16.498" v="0" actId="47"/>
          <pc:sldLayoutMkLst>
            <pc:docMk/>
            <pc:sldMasterMk cId="185575922" sldId="2147483803"/>
            <pc:sldLayoutMk cId="674519219" sldId="2147483804"/>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1112873924" sldId="2147483805"/>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3548691275" sldId="2147483806"/>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3758876748" sldId="2147483807"/>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241279544" sldId="2147483808"/>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3659230723" sldId="2147483809"/>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585222911" sldId="2147483810"/>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374792850" sldId="2147483811"/>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3717399520" sldId="2147483812"/>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250273751" sldId="2147483813"/>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1249149505" sldId="2147483814"/>
          </pc:sldLayoutMkLst>
        </pc:sldLayoutChg>
        <pc:sldLayoutChg chg="del">
          <pc:chgData name="Eva Kunnerup Mohrsen" userId="686d9278-2d86-4039-8417-8d397a86cc95" providerId="ADAL" clId="{80AA4528-3D06-4237-9E0B-60B431BEA9B2}" dt="2023-09-20T14:27:16.498" v="0" actId="47"/>
          <pc:sldLayoutMkLst>
            <pc:docMk/>
            <pc:sldMasterMk cId="185575922" sldId="2147483803"/>
            <pc:sldLayoutMk cId="610051360" sldId="2147483815"/>
          </pc:sldLayoutMkLst>
        </pc:sldLayoutChg>
      </pc:sldMasterChg>
      <pc:sldMasterChg chg="del delSldLayout">
        <pc:chgData name="Eva Kunnerup Mohrsen" userId="686d9278-2d86-4039-8417-8d397a86cc95" providerId="ADAL" clId="{80AA4528-3D06-4237-9E0B-60B431BEA9B2}" dt="2023-09-20T14:41:10.408" v="222" actId="47"/>
        <pc:sldMasterMkLst>
          <pc:docMk/>
          <pc:sldMasterMk cId="2226416576" sldId="2147483822"/>
        </pc:sldMasterMkLst>
        <pc:sldLayoutChg chg="del">
          <pc:chgData name="Eva Kunnerup Mohrsen" userId="686d9278-2d86-4039-8417-8d397a86cc95" providerId="ADAL" clId="{80AA4528-3D06-4237-9E0B-60B431BEA9B2}" dt="2023-09-20T14:41:10.408" v="222" actId="47"/>
          <pc:sldLayoutMkLst>
            <pc:docMk/>
            <pc:sldMasterMk cId="2226416576" sldId="2147483822"/>
            <pc:sldLayoutMk cId="1936201183" sldId="2147483823"/>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874494053" sldId="2147483824"/>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1517109519" sldId="2147483825"/>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1769551058" sldId="2147483826"/>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3471540563" sldId="2147483827"/>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362306600" sldId="2147483828"/>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2145076688" sldId="2147483829"/>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1948580114" sldId="2147483830"/>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435321068" sldId="2147483831"/>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4140452178" sldId="2147483832"/>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2318154388" sldId="2147483833"/>
          </pc:sldLayoutMkLst>
        </pc:sldLayoutChg>
        <pc:sldLayoutChg chg="del">
          <pc:chgData name="Eva Kunnerup Mohrsen" userId="686d9278-2d86-4039-8417-8d397a86cc95" providerId="ADAL" clId="{80AA4528-3D06-4237-9E0B-60B431BEA9B2}" dt="2023-09-20T14:41:10.408" v="222" actId="47"/>
          <pc:sldLayoutMkLst>
            <pc:docMk/>
            <pc:sldMasterMk cId="2226416576" sldId="2147483822"/>
            <pc:sldLayoutMk cId="3261690748" sldId="214748383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26878412088481"/>
          <c:y val="6.4870975154569036E-2"/>
          <c:w val="0.46186343136859737"/>
          <c:h val="0.90663955111722172"/>
        </c:manualLayout>
      </c:layout>
      <c:barChart>
        <c:barDir val="bar"/>
        <c:grouping val="clustered"/>
        <c:varyColors val="0"/>
        <c:ser>
          <c:idx val="0"/>
          <c:order val="0"/>
          <c:tx>
            <c:strRef>
              <c:f>'Ark1'!$B$1</c:f>
              <c:strCache>
                <c:ptCount val="1"/>
                <c:pt idx="0">
                  <c:v>Serie 1</c:v>
                </c:pt>
              </c:strCache>
            </c:strRef>
          </c:tx>
          <c:spPr>
            <a:solidFill>
              <a:schemeClr val="accent2">
                <a:lumMod val="50000"/>
              </a:schemeClr>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764-4DDA-B221-7050DF1DE699}"/>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3-E764-4DDA-B221-7050DF1DE699}"/>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2-E764-4DDA-B221-7050DF1DE699}"/>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'Ark1'!$A$2:$A$27</c:f>
              <c:strCache>
                <c:ptCount val="26"/>
                <c:pt idx="0">
                  <c:v>Grøntsager</c:v>
                </c:pt>
                <c:pt idx="1">
                  <c:v>Kød (ikke kødpålæg)</c:v>
                </c:pt>
                <c:pt idx="2">
                  <c:v>Kartofler</c:v>
                </c:pt>
                <c:pt idx="3">
                  <c:v>Brød og bagværk (fx flute, pizzasnegl, pølsehorn, toast)</c:v>
                </c:pt>
                <c:pt idx="4">
                  <c:v>Ost</c:v>
                </c:pt>
                <c:pt idx="5">
                  <c:v>Mejeriprodukter (fx mælk, fløde, smør, yoghurt)</c:v>
                </c:pt>
                <c:pt idx="6">
                  <c:v>Pasta / spaghetti / lasagneplader</c:v>
                </c:pt>
                <c:pt idx="7">
                  <c:v>Fisk / skaldyr</c:v>
                </c:pt>
                <c:pt idx="8">
                  <c:v>Ris</c:v>
                </c:pt>
                <c:pt idx="9">
                  <c:v>Bælgfrugter (ærter / bønner / kikærter / linser mv.)</c:v>
                </c:pt>
                <c:pt idx="10">
                  <c:v>Æg</c:v>
                </c:pt>
                <c:pt idx="11">
                  <c:v>Kødpålæg</c:v>
                </c:pt>
                <c:pt idx="12">
                  <c:v>Rugbrød</c:v>
                </c:pt>
                <c:pt idx="13">
                  <c:v>Frugt / bær, frisk</c:v>
                </c:pt>
                <c:pt idx="14">
                  <c:v>Rester fra tidligere aftensmad</c:v>
                </c:pt>
                <c:pt idx="15">
                  <c:v>Nødder og frø</c:v>
                </c:pt>
                <c:pt idx="16">
                  <c:v>Humus / pesto / guacamole</c:v>
                </c:pt>
                <c:pt idx="17">
                  <c:v>Tortilla / pitabrød / wraps</c:v>
                </c:pt>
                <c:pt idx="18">
                  <c:v>Frugt / bær, tørret</c:v>
                </c:pt>
                <c:pt idx="19">
                  <c:v>Pålægssalater (fx italiensk salat, hønsekødsalat)</c:v>
                </c:pt>
                <c:pt idx="20">
                  <c:v>Plantefars / køderstatning</c:v>
                </c:pt>
                <c:pt idx="21">
                  <c:v>Falafler</c:v>
                </c:pt>
                <c:pt idx="22">
                  <c:v>Fyldige drikke (fx smoothies, milkshakes)</c:v>
                </c:pt>
                <c:pt idx="23">
                  <c:v>Tofu</c:v>
                </c:pt>
                <c:pt idx="24">
                  <c:v>Andet, notér:</c:v>
                </c:pt>
                <c:pt idx="25">
                  <c:v>Ved ikke</c:v>
                </c:pt>
              </c:strCache>
            </c:strRef>
          </c:cat>
          <c:val>
            <c:numRef>
              <c:f>'Ark1'!$B$2:$B$27</c:f>
              <c:numCache>
                <c:formatCode>0%</c:formatCode>
                <c:ptCount val="26"/>
                <c:pt idx="0">
                  <c:v>0.51500000000000001</c:v>
                </c:pt>
                <c:pt idx="1">
                  <c:v>0.36799999999999999</c:v>
                </c:pt>
                <c:pt idx="2">
                  <c:v>0.27200000000000002</c:v>
                </c:pt>
                <c:pt idx="3">
                  <c:v>0.21</c:v>
                </c:pt>
                <c:pt idx="4">
                  <c:v>0.17399999999999999</c:v>
                </c:pt>
                <c:pt idx="5">
                  <c:v>0.17100000000000001</c:v>
                </c:pt>
                <c:pt idx="6">
                  <c:v>0.11</c:v>
                </c:pt>
                <c:pt idx="7">
                  <c:v>9.8000000000000004E-2</c:v>
                </c:pt>
                <c:pt idx="8">
                  <c:v>8.5999999999999993E-2</c:v>
                </c:pt>
                <c:pt idx="9">
                  <c:v>8.5000000000000006E-2</c:v>
                </c:pt>
                <c:pt idx="10">
                  <c:v>7.0999999999999994E-2</c:v>
                </c:pt>
                <c:pt idx="11">
                  <c:v>6.0999999999999999E-2</c:v>
                </c:pt>
                <c:pt idx="12">
                  <c:v>5.3999999999999999E-2</c:v>
                </c:pt>
                <c:pt idx="13">
                  <c:v>5.0999999999999997E-2</c:v>
                </c:pt>
                <c:pt idx="14">
                  <c:v>4.2000000000000003E-2</c:v>
                </c:pt>
                <c:pt idx="15">
                  <c:v>0.03</c:v>
                </c:pt>
                <c:pt idx="16">
                  <c:v>2.7E-2</c:v>
                </c:pt>
                <c:pt idx="17">
                  <c:v>1.9E-2</c:v>
                </c:pt>
                <c:pt idx="18">
                  <c:v>1.4E-2</c:v>
                </c:pt>
                <c:pt idx="19">
                  <c:v>8.0000000000000002E-3</c:v>
                </c:pt>
                <c:pt idx="20">
                  <c:v>7.0000000000000001E-3</c:v>
                </c:pt>
                <c:pt idx="21">
                  <c:v>6.0000000000000001E-3</c:v>
                </c:pt>
                <c:pt idx="22">
                  <c:v>6.0000000000000001E-3</c:v>
                </c:pt>
                <c:pt idx="23">
                  <c:v>2E-3</c:v>
                </c:pt>
                <c:pt idx="24">
                  <c:v>0.08</c:v>
                </c:pt>
                <c:pt idx="25">
                  <c:v>2.5000000000000001E-2</c:v>
                </c:pt>
              </c:numCache>
            </c:numRef>
          </c:val>
          <c:extLst>
            <c:ext xmlns:c16="http://schemas.microsoft.com/office/drawing/2014/chart" uri="{C3380CC4-5D6E-409C-BE32-E72D297353CC}">
              <c16:uniqueId val="{00000000-E764-4DDA-B221-7050DF1DE699}"/>
            </c:ext>
          </c:extLst>
        </c:ser>
        <c:dLbls>
          <c:showLegendKey val="0"/>
          <c:showVal val="0"/>
          <c:showCatName val="0"/>
          <c:showSerName val="0"/>
          <c:showPercent val="0"/>
          <c:showBubbleSize val="0"/>
        </c:dLbls>
        <c:gapWidth val="182"/>
        <c:axId val="548448392"/>
        <c:axId val="548455280"/>
      </c:barChart>
      <c:catAx>
        <c:axId val="548448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crossAx val="548455280"/>
        <c:crosses val="autoZero"/>
        <c:auto val="1"/>
        <c:lblAlgn val="ctr"/>
        <c:lblOffset val="100"/>
        <c:noMultiLvlLbl val="0"/>
      </c:catAx>
      <c:valAx>
        <c:axId val="548455280"/>
        <c:scaling>
          <c:orientation val="minMax"/>
        </c:scaling>
        <c:delete val="0"/>
        <c:axPos val="t"/>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crossAx val="548448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475069783408222"/>
          <c:y val="8.0417743909000014E-2"/>
          <c:w val="0.47132143354666989"/>
          <c:h val="0.87954329036272316"/>
        </c:manualLayout>
      </c:layout>
      <c:barChart>
        <c:barDir val="bar"/>
        <c:grouping val="clustered"/>
        <c:varyColors val="0"/>
        <c:ser>
          <c:idx val="0"/>
          <c:order val="0"/>
          <c:spPr>
            <a:solidFill>
              <a:srgbClr val="7397AE"/>
            </a:solidFill>
            <a:ln>
              <a:noFill/>
            </a:ln>
            <a:effectLst/>
          </c:spPr>
          <c:invertIfNegative val="1"/>
          <c:dPt>
            <c:idx val="20"/>
            <c:invertIfNegative val="1"/>
            <c:bubble3D val="0"/>
            <c:spPr>
              <a:solidFill>
                <a:srgbClr val="405662"/>
              </a:solidFill>
              <a:ln>
                <a:noFill/>
              </a:ln>
              <a:effectLst/>
            </c:spPr>
            <c:extLst>
              <c:ext xmlns:c16="http://schemas.microsoft.com/office/drawing/2014/chart" uri="{C3380CC4-5D6E-409C-BE32-E72D297353CC}">
                <c16:uniqueId val="{00000002-9E82-4A3D-AF5B-B489034A4DE4}"/>
              </c:ext>
            </c:extLst>
          </c:dPt>
          <c:dPt>
            <c:idx val="23"/>
            <c:invertIfNegative val="1"/>
            <c:bubble3D val="0"/>
            <c:spPr>
              <a:solidFill>
                <a:srgbClr val="405662"/>
              </a:solidFill>
              <a:ln>
                <a:noFill/>
              </a:ln>
              <a:effectLst/>
            </c:spPr>
            <c:extLst>
              <c:ext xmlns:c16="http://schemas.microsoft.com/office/drawing/2014/chart" uri="{C3380CC4-5D6E-409C-BE32-E72D297353CC}">
                <c16:uniqueId val="{00000001-9E82-4A3D-AF5B-B489034A4DE4}"/>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'[MaxDiff Grafikker.xlsx]Ark5'!$A$3:$A$26</c:f>
              <c:strCache>
                <c:ptCount val="24"/>
                <c:pt idx="0">
                  <c:v>Vacuumpakket</c:v>
                </c:pt>
                <c:pt idx="1">
                  <c:v>Et velkendt mærke</c:v>
                </c:pt>
                <c:pt idx="2">
                  <c:v>Lavt salt-indhold</c:v>
                </c:pt>
                <c:pt idx="3">
                  <c:v>Lang holdbarhed</c:v>
                </c:pt>
                <c:pt idx="4">
                  <c:v>Bidrager til flere planter og insekter i naturen</c:v>
                </c:pt>
                <c:pt idx="5">
                  <c:v>Produceret med mindst muligt CO2 forbrug</c:v>
                </c:pt>
                <c:pt idx="6">
                  <c:v>Lavt kalorie-indhold</c:v>
                </c:pt>
                <c:pt idx="7">
                  <c:v>Minimal brug af plastik</c:v>
                </c:pt>
                <c:pt idx="8">
                  <c:v>Miljøvenlig emballage</c:v>
                </c:pt>
                <c:pt idx="9">
                  <c:v>Produceret så bedst muligt beskytter vild natur</c:v>
                </c:pt>
                <c:pt idx="10">
                  <c:v>Økologisk produceret</c:v>
                </c:pt>
                <c:pt idx="11">
                  <c:v>Passende pakkestørrelse (passer til mit behov)</c:v>
                </c:pt>
                <c:pt idx="12">
                  <c:v>Dyrevelfærdsmærket</c:v>
                </c:pt>
                <c:pt idx="13">
                  <c:v>Tydelig deklarering af/information om indhold</c:v>
                </c:pt>
                <c:pt idx="14">
                  <c:v>Lav fedtprocent (4-7%)</c:v>
                </c:pt>
                <c:pt idx="15">
                  <c:v>Fra fritgående dyr</c:v>
                </c:pt>
                <c:pt idx="16">
                  <c:v>Meget for pengene</c:v>
                </c:pt>
                <c:pt idx="17">
                  <c:v>Uden tilsætningsstoffer</c:v>
                </c:pt>
                <c:pt idx="18">
                  <c:v>Indholdet ser appetitlig ud</c:v>
                </c:pt>
                <c:pt idx="19">
                  <c:v>På tilbud</c:v>
                </c:pt>
                <c:pt idx="20">
                  <c:v>Dansk produceret</c:v>
                </c:pt>
                <c:pt idx="21">
                  <c:v>Fri for antibiotika/hormoner</c:v>
                </c:pt>
                <c:pt idx="22">
                  <c:v>Indholdet ser frisk ud</c:v>
                </c:pt>
                <c:pt idx="23">
                  <c:v>Smager godt</c:v>
                </c:pt>
              </c:strCache>
            </c:strRef>
          </c:cat>
          <c:val>
            <c:numRef>
              <c:f>'[MaxDiff Grafikker.xlsx]Ark5'!$B$3:$B$26</c:f>
              <c:numCache>
                <c:formatCode>General</c:formatCode>
                <c:ptCount val="24"/>
                <c:pt idx="0">
                  <c:v>2.68</c:v>
                </c:pt>
                <c:pt idx="1">
                  <c:v>2.85</c:v>
                </c:pt>
                <c:pt idx="2">
                  <c:v>3.06</c:v>
                </c:pt>
                <c:pt idx="3">
                  <c:v>3.11</c:v>
                </c:pt>
                <c:pt idx="4">
                  <c:v>3.48</c:v>
                </c:pt>
                <c:pt idx="5">
                  <c:v>3.52</c:v>
                </c:pt>
                <c:pt idx="6">
                  <c:v>3.54</c:v>
                </c:pt>
                <c:pt idx="7">
                  <c:v>3.67</c:v>
                </c:pt>
                <c:pt idx="8">
                  <c:v>3.67</c:v>
                </c:pt>
                <c:pt idx="9">
                  <c:v>3.73</c:v>
                </c:pt>
                <c:pt idx="10">
                  <c:v>3.89</c:v>
                </c:pt>
                <c:pt idx="11">
                  <c:v>4.17</c:v>
                </c:pt>
                <c:pt idx="12">
                  <c:v>4.26</c:v>
                </c:pt>
                <c:pt idx="13">
                  <c:v>4.41</c:v>
                </c:pt>
                <c:pt idx="14">
                  <c:v>4.51</c:v>
                </c:pt>
                <c:pt idx="15">
                  <c:v>4.6100000000000003</c:v>
                </c:pt>
                <c:pt idx="16">
                  <c:v>4.72</c:v>
                </c:pt>
                <c:pt idx="17">
                  <c:v>4.7300000000000004</c:v>
                </c:pt>
                <c:pt idx="18">
                  <c:v>4.82</c:v>
                </c:pt>
                <c:pt idx="19">
                  <c:v>4.8600000000000003</c:v>
                </c:pt>
                <c:pt idx="20">
                  <c:v>5.24</c:v>
                </c:pt>
                <c:pt idx="21">
                  <c:v>5.26</c:v>
                </c:pt>
                <c:pt idx="22">
                  <c:v>5.52</c:v>
                </c:pt>
                <c:pt idx="23">
                  <c:v>5.71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E82-4A3D-AF5B-B489034A4DE4}"/>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da-DK"/>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475069783408222"/>
          <c:y val="8.0417743909000014E-2"/>
          <c:w val="0.47132143354666989"/>
          <c:h val="0.87954329036272316"/>
        </c:manualLayout>
      </c:layout>
      <c:barChart>
        <c:barDir val="bar"/>
        <c:grouping val="clustered"/>
        <c:varyColors val="0"/>
        <c:ser>
          <c:idx val="0"/>
          <c:order val="0"/>
          <c:spPr>
            <a:solidFill>
              <a:srgbClr val="7397AE"/>
            </a:solidFill>
            <a:ln>
              <a:noFill/>
            </a:ln>
            <a:effectLst/>
          </c:spPr>
          <c:invertIfNegative val="1"/>
          <c:dPt>
            <c:idx val="10"/>
            <c:invertIfNegative val="1"/>
            <c:bubble3D val="0"/>
            <c:spPr>
              <a:solidFill>
                <a:srgbClr val="405662"/>
              </a:solidFill>
              <a:ln>
                <a:noFill/>
              </a:ln>
              <a:effectLst/>
            </c:spPr>
            <c:extLst>
              <c:ext xmlns:c16="http://schemas.microsoft.com/office/drawing/2014/chart" uri="{C3380CC4-5D6E-409C-BE32-E72D297353CC}">
                <c16:uniqueId val="{00000004-BB75-4418-BD2B-FC80D69F68DE}"/>
              </c:ext>
            </c:extLst>
          </c:dPt>
          <c:dPt>
            <c:idx val="12"/>
            <c:invertIfNegative val="1"/>
            <c:bubble3D val="0"/>
            <c:spPr>
              <a:solidFill>
                <a:srgbClr val="405662"/>
              </a:solidFill>
              <a:ln>
                <a:noFill/>
              </a:ln>
              <a:effectLst/>
            </c:spPr>
            <c:extLst>
              <c:ext xmlns:c16="http://schemas.microsoft.com/office/drawing/2014/chart" uri="{C3380CC4-5D6E-409C-BE32-E72D297353CC}">
                <c16:uniqueId val="{00000001-B359-4234-B8B0-2953230CB5BE}"/>
              </c:ext>
            </c:extLst>
          </c:dPt>
          <c:dPt>
            <c:idx val="15"/>
            <c:invertIfNegative val="1"/>
            <c:bubble3D val="0"/>
            <c:spPr>
              <a:solidFill>
                <a:srgbClr val="405662"/>
              </a:solidFill>
              <a:ln>
                <a:noFill/>
              </a:ln>
              <a:effectLst/>
            </c:spPr>
            <c:extLst>
              <c:ext xmlns:c16="http://schemas.microsoft.com/office/drawing/2014/chart" uri="{C3380CC4-5D6E-409C-BE32-E72D297353CC}">
                <c16:uniqueId val="{00000000-B359-4234-B8B0-2953230CB5BE}"/>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'[MaxDiff Grafikker.xlsx]Ark5'!$A$3:$A$26</c:f>
              <c:strCache>
                <c:ptCount val="24"/>
                <c:pt idx="0">
                  <c:v>Vacuumpakket</c:v>
                </c:pt>
                <c:pt idx="1">
                  <c:v>Et velkendt mærke</c:v>
                </c:pt>
                <c:pt idx="2">
                  <c:v>Lavt salt-indhold</c:v>
                </c:pt>
                <c:pt idx="3">
                  <c:v>Lang holdbarhed</c:v>
                </c:pt>
                <c:pt idx="4">
                  <c:v>Bidrager til flere planter og insekter i naturen</c:v>
                </c:pt>
                <c:pt idx="5">
                  <c:v>Produceret med mindst muligt CO2 forbrug</c:v>
                </c:pt>
                <c:pt idx="6">
                  <c:v>Lavt kalorie-indhold</c:v>
                </c:pt>
                <c:pt idx="7">
                  <c:v>Minimal brug af plastik</c:v>
                </c:pt>
                <c:pt idx="8">
                  <c:v>Miljøvenlig emballage</c:v>
                </c:pt>
                <c:pt idx="9">
                  <c:v>Produceret så bedst muligt beskytter vild natur</c:v>
                </c:pt>
                <c:pt idx="10">
                  <c:v>Økologisk produceret</c:v>
                </c:pt>
                <c:pt idx="11">
                  <c:v>Passende pakkestørrelse (passer til mit behov)</c:v>
                </c:pt>
                <c:pt idx="12">
                  <c:v>Dyrevelfærdsmærket</c:v>
                </c:pt>
                <c:pt idx="13">
                  <c:v>Tydelig deklarering af/information om indhold</c:v>
                </c:pt>
                <c:pt idx="14">
                  <c:v>Lav fedtprocent (4-7%)</c:v>
                </c:pt>
                <c:pt idx="15">
                  <c:v>Fra fritgående dyr</c:v>
                </c:pt>
                <c:pt idx="16">
                  <c:v>Meget for pengene</c:v>
                </c:pt>
                <c:pt idx="17">
                  <c:v>Uden tilsætningsstoffer</c:v>
                </c:pt>
                <c:pt idx="18">
                  <c:v>Indholdet ser appetitlig ud</c:v>
                </c:pt>
                <c:pt idx="19">
                  <c:v>På tilbud</c:v>
                </c:pt>
                <c:pt idx="20">
                  <c:v>Dansk produceret</c:v>
                </c:pt>
                <c:pt idx="21">
                  <c:v>Fri for antibiotika/hormoner</c:v>
                </c:pt>
                <c:pt idx="22">
                  <c:v>Indholdet ser frisk ud</c:v>
                </c:pt>
                <c:pt idx="23">
                  <c:v>Smager godt</c:v>
                </c:pt>
              </c:strCache>
            </c:strRef>
          </c:cat>
          <c:val>
            <c:numRef>
              <c:f>'[MaxDiff Grafikker.xlsx]Ark5'!$B$3:$B$26</c:f>
              <c:numCache>
                <c:formatCode>General</c:formatCode>
                <c:ptCount val="24"/>
                <c:pt idx="0">
                  <c:v>2.68</c:v>
                </c:pt>
                <c:pt idx="1">
                  <c:v>2.85</c:v>
                </c:pt>
                <c:pt idx="2">
                  <c:v>3.06</c:v>
                </c:pt>
                <c:pt idx="3">
                  <c:v>3.11</c:v>
                </c:pt>
                <c:pt idx="4">
                  <c:v>3.48</c:v>
                </c:pt>
                <c:pt idx="5">
                  <c:v>3.52</c:v>
                </c:pt>
                <c:pt idx="6">
                  <c:v>3.54</c:v>
                </c:pt>
                <c:pt idx="7">
                  <c:v>3.67</c:v>
                </c:pt>
                <c:pt idx="8">
                  <c:v>3.67</c:v>
                </c:pt>
                <c:pt idx="9">
                  <c:v>3.73</c:v>
                </c:pt>
                <c:pt idx="10">
                  <c:v>3.89</c:v>
                </c:pt>
                <c:pt idx="11">
                  <c:v>4.17</c:v>
                </c:pt>
                <c:pt idx="12">
                  <c:v>4.26</c:v>
                </c:pt>
                <c:pt idx="13">
                  <c:v>4.41</c:v>
                </c:pt>
                <c:pt idx="14">
                  <c:v>4.51</c:v>
                </c:pt>
                <c:pt idx="15">
                  <c:v>4.6100000000000003</c:v>
                </c:pt>
                <c:pt idx="16">
                  <c:v>4.72</c:v>
                </c:pt>
                <c:pt idx="17">
                  <c:v>4.7300000000000004</c:v>
                </c:pt>
                <c:pt idx="18">
                  <c:v>4.82</c:v>
                </c:pt>
                <c:pt idx="19">
                  <c:v>4.8600000000000003</c:v>
                </c:pt>
                <c:pt idx="20">
                  <c:v>5.24</c:v>
                </c:pt>
                <c:pt idx="21">
                  <c:v>5.26</c:v>
                </c:pt>
                <c:pt idx="22">
                  <c:v>5.52</c:v>
                </c:pt>
                <c:pt idx="23">
                  <c:v>5.71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E82-4A3D-AF5B-B489034A4DE4}"/>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da-DK"/>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475069783408222"/>
          <c:y val="8.0417743909000014E-2"/>
          <c:w val="0.47132143354666989"/>
          <c:h val="0.87954329036272316"/>
        </c:manualLayout>
      </c:layout>
      <c:barChart>
        <c:barDir val="bar"/>
        <c:grouping val="clustered"/>
        <c:varyColors val="0"/>
        <c:ser>
          <c:idx val="0"/>
          <c:order val="0"/>
          <c:spPr>
            <a:solidFill>
              <a:srgbClr val="7397AE"/>
            </a:solidFill>
            <a:ln>
              <a:noFill/>
            </a:ln>
            <a:effectLst/>
          </c:spPr>
          <c:invertIfNegative val="1"/>
          <c:dPt>
            <c:idx val="4"/>
            <c:invertIfNegative val="1"/>
            <c:bubble3D val="0"/>
            <c:spPr>
              <a:solidFill>
                <a:srgbClr val="405662"/>
              </a:solidFill>
              <a:ln>
                <a:noFill/>
              </a:ln>
              <a:effectLst/>
            </c:spPr>
            <c:extLst>
              <c:ext xmlns:c16="http://schemas.microsoft.com/office/drawing/2014/chart" uri="{C3380CC4-5D6E-409C-BE32-E72D297353CC}">
                <c16:uniqueId val="{00000003-6702-4F15-82F2-51D29097F9C8}"/>
              </c:ext>
            </c:extLst>
          </c:dPt>
          <c:dPt>
            <c:idx val="5"/>
            <c:invertIfNegative val="1"/>
            <c:bubble3D val="0"/>
            <c:spPr>
              <a:solidFill>
                <a:srgbClr val="405662"/>
              </a:solidFill>
              <a:ln>
                <a:noFill/>
              </a:ln>
              <a:effectLst/>
            </c:spPr>
            <c:extLst>
              <c:ext xmlns:c16="http://schemas.microsoft.com/office/drawing/2014/chart" uri="{C3380CC4-5D6E-409C-BE32-E72D297353CC}">
                <c16:uniqueId val="{00000002-6702-4F15-82F2-51D29097F9C8}"/>
              </c:ext>
            </c:extLst>
          </c:dPt>
          <c:dPt>
            <c:idx val="9"/>
            <c:invertIfNegative val="1"/>
            <c:bubble3D val="0"/>
            <c:spPr>
              <a:solidFill>
                <a:srgbClr val="405662"/>
              </a:solidFill>
              <a:ln>
                <a:noFill/>
              </a:ln>
              <a:effectLst/>
            </c:spPr>
            <c:extLst>
              <c:ext xmlns:c16="http://schemas.microsoft.com/office/drawing/2014/chart" uri="{C3380CC4-5D6E-409C-BE32-E72D297353CC}">
                <c16:uniqueId val="{00000001-6702-4F15-82F2-51D29097F9C8}"/>
              </c:ext>
            </c:extLst>
          </c:dPt>
          <c:dPt>
            <c:idx val="10"/>
            <c:invertIfNegative val="1"/>
            <c:bubble3D val="0"/>
            <c:spPr>
              <a:solidFill>
                <a:srgbClr val="7397AE"/>
              </a:solidFill>
              <a:ln>
                <a:noFill/>
              </a:ln>
              <a:effectLst/>
            </c:spPr>
            <c:extLst>
              <c:ext xmlns:c16="http://schemas.microsoft.com/office/drawing/2014/chart" uri="{C3380CC4-5D6E-409C-BE32-E72D297353CC}">
                <c16:uniqueId val="{00000000-6702-4F15-82F2-51D29097F9C8}"/>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'[MaxDiff Grafikker.xlsx]Ark5'!$A$3:$A$26</c:f>
              <c:strCache>
                <c:ptCount val="24"/>
                <c:pt idx="0">
                  <c:v>Vacuumpakket</c:v>
                </c:pt>
                <c:pt idx="1">
                  <c:v>Et velkendt mærke</c:v>
                </c:pt>
                <c:pt idx="2">
                  <c:v>Lavt salt-indhold</c:v>
                </c:pt>
                <c:pt idx="3">
                  <c:v>Lang holdbarhed</c:v>
                </c:pt>
                <c:pt idx="4">
                  <c:v>Bidrager til flere planter og insekter i naturen</c:v>
                </c:pt>
                <c:pt idx="5">
                  <c:v>Produceret med mindst muligt CO2 forbrug</c:v>
                </c:pt>
                <c:pt idx="6">
                  <c:v>Lavt kalorie-indhold</c:v>
                </c:pt>
                <c:pt idx="7">
                  <c:v>Minimal brug af plastik</c:v>
                </c:pt>
                <c:pt idx="8">
                  <c:v>Miljøvenlig emballage</c:v>
                </c:pt>
                <c:pt idx="9">
                  <c:v>Produceret så bedst muligt beskytter vild natur</c:v>
                </c:pt>
                <c:pt idx="10">
                  <c:v>Økologisk produceret</c:v>
                </c:pt>
                <c:pt idx="11">
                  <c:v>Passende pakkestørrelse (passer til mit behov)</c:v>
                </c:pt>
                <c:pt idx="12">
                  <c:v>Dyrevelfærdsmærket</c:v>
                </c:pt>
                <c:pt idx="13">
                  <c:v>Tydelig deklarering af/information om indhold</c:v>
                </c:pt>
                <c:pt idx="14">
                  <c:v>Lav fedtprocent (4-7%)</c:v>
                </c:pt>
                <c:pt idx="15">
                  <c:v>Fra fritgående dyr</c:v>
                </c:pt>
                <c:pt idx="16">
                  <c:v>Meget for pengene</c:v>
                </c:pt>
                <c:pt idx="17">
                  <c:v>Uden tilsætningsstoffer</c:v>
                </c:pt>
                <c:pt idx="18">
                  <c:v>Indholdet ser appetitlig ud</c:v>
                </c:pt>
                <c:pt idx="19">
                  <c:v>På tilbud</c:v>
                </c:pt>
                <c:pt idx="20">
                  <c:v>Dansk produceret</c:v>
                </c:pt>
                <c:pt idx="21">
                  <c:v>Fri for antibiotika/hormoner</c:v>
                </c:pt>
                <c:pt idx="22">
                  <c:v>Indholdet ser frisk ud</c:v>
                </c:pt>
                <c:pt idx="23">
                  <c:v>Smager godt</c:v>
                </c:pt>
              </c:strCache>
            </c:strRef>
          </c:cat>
          <c:val>
            <c:numRef>
              <c:f>'[MaxDiff Grafikker.xlsx]Ark5'!$B$3:$B$26</c:f>
              <c:numCache>
                <c:formatCode>General</c:formatCode>
                <c:ptCount val="24"/>
                <c:pt idx="0">
                  <c:v>2.68</c:v>
                </c:pt>
                <c:pt idx="1">
                  <c:v>2.85</c:v>
                </c:pt>
                <c:pt idx="2">
                  <c:v>3.06</c:v>
                </c:pt>
                <c:pt idx="3">
                  <c:v>3.11</c:v>
                </c:pt>
                <c:pt idx="4">
                  <c:v>3.48</c:v>
                </c:pt>
                <c:pt idx="5">
                  <c:v>3.52</c:v>
                </c:pt>
                <c:pt idx="6">
                  <c:v>3.54</c:v>
                </c:pt>
                <c:pt idx="7">
                  <c:v>3.67</c:v>
                </c:pt>
                <c:pt idx="8">
                  <c:v>3.67</c:v>
                </c:pt>
                <c:pt idx="9">
                  <c:v>3.73</c:v>
                </c:pt>
                <c:pt idx="10">
                  <c:v>3.89</c:v>
                </c:pt>
                <c:pt idx="11">
                  <c:v>4.17</c:v>
                </c:pt>
                <c:pt idx="12">
                  <c:v>4.26</c:v>
                </c:pt>
                <c:pt idx="13">
                  <c:v>4.41</c:v>
                </c:pt>
                <c:pt idx="14">
                  <c:v>4.51</c:v>
                </c:pt>
                <c:pt idx="15">
                  <c:v>4.6100000000000003</c:v>
                </c:pt>
                <c:pt idx="16">
                  <c:v>4.72</c:v>
                </c:pt>
                <c:pt idx="17">
                  <c:v>4.7300000000000004</c:v>
                </c:pt>
                <c:pt idx="18">
                  <c:v>4.82</c:v>
                </c:pt>
                <c:pt idx="19">
                  <c:v>4.8600000000000003</c:v>
                </c:pt>
                <c:pt idx="20">
                  <c:v>5.24</c:v>
                </c:pt>
                <c:pt idx="21">
                  <c:v>5.26</c:v>
                </c:pt>
                <c:pt idx="22">
                  <c:v>5.52</c:v>
                </c:pt>
                <c:pt idx="23">
                  <c:v>5.71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E82-4A3D-AF5B-B489034A4DE4}"/>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pPr>
      <a:endParaRPr lang="da-DK"/>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926098919492815"/>
          <c:y val="0.11721481481481481"/>
          <c:w val="0.53477438155390256"/>
          <c:h val="0.850872633744856"/>
        </c:manualLayout>
      </c:layout>
      <c:barChart>
        <c:barDir val="bar"/>
        <c:grouping val="clustered"/>
        <c:varyColors val="0"/>
        <c:ser>
          <c:idx val="0"/>
          <c:order val="0"/>
          <c:tx>
            <c:strRef>
              <c:f>'[Landbrug og Fødevarer - Kød og platefars - Tabelrapport - Maj 2023.xlsx]Maxdiff calc'!$L$32</c:f>
              <c:strCache>
                <c:ptCount val="1"/>
                <c:pt idx="0">
                  <c:v>3: Hakket kyllingekød</c:v>
                </c:pt>
              </c:strCache>
            </c:strRef>
          </c:tx>
          <c:spPr>
            <a:solidFill>
              <a:srgbClr val="7C835A"/>
            </a:solidFill>
            <a:ln>
              <a:noFill/>
            </a:ln>
            <a:effectLst/>
          </c:spPr>
          <c:invertIfNegative val="1"/>
          <c:dPt>
            <c:idx val="4"/>
            <c:invertIfNegative val="1"/>
            <c:bubble3D val="0"/>
            <c:spPr>
              <a:solidFill>
                <a:srgbClr val="7C835A">
                  <a:lumMod val="50000"/>
                </a:srgbClr>
              </a:solidFill>
              <a:ln>
                <a:noFill/>
              </a:ln>
              <a:effectLst/>
            </c:spPr>
            <c:extLst>
              <c:ext xmlns:c16="http://schemas.microsoft.com/office/drawing/2014/chart" uri="{C3380CC4-5D6E-409C-BE32-E72D297353CC}">
                <c16:uniqueId val="{00000006-0895-4586-AF5E-4DCB2448E389}"/>
              </c:ext>
            </c:extLst>
          </c:dPt>
          <c:dPt>
            <c:idx val="5"/>
            <c:invertIfNegative val="1"/>
            <c:bubble3D val="0"/>
            <c:spPr>
              <a:solidFill>
                <a:srgbClr val="7C835A">
                  <a:lumMod val="50000"/>
                </a:srgbClr>
              </a:solidFill>
              <a:ln>
                <a:noFill/>
              </a:ln>
              <a:effectLst/>
            </c:spPr>
            <c:extLst>
              <c:ext xmlns:c16="http://schemas.microsoft.com/office/drawing/2014/chart" uri="{C3380CC4-5D6E-409C-BE32-E72D297353CC}">
                <c16:uniqueId val="{00000005-0895-4586-AF5E-4DCB2448E389}"/>
              </c:ext>
            </c:extLst>
          </c:dPt>
          <c:dPt>
            <c:idx val="8"/>
            <c:invertIfNegative val="1"/>
            <c:bubble3D val="0"/>
            <c:spPr>
              <a:solidFill>
                <a:srgbClr val="7C835A">
                  <a:lumMod val="50000"/>
                </a:srgbClr>
              </a:solidFill>
              <a:ln>
                <a:noFill/>
              </a:ln>
              <a:effectLst/>
            </c:spPr>
            <c:extLst>
              <c:ext xmlns:c16="http://schemas.microsoft.com/office/drawing/2014/chart" uri="{C3380CC4-5D6E-409C-BE32-E72D297353CC}">
                <c16:uniqueId val="{00000004-0895-4586-AF5E-4DCB2448E389}"/>
              </c:ext>
            </c:extLst>
          </c:dPt>
          <c:dPt>
            <c:idx val="10"/>
            <c:invertIfNegative val="1"/>
            <c:bubble3D val="0"/>
            <c:spPr>
              <a:solidFill>
                <a:srgbClr val="7C835A">
                  <a:lumMod val="50000"/>
                </a:srgbClr>
              </a:solidFill>
              <a:ln>
                <a:noFill/>
              </a:ln>
              <a:effectLst/>
            </c:spPr>
            <c:extLst>
              <c:ext xmlns:c16="http://schemas.microsoft.com/office/drawing/2014/chart" uri="{C3380CC4-5D6E-409C-BE32-E72D297353CC}">
                <c16:uniqueId val="{00000007-0895-4586-AF5E-4DCB2448E389}"/>
              </c:ext>
            </c:extLst>
          </c:dPt>
          <c:dPt>
            <c:idx val="14"/>
            <c:invertIfNegative val="1"/>
            <c:bubble3D val="0"/>
            <c:spPr>
              <a:solidFill>
                <a:srgbClr val="7C835A">
                  <a:lumMod val="50000"/>
                </a:srgbClr>
              </a:solidFill>
              <a:ln>
                <a:noFill/>
              </a:ln>
              <a:effectLst/>
            </c:spPr>
            <c:extLst>
              <c:ext xmlns:c16="http://schemas.microsoft.com/office/drawing/2014/chart" uri="{C3380CC4-5D6E-409C-BE32-E72D297353CC}">
                <c16:uniqueId val="{00000003-0895-4586-AF5E-4DCB2448E389}"/>
              </c:ext>
            </c:extLst>
          </c:dPt>
          <c:dPt>
            <c:idx val="15"/>
            <c:invertIfNegative val="1"/>
            <c:bubble3D val="0"/>
            <c:spPr>
              <a:solidFill>
                <a:srgbClr val="7C835A">
                  <a:lumMod val="50000"/>
                </a:srgbClr>
              </a:solidFill>
              <a:ln>
                <a:noFill/>
              </a:ln>
              <a:effectLst/>
            </c:spPr>
            <c:extLst>
              <c:ext xmlns:c16="http://schemas.microsoft.com/office/drawing/2014/chart" uri="{C3380CC4-5D6E-409C-BE32-E72D297353CC}">
                <c16:uniqueId val="{00000008-0895-4586-AF5E-4DCB2448E389}"/>
              </c:ext>
            </c:extLst>
          </c:dPt>
          <c:dPt>
            <c:idx val="21"/>
            <c:invertIfNegative val="1"/>
            <c:bubble3D val="0"/>
            <c:spPr>
              <a:solidFill>
                <a:srgbClr val="7C835A">
                  <a:lumMod val="50000"/>
                </a:srgbClr>
              </a:solidFill>
              <a:ln>
                <a:noFill/>
              </a:ln>
              <a:effectLst/>
            </c:spPr>
            <c:extLst>
              <c:ext xmlns:c16="http://schemas.microsoft.com/office/drawing/2014/chart" uri="{C3380CC4-5D6E-409C-BE32-E72D297353CC}">
                <c16:uniqueId val="{00000002-0895-4586-AF5E-4DCB2448E389}"/>
              </c:ext>
            </c:extLst>
          </c:dPt>
          <c:dPt>
            <c:idx val="23"/>
            <c:invertIfNegative val="1"/>
            <c:bubble3D val="0"/>
            <c:spPr>
              <a:solidFill>
                <a:srgbClr val="7C835A">
                  <a:lumMod val="50000"/>
                </a:srgbClr>
              </a:solidFill>
              <a:ln>
                <a:noFill/>
              </a:ln>
              <a:effectLst/>
            </c:spPr>
            <c:extLst>
              <c:ext xmlns:c16="http://schemas.microsoft.com/office/drawing/2014/chart" uri="{C3380CC4-5D6E-409C-BE32-E72D297353CC}">
                <c16:uniqueId val="{00000001-0895-4586-AF5E-4DCB2448E389}"/>
              </c:ext>
            </c:extLst>
          </c:dPt>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'[1]Maxdiff calc'!$K$33:$K$56</c:f>
              <c:strCache>
                <c:ptCount val="24"/>
                <c:pt idx="0">
                  <c:v>Vacuumpakket</c:v>
                </c:pt>
                <c:pt idx="1">
                  <c:v>Et velkendt mærke</c:v>
                </c:pt>
                <c:pt idx="2">
                  <c:v>Lavt salt-indhold</c:v>
                </c:pt>
                <c:pt idx="3">
                  <c:v>Lang holdbarhed</c:v>
                </c:pt>
                <c:pt idx="4">
                  <c:v>Bidrager til flere planter og insekter i naturen</c:v>
                </c:pt>
                <c:pt idx="5">
                  <c:v>Produceret med mindst muligt CO2 forbrug</c:v>
                </c:pt>
                <c:pt idx="6">
                  <c:v>Lavt kalorie-indhold</c:v>
                </c:pt>
                <c:pt idx="7">
                  <c:v>Miljøvenlig emballage</c:v>
                </c:pt>
                <c:pt idx="8">
                  <c:v>Økologisk produceret</c:v>
                </c:pt>
                <c:pt idx="9">
                  <c:v>Minimal brug af plastik</c:v>
                </c:pt>
                <c:pt idx="10">
                  <c:v>Produceret så bedst muligt beskytter vild natur</c:v>
                </c:pt>
                <c:pt idx="11">
                  <c:v>Lav fedtprocent (4-7%)</c:v>
                </c:pt>
                <c:pt idx="12">
                  <c:v>Passende pakkestørrelse (passer til mit behov)</c:v>
                </c:pt>
                <c:pt idx="13">
                  <c:v>Tydelig deklarering af/information om indhold</c:v>
                </c:pt>
                <c:pt idx="14">
                  <c:v>Dyrevelfærdsmærket</c:v>
                </c:pt>
                <c:pt idx="15">
                  <c:v>Fra fritgående dyr</c:v>
                </c:pt>
                <c:pt idx="16">
                  <c:v>Uden tilsætningsstoffer</c:v>
                </c:pt>
                <c:pt idx="17">
                  <c:v>På tilbud</c:v>
                </c:pt>
                <c:pt idx="18">
                  <c:v>Meget for pengene</c:v>
                </c:pt>
                <c:pt idx="19">
                  <c:v>Fri for antibiotika/hormoner</c:v>
                </c:pt>
                <c:pt idx="20">
                  <c:v>Indholdet ser appetitlig ud</c:v>
                </c:pt>
                <c:pt idx="21">
                  <c:v>Dansk produceret</c:v>
                </c:pt>
                <c:pt idx="22">
                  <c:v>Indholdet ser frisk ud</c:v>
                </c:pt>
                <c:pt idx="23">
                  <c:v>Smager godt</c:v>
                </c:pt>
              </c:strCache>
            </c:strRef>
          </c:cat>
          <c:val>
            <c:numRef>
              <c:f>'[1]Maxdiff calc'!$L$33:$L$56</c:f>
              <c:numCache>
                <c:formatCode>General</c:formatCode>
                <c:ptCount val="24"/>
                <c:pt idx="0">
                  <c:v>2.72</c:v>
                </c:pt>
                <c:pt idx="1">
                  <c:v>3.12</c:v>
                </c:pt>
                <c:pt idx="2">
                  <c:v>3.23</c:v>
                </c:pt>
                <c:pt idx="3">
                  <c:v>3.24</c:v>
                </c:pt>
                <c:pt idx="4">
                  <c:v>3.29</c:v>
                </c:pt>
                <c:pt idx="5">
                  <c:v>3.38</c:v>
                </c:pt>
                <c:pt idx="6">
                  <c:v>3.45</c:v>
                </c:pt>
                <c:pt idx="7">
                  <c:v>3.57</c:v>
                </c:pt>
                <c:pt idx="8">
                  <c:v>3.58</c:v>
                </c:pt>
                <c:pt idx="9">
                  <c:v>3.68</c:v>
                </c:pt>
                <c:pt idx="10">
                  <c:v>3.7</c:v>
                </c:pt>
                <c:pt idx="11">
                  <c:v>4.0199999999999996</c:v>
                </c:pt>
                <c:pt idx="12">
                  <c:v>4.13</c:v>
                </c:pt>
                <c:pt idx="13">
                  <c:v>4.25</c:v>
                </c:pt>
                <c:pt idx="14">
                  <c:v>4.47</c:v>
                </c:pt>
                <c:pt idx="15">
                  <c:v>4.67</c:v>
                </c:pt>
                <c:pt idx="16">
                  <c:v>4.6900000000000004</c:v>
                </c:pt>
                <c:pt idx="17">
                  <c:v>4.91</c:v>
                </c:pt>
                <c:pt idx="18">
                  <c:v>5.05</c:v>
                </c:pt>
                <c:pt idx="19">
                  <c:v>5.14</c:v>
                </c:pt>
                <c:pt idx="20">
                  <c:v>5.15</c:v>
                </c:pt>
                <c:pt idx="21">
                  <c:v>5.25</c:v>
                </c:pt>
                <c:pt idx="22">
                  <c:v>5.54</c:v>
                </c:pt>
                <c:pt idx="23">
                  <c:v>5.8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0895-4586-AF5E-4DCB2448E389}"/>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da-DK"/>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7777232521206753E-3"/>
          <c:y val="2.680447829175707E-2"/>
          <c:w val="0.98983311991650358"/>
          <c:h val="0.77453107547021571"/>
        </c:manualLayout>
      </c:layout>
      <c:barChart>
        <c:barDir val="col"/>
        <c:grouping val="clustered"/>
        <c:varyColors val="0"/>
        <c:ser>
          <c:idx val="0"/>
          <c:order val="2"/>
          <c:tx>
            <c:strRef>
              <c:f>'Ark1'!$B$1</c:f>
              <c:strCache>
                <c:ptCount val="1"/>
                <c:pt idx="0">
                  <c:v>2022</c:v>
                </c:pt>
              </c:strCache>
            </c:strRef>
          </c:tx>
          <c:spPr>
            <a:solidFill>
              <a:schemeClr val="accent5"/>
            </a:solidFill>
            <a:ln>
              <a:noFill/>
            </a:ln>
            <a:effectLst/>
          </c:spPr>
          <c:invertIfNegative val="0"/>
          <c:dLbls>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F5-4344-B6E1-9C522911EA2F}"/>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Ja, helt sikkert</c:v>
                </c:pt>
                <c:pt idx="1">
                  <c:v>Ja, til en vis grad</c:v>
                </c:pt>
                <c:pt idx="2">
                  <c:v>Ja, men kun lidt</c:v>
                </c:pt>
                <c:pt idx="3">
                  <c:v>Slet ikke</c:v>
                </c:pt>
                <c:pt idx="4">
                  <c:v>Ved ikke</c:v>
                </c:pt>
              </c:strCache>
            </c:strRef>
          </c:cat>
          <c:val>
            <c:numRef>
              <c:f>'Ark1'!$B$2:$B$6</c:f>
              <c:numCache>
                <c:formatCode>0%</c:formatCode>
                <c:ptCount val="5"/>
                <c:pt idx="0">
                  <c:v>0.33461510630184627</c:v>
                </c:pt>
                <c:pt idx="1">
                  <c:v>0.47754247923321047</c:v>
                </c:pt>
                <c:pt idx="2">
                  <c:v>0.13830691708384615</c:v>
                </c:pt>
                <c:pt idx="3">
                  <c:v>2.4209950512890755E-2</c:v>
                </c:pt>
                <c:pt idx="4">
                  <c:v>2.5325546868202667E-2</c:v>
                </c:pt>
              </c:numCache>
            </c:numRef>
          </c:val>
          <c:extLst>
            <c:ext xmlns:c16="http://schemas.microsoft.com/office/drawing/2014/chart" uri="{C3380CC4-5D6E-409C-BE32-E72D297353CC}">
              <c16:uniqueId val="{00000003-F2F5-4344-B6E1-9C522911EA2F}"/>
            </c:ext>
          </c:extLst>
        </c:ser>
        <c:dLbls>
          <c:showLegendKey val="0"/>
          <c:showVal val="1"/>
          <c:showCatName val="0"/>
          <c:showSerName val="0"/>
          <c:showPercent val="0"/>
          <c:showBubbleSize val="0"/>
        </c:dLbls>
        <c:gapWidth val="150"/>
        <c:overlap val="-30"/>
        <c:axId val="-22526800"/>
        <c:axId val="-22517008"/>
        <c:extLst>
          <c:ext xmlns:c15="http://schemas.microsoft.com/office/drawing/2012/chart" uri="{02D57815-91ED-43cb-92C2-25804820EDAC}">
            <c15:filteredBarSeries>
              <c15:ser>
                <c:idx val="2"/>
                <c:order val="0"/>
                <c:tx>
                  <c:strRef>
                    <c:extLst>
                      <c:ext uri="{02D57815-91ED-43cb-92C2-25804820EDAC}">
                        <c15:formulaRef>
                          <c15:sqref>'Ark1'!$D$1</c15:sqref>
                        </c15:formulaRef>
                      </c:ext>
                    </c:extLst>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'Ark1'!$A$2:$A$6</c15:sqref>
                        </c15:formulaRef>
                      </c:ext>
                    </c:extLst>
                    <c:strCache>
                      <c:ptCount val="5"/>
                      <c:pt idx="0">
                        <c:v>Ja, helt sikkert</c:v>
                      </c:pt>
                      <c:pt idx="1">
                        <c:v>Ja, til en vis grad</c:v>
                      </c:pt>
                      <c:pt idx="2">
                        <c:v>Ja, men kun lidt</c:v>
                      </c:pt>
                      <c:pt idx="3">
                        <c:v>Slet ikke</c:v>
                      </c:pt>
                      <c:pt idx="4">
                        <c:v>Ved ikke</c:v>
                      </c:pt>
                    </c:strCache>
                  </c:strRef>
                </c:cat>
                <c:val>
                  <c:numRef>
                    <c:extLst>
                      <c:ext uri="{02D57815-91ED-43cb-92C2-25804820EDAC}">
                        <c15:formulaRef>
                          <c15:sqref>'Ark1'!$D$2:$D$6</c15:sqref>
                        </c15:formulaRef>
                      </c:ext>
                    </c:extLst>
                    <c:numCache>
                      <c:formatCode>0%</c:formatCode>
                      <c:ptCount val="5"/>
                      <c:pt idx="0">
                        <c:v>0.39536381197681902</c:v>
                      </c:pt>
                      <c:pt idx="1">
                        <c:v>0.45009658725048296</c:v>
                      </c:pt>
                      <c:pt idx="2">
                        <c:v>0.10624597553122987</c:v>
                      </c:pt>
                      <c:pt idx="3">
                        <c:v>2.7044430135222154E-2</c:v>
                      </c:pt>
                      <c:pt idx="4">
                        <c:v>2.1249195106245976E-2</c:v>
                      </c:pt>
                    </c:numCache>
                  </c:numRef>
                </c:val>
                <c:extLst>
                  <c:ext xmlns:c16="http://schemas.microsoft.com/office/drawing/2014/chart" uri="{C3380CC4-5D6E-409C-BE32-E72D297353CC}">
                    <c16:uniqueId val="{00000000-F2F5-4344-B6E1-9C522911EA2F}"/>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'Ark1'!$C$1</c15:sqref>
                        </c15:formulaRef>
                      </c:ext>
                    </c:extLst>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'Ark1'!$A$2:$A$6</c15:sqref>
                        </c15:formulaRef>
                      </c:ext>
                    </c:extLst>
                    <c:strCache>
                      <c:ptCount val="5"/>
                      <c:pt idx="0">
                        <c:v>Ja, helt sikkert</c:v>
                      </c:pt>
                      <c:pt idx="1">
                        <c:v>Ja, til en vis grad</c:v>
                      </c:pt>
                      <c:pt idx="2">
                        <c:v>Ja, men kun lidt</c:v>
                      </c:pt>
                      <c:pt idx="3">
                        <c:v>Slet ikke</c:v>
                      </c:pt>
                      <c:pt idx="4">
                        <c:v>Ved ikke</c:v>
                      </c:pt>
                    </c:strCache>
                  </c:strRef>
                </c:cat>
                <c:val>
                  <c:numRef>
                    <c:extLst xmlns:c15="http://schemas.microsoft.com/office/drawing/2012/chart">
                      <c:ext xmlns:c15="http://schemas.microsoft.com/office/drawing/2012/chart" uri="{02D57815-91ED-43cb-92C2-25804820EDAC}">
                        <c15:formulaRef>
                          <c15:sqref>'Ark1'!$C$2:$C$6</c15:sqref>
                        </c15:formulaRef>
                      </c:ext>
                    </c:extLst>
                    <c:numCache>
                      <c:formatCode>0%</c:formatCode>
                      <c:ptCount val="5"/>
                      <c:pt idx="0">
                        <c:v>0.3203121387305165</c:v>
                      </c:pt>
                      <c:pt idx="1">
                        <c:v>0.50784350646129917</c:v>
                      </c:pt>
                      <c:pt idx="2">
                        <c:v>0.12312610074389338</c:v>
                      </c:pt>
                      <c:pt idx="3">
                        <c:v>2.2524806804773707E-2</c:v>
                      </c:pt>
                      <c:pt idx="4">
                        <c:v>2.619344725952736E-2</c:v>
                      </c:pt>
                    </c:numCache>
                  </c:numRef>
                </c:val>
                <c:extLst xmlns:c15="http://schemas.microsoft.com/office/drawing/2012/chart">
                  <c:ext xmlns:c16="http://schemas.microsoft.com/office/drawing/2014/chart" uri="{C3380CC4-5D6E-409C-BE32-E72D297353CC}">
                    <c16:uniqueId val="{00000001-F2F5-4344-B6E1-9C522911EA2F}"/>
                  </c:ext>
                </c:extLst>
              </c15:ser>
            </c15:filteredBarSeries>
          </c:ext>
        </c:extLst>
      </c:barChart>
      <c:catAx>
        <c:axId val="-2252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2517008"/>
        <c:crosses val="autoZero"/>
        <c:auto val="1"/>
        <c:lblAlgn val="ctr"/>
        <c:lblOffset val="100"/>
        <c:noMultiLvlLbl val="0"/>
      </c:catAx>
      <c:valAx>
        <c:axId val="-22517008"/>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2526800"/>
        <c:crosses val="autoZero"/>
        <c:crossBetween val="between"/>
      </c:valAx>
      <c:spPr>
        <a:noFill/>
        <a:ln>
          <a:noFill/>
        </a:ln>
        <a:effectLst/>
      </c:spPr>
    </c:plotArea>
    <c:plotVisOnly val="1"/>
    <c:dispBlanksAs val="gap"/>
    <c:showDLblsOverMax val="0"/>
  </c:chart>
  <c:spPr>
    <a:noFill/>
    <a:ln>
      <a:noFill/>
    </a:ln>
    <a:effectLst/>
  </c:spPr>
  <c:txPr>
    <a:bodyPr rot="60000"/>
    <a:lstStyle/>
    <a:p>
      <a:pPr>
        <a:defRPr sz="1100" b="0">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7777232521206753E-3"/>
          <c:y val="2.680447829175707E-2"/>
          <c:w val="0.98983311991650358"/>
          <c:h val="0.71713043246924291"/>
        </c:manualLayout>
      </c:layout>
      <c:barChart>
        <c:barDir val="col"/>
        <c:grouping val="clustered"/>
        <c:varyColors val="0"/>
        <c:ser>
          <c:idx val="0"/>
          <c:order val="2"/>
          <c:tx>
            <c:strRef>
              <c:f>'Ark1'!$B$1</c:f>
              <c:strCache>
                <c:ptCount val="1"/>
                <c:pt idx="0">
                  <c:v>2022</c:v>
                </c:pt>
              </c:strCache>
            </c:strRef>
          </c:tx>
          <c:spPr>
            <a:solidFill>
              <a:schemeClr val="accent6">
                <a:lumMod val="75000"/>
              </a:schemeClr>
            </a:solidFill>
            <a:ln>
              <a:noFill/>
            </a:ln>
            <a:effectLst/>
          </c:spPr>
          <c:invertIfNegative val="0"/>
          <c:dLbls>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D4-4450-9544-77BB1BDF06C9}"/>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'Ark1'!$A$2:$A$6</c:f>
              <c:strCache>
                <c:ptCount val="5"/>
                <c:pt idx="0">
                  <c:v>I høj grad</c:v>
                </c:pt>
                <c:pt idx="1">
                  <c:v>I nogen grad</c:v>
                </c:pt>
                <c:pt idx="2">
                  <c:v>I mindre grad</c:v>
                </c:pt>
                <c:pt idx="3">
                  <c:v>Slet ikke</c:v>
                </c:pt>
                <c:pt idx="4">
                  <c:v>Ved ikke</c:v>
                </c:pt>
              </c:strCache>
            </c:strRef>
          </c:cat>
          <c:val>
            <c:numRef>
              <c:f>'Ark1'!$B$2:$B$6</c:f>
              <c:numCache>
                <c:formatCode>0%</c:formatCode>
                <c:ptCount val="5"/>
                <c:pt idx="0">
                  <c:v>0.11731743077381615</c:v>
                </c:pt>
                <c:pt idx="1">
                  <c:v>0.49192161763726866</c:v>
                </c:pt>
                <c:pt idx="2">
                  <c:v>0.2862983418932239</c:v>
                </c:pt>
                <c:pt idx="3">
                  <c:v>9.3787630312737763E-2</c:v>
                </c:pt>
                <c:pt idx="4">
                  <c:v>1.0674979382949961E-2</c:v>
                </c:pt>
              </c:numCache>
            </c:numRef>
          </c:val>
          <c:extLst>
            <c:ext xmlns:c16="http://schemas.microsoft.com/office/drawing/2014/chart" uri="{C3380CC4-5D6E-409C-BE32-E72D297353CC}">
              <c16:uniqueId val="{00000003-64D4-4450-9544-77BB1BDF06C9}"/>
            </c:ext>
          </c:extLst>
        </c:ser>
        <c:dLbls>
          <c:showLegendKey val="0"/>
          <c:showVal val="1"/>
          <c:showCatName val="0"/>
          <c:showSerName val="0"/>
          <c:showPercent val="0"/>
          <c:showBubbleSize val="0"/>
        </c:dLbls>
        <c:gapWidth val="150"/>
        <c:overlap val="-30"/>
        <c:axId val="-22526800"/>
        <c:axId val="-22517008"/>
        <c:extLst>
          <c:ext xmlns:c15="http://schemas.microsoft.com/office/drawing/2012/chart" uri="{02D57815-91ED-43cb-92C2-25804820EDAC}">
            <c15:filteredBarSeries>
              <c15:ser>
                <c:idx val="2"/>
                <c:order val="0"/>
                <c:tx>
                  <c:strRef>
                    <c:extLst>
                      <c:ext uri="{02D57815-91ED-43cb-92C2-25804820EDAC}">
                        <c15:formulaRef>
                          <c15:sqref>'Ark1'!$D$1</c15:sqref>
                        </c15:formulaRef>
                      </c:ext>
                    </c:extLst>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'Ark1'!$A$2:$A$6</c15:sqref>
                        </c15:formulaRef>
                      </c:ext>
                    </c:extLst>
                    <c:strCache>
                      <c:ptCount val="5"/>
                      <c:pt idx="0">
                        <c:v>I høj grad</c:v>
                      </c:pt>
                      <c:pt idx="1">
                        <c:v>I nogen grad</c:v>
                      </c:pt>
                      <c:pt idx="2">
                        <c:v>I mindre grad</c:v>
                      </c:pt>
                      <c:pt idx="3">
                        <c:v>Slet ikke</c:v>
                      </c:pt>
                      <c:pt idx="4">
                        <c:v>Ved ikke</c:v>
                      </c:pt>
                    </c:strCache>
                  </c:strRef>
                </c:cat>
                <c:val>
                  <c:numRef>
                    <c:extLst>
                      <c:ext uri="{02D57815-91ED-43cb-92C2-25804820EDAC}">
                        <c15:formulaRef>
                          <c15:sqref>'Ark1'!$D$2:$D$6</c15:sqref>
                        </c15:formulaRef>
                      </c:ext>
                    </c:extLst>
                    <c:numCache>
                      <c:formatCode>0%</c:formatCode>
                      <c:ptCount val="5"/>
                      <c:pt idx="0">
                        <c:v>0.15067611075338055</c:v>
                      </c:pt>
                      <c:pt idx="1">
                        <c:v>0.50804893754024472</c:v>
                      </c:pt>
                      <c:pt idx="2">
                        <c:v>0.25305859626529298</c:v>
                      </c:pt>
                      <c:pt idx="3">
                        <c:v>7.7269800386349008E-2</c:v>
                      </c:pt>
                      <c:pt idx="4">
                        <c:v>1.0946555054732776E-2</c:v>
                      </c:pt>
                    </c:numCache>
                  </c:numRef>
                </c:val>
                <c:extLst>
                  <c:ext xmlns:c16="http://schemas.microsoft.com/office/drawing/2014/chart" uri="{C3380CC4-5D6E-409C-BE32-E72D297353CC}">
                    <c16:uniqueId val="{00000000-64D4-4450-9544-77BB1BDF06C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'Ark1'!$C$1</c15:sqref>
                        </c15:formulaRef>
                      </c:ext>
                    </c:extLst>
                    <c:strCache>
                      <c:ptCount val="1"/>
                      <c:pt idx="0">
                        <c:v>2020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'Ark1'!$A$2:$A$6</c15:sqref>
                        </c15:formulaRef>
                      </c:ext>
                    </c:extLst>
                    <c:strCache>
                      <c:ptCount val="5"/>
                      <c:pt idx="0">
                        <c:v>I høj grad</c:v>
                      </c:pt>
                      <c:pt idx="1">
                        <c:v>I nogen grad</c:v>
                      </c:pt>
                      <c:pt idx="2">
                        <c:v>I mindre grad</c:v>
                      </c:pt>
                      <c:pt idx="3">
                        <c:v>Slet ikke</c:v>
                      </c:pt>
                      <c:pt idx="4">
                        <c:v>Ved ikke</c:v>
                      </c:pt>
                    </c:strCache>
                  </c:strRef>
                </c:cat>
                <c:val>
                  <c:numRef>
                    <c:extLst xmlns:c15="http://schemas.microsoft.com/office/drawing/2012/chart">
                      <c:ext xmlns:c15="http://schemas.microsoft.com/office/drawing/2012/chart" uri="{02D57815-91ED-43cb-92C2-25804820EDAC}">
                        <c15:formulaRef>
                          <c15:sqref>'Ark1'!$C$2:$C$6</c15:sqref>
                        </c15:formulaRef>
                      </c:ext>
                    </c:extLst>
                    <c:numCache>
                      <c:formatCode>0%</c:formatCode>
                      <c:ptCount val="5"/>
                      <c:pt idx="0">
                        <c:v>0.11222694755052411</c:v>
                      </c:pt>
                      <c:pt idx="1">
                        <c:v>0.53642681070883569</c:v>
                      </c:pt>
                      <c:pt idx="2">
                        <c:v>0.24899228719088515</c:v>
                      </c:pt>
                      <c:pt idx="3">
                        <c:v>9.3539055452943456E-2</c:v>
                      </c:pt>
                      <c:pt idx="4">
                        <c:v>8.8148990968215813E-3</c:v>
                      </c:pt>
                    </c:numCache>
                  </c:numRef>
                </c:val>
                <c:extLst xmlns:c15="http://schemas.microsoft.com/office/drawing/2012/chart">
                  <c:ext xmlns:c16="http://schemas.microsoft.com/office/drawing/2014/chart" uri="{C3380CC4-5D6E-409C-BE32-E72D297353CC}">
                    <c16:uniqueId val="{00000001-64D4-4450-9544-77BB1BDF06C9}"/>
                  </c:ext>
                </c:extLst>
              </c15:ser>
            </c15:filteredBarSeries>
          </c:ext>
        </c:extLst>
      </c:barChart>
      <c:catAx>
        <c:axId val="-22526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2517008"/>
        <c:crosses val="autoZero"/>
        <c:auto val="1"/>
        <c:lblAlgn val="ctr"/>
        <c:lblOffset val="100"/>
        <c:noMultiLvlLbl val="0"/>
      </c:catAx>
      <c:valAx>
        <c:axId val="-22517008"/>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22526800"/>
        <c:crosses val="autoZero"/>
        <c:crossBetween val="between"/>
      </c:valAx>
      <c:spPr>
        <a:noFill/>
        <a:ln>
          <a:noFill/>
        </a:ln>
        <a:effectLst/>
      </c:spPr>
    </c:plotArea>
    <c:plotVisOnly val="1"/>
    <c:dispBlanksAs val="gap"/>
    <c:showDLblsOverMax val="0"/>
  </c:chart>
  <c:spPr>
    <a:noFill/>
    <a:ln>
      <a:noFill/>
    </a:ln>
    <a:effectLst/>
  </c:spPr>
  <c:txPr>
    <a:bodyPr rot="60000"/>
    <a:lstStyle/>
    <a:p>
      <a:pPr>
        <a:defRPr sz="1100" b="0">
          <a:solidFill>
            <a:schemeClr val="tx1"/>
          </a:solidFill>
          <a:latin typeface="Arial" panose="020B0604020202020204" pitchFamily="34" charset="0"/>
          <a:cs typeface="Arial" panose="020B0604020202020204" pitchFamily="34" charset="0"/>
        </a:defRPr>
      </a:pPr>
      <a:endParaRPr lang="da-DK"/>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4564156544859864"/>
          <c:y val="3.135744156831631E-2"/>
          <c:w val="0.61277299758629689"/>
          <c:h val="0.96749823685631464"/>
        </c:manualLayout>
      </c:layout>
      <c:barChart>
        <c:barDir val="bar"/>
        <c:grouping val="stacked"/>
        <c:varyColors val="0"/>
        <c:ser>
          <c:idx val="0"/>
          <c:order val="0"/>
          <c:tx>
            <c:strRef>
              <c:f>'Ark1'!$B$1</c:f>
              <c:strCache>
                <c:ptCount val="1"/>
                <c:pt idx="0">
                  <c:v>Spise meget mere</c:v>
                </c:pt>
              </c:strCache>
            </c:strRef>
          </c:tx>
          <c:spPr>
            <a:solidFill>
              <a:schemeClr val="accent5">
                <a:lumMod val="75000"/>
              </a:schemeClr>
            </a:solidFill>
            <a:ln>
              <a:noFill/>
            </a:ln>
            <a:effectLst/>
          </c:spPr>
          <c:invertIfNegative val="0"/>
          <c:dLbls>
            <c:dLbl>
              <c:idx val="4"/>
              <c:layout>
                <c:manualLayout>
                  <c:x val="8.6503923497837226E-3"/>
                  <c:y val="6.1864783997560058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F0-4170-B143-371780CAB70E}"/>
                </c:ext>
              </c:extLst>
            </c:dLbl>
            <c:spPr>
              <a:noFill/>
              <a:ln>
                <a:noFill/>
              </a:ln>
              <a:effectLst/>
            </c:spPr>
            <c:txPr>
              <a:bodyPr rot="0" vert="horz"/>
              <a:lstStyle/>
              <a:p>
                <a:pPr algn="ctr">
                  <a:defRPr>
                    <a:solidFill>
                      <a:schemeClr val="bg1"/>
                    </a:solidFil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'Ark1'!$A$2:$A$7</c:f>
              <c:strCache>
                <c:ptCount val="6"/>
                <c:pt idx="0">
                  <c:v>18-29 år</c:v>
                </c:pt>
                <c:pt idx="1">
                  <c:v>30-39 år</c:v>
                </c:pt>
                <c:pt idx="2">
                  <c:v>40-49 år</c:v>
                </c:pt>
                <c:pt idx="3">
                  <c:v>50-59 år</c:v>
                </c:pt>
                <c:pt idx="4">
                  <c:v>60-69 år</c:v>
                </c:pt>
                <c:pt idx="5">
                  <c:v>70-80 år</c:v>
                </c:pt>
              </c:strCache>
            </c:strRef>
          </c:cat>
          <c:val>
            <c:numRef>
              <c:f>'Ark1'!$B$2:$B$7</c:f>
              <c:numCache>
                <c:formatCode>0%</c:formatCode>
                <c:ptCount val="6"/>
                <c:pt idx="0">
                  <c:v>0.19</c:v>
                </c:pt>
                <c:pt idx="1">
                  <c:v>0.19</c:v>
                </c:pt>
                <c:pt idx="2">
                  <c:v>0.1</c:v>
                </c:pt>
                <c:pt idx="3">
                  <c:v>0.09</c:v>
                </c:pt>
                <c:pt idx="4">
                  <c:v>0.06</c:v>
                </c:pt>
                <c:pt idx="5">
                  <c:v>0.04</c:v>
                </c:pt>
              </c:numCache>
            </c:numRef>
          </c:val>
          <c:extLst>
            <c:ext xmlns:c16="http://schemas.microsoft.com/office/drawing/2014/chart" uri="{C3380CC4-5D6E-409C-BE32-E72D297353CC}">
              <c16:uniqueId val="{00000001-58F0-4170-B143-371780CAB70E}"/>
            </c:ext>
          </c:extLst>
        </c:ser>
        <c:ser>
          <c:idx val="1"/>
          <c:order val="1"/>
          <c:tx>
            <c:strRef>
              <c:f>'Ark1'!$C$1</c:f>
              <c:strCache>
                <c:ptCount val="1"/>
                <c:pt idx="0">
                  <c:v>Spise lidt mere</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'Ark1'!$A$2:$A$7</c:f>
              <c:strCache>
                <c:ptCount val="6"/>
                <c:pt idx="0">
                  <c:v>18-29 år</c:v>
                </c:pt>
                <c:pt idx="1">
                  <c:v>30-39 år</c:v>
                </c:pt>
                <c:pt idx="2">
                  <c:v>40-49 år</c:v>
                </c:pt>
                <c:pt idx="3">
                  <c:v>50-59 år</c:v>
                </c:pt>
                <c:pt idx="4">
                  <c:v>60-69 år</c:v>
                </c:pt>
                <c:pt idx="5">
                  <c:v>70-80 år</c:v>
                </c:pt>
              </c:strCache>
            </c:strRef>
          </c:cat>
          <c:val>
            <c:numRef>
              <c:f>'Ark1'!$C$2:$C$7</c:f>
              <c:numCache>
                <c:formatCode>0%</c:formatCode>
                <c:ptCount val="6"/>
                <c:pt idx="0">
                  <c:v>0.39</c:v>
                </c:pt>
                <c:pt idx="1">
                  <c:v>0.32</c:v>
                </c:pt>
                <c:pt idx="2">
                  <c:v>0.27</c:v>
                </c:pt>
                <c:pt idx="3">
                  <c:v>0.24</c:v>
                </c:pt>
                <c:pt idx="4">
                  <c:v>0.2</c:v>
                </c:pt>
                <c:pt idx="5">
                  <c:v>0.15</c:v>
                </c:pt>
              </c:numCache>
            </c:numRef>
          </c:val>
          <c:extLst>
            <c:ext xmlns:c16="http://schemas.microsoft.com/office/drawing/2014/chart" uri="{C3380CC4-5D6E-409C-BE32-E72D297353CC}">
              <c16:uniqueId val="{00000002-58F0-4170-B143-371780CAB70E}"/>
            </c:ext>
          </c:extLst>
        </c:ser>
        <c:dLbls>
          <c:showLegendKey val="0"/>
          <c:showVal val="0"/>
          <c:showCatName val="0"/>
          <c:showSerName val="0"/>
          <c:showPercent val="0"/>
          <c:showBubbleSize val="0"/>
        </c:dLbls>
        <c:gapWidth val="100"/>
        <c:overlap val="100"/>
        <c:axId val="-22526800"/>
        <c:axId val="-22517008"/>
      </c:barChart>
      <c:catAx>
        <c:axId val="-2252680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a:lstStyle/>
          <a:p>
            <a:pPr>
              <a:defRPr/>
            </a:pPr>
            <a:endParaRPr lang="da-DK"/>
          </a:p>
        </c:txPr>
        <c:crossAx val="-22517008"/>
        <c:crosses val="autoZero"/>
        <c:auto val="0"/>
        <c:lblAlgn val="ctr"/>
        <c:lblOffset val="100"/>
        <c:noMultiLvlLbl val="0"/>
      </c:catAx>
      <c:valAx>
        <c:axId val="-22517008"/>
        <c:scaling>
          <c:orientation val="minMax"/>
          <c:max val="0.8"/>
        </c:scaling>
        <c:delete val="1"/>
        <c:axPos val="t"/>
        <c:numFmt formatCode="0%" sourceLinked="1"/>
        <c:majorTickMark val="out"/>
        <c:minorTickMark val="none"/>
        <c:tickLblPos val="nextTo"/>
        <c:crossAx val="-22526800"/>
        <c:crosses val="autoZero"/>
        <c:crossBetween val="between"/>
        <c:majorUnit val="0.1"/>
      </c:valAx>
      <c:spPr>
        <a:noFill/>
        <a:ln>
          <a:noFill/>
        </a:ln>
        <a:effectLst/>
      </c:spPr>
    </c:plotArea>
    <c:plotVisOnly val="1"/>
    <c:dispBlanksAs val="gap"/>
    <c:showDLblsOverMax val="0"/>
  </c:chart>
  <c:spPr>
    <a:noFill/>
    <a:ln>
      <a:noFill/>
    </a:ln>
    <a:effectLst/>
  </c:spPr>
  <c:txPr>
    <a:bodyPr rot="60000"/>
    <a:lstStyle/>
    <a:p>
      <a:pPr>
        <a:defRPr sz="1200" b="0" smtId="4294967295">
          <a:solidFill>
            <a:schemeClr val="tx1"/>
          </a:solidFill>
          <a:latin typeface="+mn-lt"/>
          <a:cs typeface="Arial" pitchFamily="34" charset="0"/>
        </a:defRPr>
      </a:pPr>
      <a:endParaRPr lang="da-DK"/>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5067528774542991"/>
          <c:y val="9.304897040954048E-2"/>
          <c:w val="0.63651457532989797"/>
          <c:h val="0.90695102959045937"/>
        </c:manualLayout>
      </c:layout>
      <c:barChart>
        <c:barDir val="bar"/>
        <c:grouping val="stacked"/>
        <c:varyColors val="0"/>
        <c:ser>
          <c:idx val="0"/>
          <c:order val="0"/>
          <c:tx>
            <c:strRef>
              <c:f>'Ark1'!$B$1</c:f>
              <c:strCache>
                <c:ptCount val="1"/>
                <c:pt idx="0">
                  <c:v>Spise meget mere</c:v>
                </c:pt>
              </c:strCache>
            </c:strRef>
          </c:tx>
          <c:spPr>
            <a:solidFill>
              <a:schemeClr val="accent5">
                <a:lumMod val="75000"/>
              </a:schemeClr>
            </a:solidFill>
            <a:ln>
              <a:noFill/>
            </a:ln>
            <a:effectLst/>
          </c:spPr>
          <c:invertIfNegative val="0"/>
          <c:dLbls>
            <c:dLbl>
              <c:idx val="5"/>
              <c:layout>
                <c:manualLayout>
                  <c:x val="6.487794262337792E-3"/>
                  <c:y val="1.440401747765952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85-464C-A365-20A5A7E40E43}"/>
                </c:ext>
              </c:extLst>
            </c:dLbl>
            <c:spPr>
              <a:noFill/>
              <a:ln>
                <a:noFill/>
              </a:ln>
              <a:effectLst/>
            </c:spPr>
            <c:txPr>
              <a:bodyPr rot="0" vert="horz"/>
              <a:lstStyle/>
              <a:p>
                <a:pPr algn="ctr">
                  <a:defRPr>
                    <a:solidFill>
                      <a:schemeClr val="bg1"/>
                    </a:solidFil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'Ark1'!$A$2:$A$8</c:f>
              <c:strCache>
                <c:ptCount val="7"/>
                <c:pt idx="0">
                  <c:v>Alle</c:v>
                </c:pt>
                <c:pt idx="2">
                  <c:v>Mænd</c:v>
                </c:pt>
                <c:pt idx="3">
                  <c:v>Kvinder</c:v>
                </c:pt>
                <c:pt idx="5">
                  <c:v>Madtrendsættere</c:v>
                </c:pt>
                <c:pt idx="6">
                  <c:v>Øvrige</c:v>
                </c:pt>
              </c:strCache>
            </c:strRef>
          </c:cat>
          <c:val>
            <c:numRef>
              <c:f>'Ark1'!$B$2:$B$8</c:f>
              <c:numCache>
                <c:formatCode>General</c:formatCode>
                <c:ptCount val="7"/>
                <c:pt idx="0" formatCode="0%">
                  <c:v>0.12</c:v>
                </c:pt>
                <c:pt idx="2" formatCode="0%">
                  <c:v>0.11</c:v>
                </c:pt>
                <c:pt idx="3" formatCode="0%">
                  <c:v>0.12</c:v>
                </c:pt>
                <c:pt idx="5" formatCode="0%">
                  <c:v>0.33</c:v>
                </c:pt>
                <c:pt idx="6" formatCode="0%">
                  <c:v>0.1</c:v>
                </c:pt>
              </c:numCache>
            </c:numRef>
          </c:val>
          <c:extLst>
            <c:ext xmlns:c16="http://schemas.microsoft.com/office/drawing/2014/chart" uri="{C3380CC4-5D6E-409C-BE32-E72D297353CC}">
              <c16:uniqueId val="{00000001-8085-464C-A365-20A5A7E40E43}"/>
            </c:ext>
          </c:extLst>
        </c:ser>
        <c:ser>
          <c:idx val="1"/>
          <c:order val="1"/>
          <c:tx>
            <c:strRef>
              <c:f>'Ark1'!$C$1</c:f>
              <c:strCache>
                <c:ptCount val="1"/>
                <c:pt idx="0">
                  <c:v>Spise lidt mere</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'Ark1'!$A$2:$A$8</c:f>
              <c:strCache>
                <c:ptCount val="7"/>
                <c:pt idx="0">
                  <c:v>Alle</c:v>
                </c:pt>
                <c:pt idx="2">
                  <c:v>Mænd</c:v>
                </c:pt>
                <c:pt idx="3">
                  <c:v>Kvinder</c:v>
                </c:pt>
                <c:pt idx="5">
                  <c:v>Madtrendsættere</c:v>
                </c:pt>
                <c:pt idx="6">
                  <c:v>Øvrige</c:v>
                </c:pt>
              </c:strCache>
            </c:strRef>
          </c:cat>
          <c:val>
            <c:numRef>
              <c:f>'Ark1'!$C$2:$C$8</c:f>
              <c:numCache>
                <c:formatCode>General</c:formatCode>
                <c:ptCount val="7"/>
                <c:pt idx="0" formatCode="0%">
                  <c:v>0.27</c:v>
                </c:pt>
                <c:pt idx="2" formatCode="0%">
                  <c:v>0.26</c:v>
                </c:pt>
                <c:pt idx="3" formatCode="0%">
                  <c:v>0.28999999999999998</c:v>
                </c:pt>
                <c:pt idx="5" formatCode="0%">
                  <c:v>0.33</c:v>
                </c:pt>
                <c:pt idx="6" formatCode="0%">
                  <c:v>0.27</c:v>
                </c:pt>
              </c:numCache>
            </c:numRef>
          </c:val>
          <c:extLst>
            <c:ext xmlns:c16="http://schemas.microsoft.com/office/drawing/2014/chart" uri="{C3380CC4-5D6E-409C-BE32-E72D297353CC}">
              <c16:uniqueId val="{00000002-8085-464C-A365-20A5A7E40E43}"/>
            </c:ext>
          </c:extLst>
        </c:ser>
        <c:dLbls>
          <c:showLegendKey val="0"/>
          <c:showVal val="0"/>
          <c:showCatName val="0"/>
          <c:showSerName val="0"/>
          <c:showPercent val="0"/>
          <c:showBubbleSize val="0"/>
        </c:dLbls>
        <c:gapWidth val="100"/>
        <c:overlap val="100"/>
        <c:axId val="-22526800"/>
        <c:axId val="-22517008"/>
      </c:barChart>
      <c:catAx>
        <c:axId val="-2252680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a:lstStyle/>
          <a:p>
            <a:pPr>
              <a:defRPr/>
            </a:pPr>
            <a:endParaRPr lang="da-DK"/>
          </a:p>
        </c:txPr>
        <c:crossAx val="-22517008"/>
        <c:crosses val="autoZero"/>
        <c:auto val="0"/>
        <c:lblAlgn val="ctr"/>
        <c:lblOffset val="100"/>
        <c:noMultiLvlLbl val="0"/>
      </c:catAx>
      <c:valAx>
        <c:axId val="-22517008"/>
        <c:scaling>
          <c:orientation val="minMax"/>
          <c:max val="0.8"/>
        </c:scaling>
        <c:delete val="1"/>
        <c:axPos val="t"/>
        <c:numFmt formatCode="0%" sourceLinked="1"/>
        <c:majorTickMark val="out"/>
        <c:minorTickMark val="none"/>
        <c:tickLblPos val="nextTo"/>
        <c:crossAx val="-22526800"/>
        <c:crosses val="autoZero"/>
        <c:crossBetween val="between"/>
        <c:majorUnit val="0.1"/>
      </c:valAx>
      <c:spPr>
        <a:noFill/>
        <a:ln>
          <a:noFill/>
        </a:ln>
        <a:effectLst/>
      </c:spPr>
    </c:plotArea>
    <c:legend>
      <c:legendPos val="t"/>
      <c:layout>
        <c:manualLayout>
          <c:xMode val="edge"/>
          <c:yMode val="edge"/>
          <c:x val="0.54349864000017256"/>
          <c:y val="8.8170837201684495E-6"/>
          <c:w val="0.45430362127901158"/>
          <c:h val="6.8546301738241971E-2"/>
        </c:manualLayout>
      </c:layout>
      <c:overlay val="0"/>
    </c:legend>
    <c:plotVisOnly val="1"/>
    <c:dispBlanksAs val="gap"/>
    <c:showDLblsOverMax val="0"/>
  </c:chart>
  <c:spPr>
    <a:noFill/>
    <a:ln>
      <a:noFill/>
    </a:ln>
    <a:effectLst/>
  </c:spPr>
  <c:txPr>
    <a:bodyPr rot="60000"/>
    <a:lstStyle/>
    <a:p>
      <a:pPr>
        <a:defRPr sz="1200" b="0" smtId="4294967295">
          <a:solidFill>
            <a:schemeClr val="tx1"/>
          </a:solidFill>
          <a:latin typeface="+mn-lt"/>
          <a:cs typeface="Arial" pitchFamily="34" charset="0"/>
        </a:defRPr>
      </a:pPr>
      <a:endParaRPr lang="da-DK"/>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728351961501678"/>
          <c:y val="6.350011912523873E-2"/>
          <c:w val="0.39054373403215997"/>
          <c:h val="0.91016462166802281"/>
        </c:manualLayout>
      </c:layout>
      <c:barChart>
        <c:barDir val="bar"/>
        <c:grouping val="clustered"/>
        <c:varyColors val="0"/>
        <c:ser>
          <c:idx val="2"/>
          <c:order val="0"/>
          <c:tx>
            <c:strRef>
              <c:f>'Ark1'!$D$1</c:f>
              <c:strCache>
                <c:ptCount val="1"/>
                <c:pt idx="0">
                  <c:v>aug-23</c:v>
                </c:pt>
              </c:strCache>
            </c:strRef>
          </c:tx>
          <c:spPr>
            <a:solidFill>
              <a:schemeClr val="accent6">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11-471D-885E-78785AD604E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11-471D-885E-78785AD604E5}"/>
                </c:ext>
              </c:extLst>
            </c:dLbl>
            <c:dLbl>
              <c:idx val="2"/>
              <c:layout>
                <c:manualLayout>
                  <c:x val="-1.1044540457543944E-3"/>
                  <c:y val="-9.15013811189357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11-471D-885E-78785AD604E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11-471D-885E-78785AD604E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11-471D-885E-78785AD604E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511-471D-885E-78785AD604E5}"/>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11-471D-885E-78785AD604E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'Ark1'!$D$2:$D$10</c:f>
              <c:numCache>
                <c:formatCode>0%</c:formatCode>
                <c:ptCount val="9"/>
                <c:pt idx="0">
                  <c:v>0.56000000000000005</c:v>
                </c:pt>
                <c:pt idx="1">
                  <c:v>0.31</c:v>
                </c:pt>
                <c:pt idx="2">
                  <c:v>0.03</c:v>
                </c:pt>
                <c:pt idx="3">
                  <c:v>0.04</c:v>
                </c:pt>
                <c:pt idx="4">
                  <c:v>0.02</c:v>
                </c:pt>
                <c:pt idx="5">
                  <c:v>0.01</c:v>
                </c:pt>
                <c:pt idx="6">
                  <c:v>0</c:v>
                </c:pt>
                <c:pt idx="7">
                  <c:v>0.01</c:v>
                </c:pt>
                <c:pt idx="8">
                  <c:v>0.02</c:v>
                </c:pt>
              </c:numCache>
            </c:numRef>
          </c:val>
          <c:extLst>
            <c:ext xmlns:c16="http://schemas.microsoft.com/office/drawing/2014/chart" uri="{C3380CC4-5D6E-409C-BE32-E72D297353CC}">
              <c16:uniqueId val="{00000002-2511-471D-885E-78785AD604E5}"/>
            </c:ext>
          </c:extLst>
        </c:ser>
        <c:ser>
          <c:idx val="1"/>
          <c:order val="1"/>
          <c:tx>
            <c:strRef>
              <c:f>'Ark1'!$C$1</c:f>
              <c:strCache>
                <c:ptCount val="1"/>
                <c:pt idx="0">
                  <c:v>maj-23</c:v>
                </c:pt>
              </c:strCache>
            </c:strRef>
          </c:tx>
          <c:spPr>
            <a:solidFill>
              <a:schemeClr val="accent1">
                <a:lumMod val="60000"/>
                <a:lumOff val="40000"/>
              </a:schemeClr>
            </a:solidFill>
            <a:ln>
              <a:noFill/>
            </a:ln>
            <a:effectLst/>
          </c:spPr>
          <c:invertIfNegative val="0"/>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'Ark1'!$C$2:$C$10</c:f>
              <c:numCache>
                <c:formatCode>0%</c:formatCode>
                <c:ptCount val="9"/>
                <c:pt idx="0">
                  <c:v>0.55000000000000004</c:v>
                </c:pt>
                <c:pt idx="1">
                  <c:v>0.32</c:v>
                </c:pt>
                <c:pt idx="2">
                  <c:v>0.03</c:v>
                </c:pt>
                <c:pt idx="3">
                  <c:v>0.03</c:v>
                </c:pt>
                <c:pt idx="4">
                  <c:v>0.02</c:v>
                </c:pt>
                <c:pt idx="5">
                  <c:v>0.01</c:v>
                </c:pt>
                <c:pt idx="6">
                  <c:v>0</c:v>
                </c:pt>
                <c:pt idx="7">
                  <c:v>0.01</c:v>
                </c:pt>
                <c:pt idx="8">
                  <c:v>0.02</c:v>
                </c:pt>
              </c:numCache>
            </c:numRef>
          </c:val>
          <c:extLst>
            <c:ext xmlns:c16="http://schemas.microsoft.com/office/drawing/2014/chart" uri="{C3380CC4-5D6E-409C-BE32-E72D297353CC}">
              <c16:uniqueId val="{00000001-2511-471D-885E-78785AD604E5}"/>
            </c:ext>
          </c:extLst>
        </c:ser>
        <c:ser>
          <c:idx val="0"/>
          <c:order val="2"/>
          <c:tx>
            <c:strRef>
              <c:f>'Ark1'!$B$1</c:f>
              <c:strCache>
                <c:ptCount val="1"/>
                <c:pt idx="0">
                  <c:v>feb-23</c:v>
                </c:pt>
              </c:strCache>
            </c:strRef>
          </c:tx>
          <c:spPr>
            <a:solidFill>
              <a:schemeClr val="accent1"/>
            </a:solidFill>
            <a:ln>
              <a:noFill/>
            </a:ln>
            <a:effectLst/>
          </c:spPr>
          <c:invertIfNegative val="0"/>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'Ark1'!$B$2:$B$10</c:f>
              <c:numCache>
                <c:formatCode>0%</c:formatCode>
                <c:ptCount val="9"/>
                <c:pt idx="0">
                  <c:v>0.55000000000000004</c:v>
                </c:pt>
                <c:pt idx="1">
                  <c:v>0.32</c:v>
                </c:pt>
                <c:pt idx="2">
                  <c:v>0.03</c:v>
                </c:pt>
                <c:pt idx="3">
                  <c:v>0.03</c:v>
                </c:pt>
                <c:pt idx="4">
                  <c:v>0.02</c:v>
                </c:pt>
                <c:pt idx="5">
                  <c:v>0.01</c:v>
                </c:pt>
                <c:pt idx="6">
                  <c:v>0</c:v>
                </c:pt>
                <c:pt idx="7">
                  <c:v>0.01</c:v>
                </c:pt>
                <c:pt idx="8">
                  <c:v>0.02</c:v>
                </c:pt>
              </c:numCache>
            </c:numRef>
          </c:val>
          <c:extLst>
            <c:ext xmlns:c16="http://schemas.microsoft.com/office/drawing/2014/chart" uri="{C3380CC4-5D6E-409C-BE32-E72D297353CC}">
              <c16:uniqueId val="{00000000-2511-471D-885E-78785AD604E5}"/>
            </c:ext>
          </c:extLst>
        </c:ser>
        <c:ser>
          <c:idx val="6"/>
          <c:order val="3"/>
          <c:tx>
            <c:strRef>
              <c:f>'Ark1'!$H$1</c:f>
              <c:strCache>
                <c:ptCount val="1"/>
                <c:pt idx="0">
                  <c:v>nov-22</c:v>
                </c:pt>
              </c:strCache>
            </c:strRef>
          </c:tx>
          <c:spPr>
            <a:solidFill>
              <a:schemeClr val="accent2">
                <a:lumMod val="5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11-471D-885E-78785AD604E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11-471D-885E-78785AD604E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'Ark1'!$H$2:$H$10</c:f>
              <c:numCache>
                <c:formatCode>###0%</c:formatCode>
                <c:ptCount val="9"/>
                <c:pt idx="0">
                  <c:v>0.53</c:v>
                </c:pt>
                <c:pt idx="1">
                  <c:v>0.36</c:v>
                </c:pt>
                <c:pt idx="2">
                  <c:v>0.02</c:v>
                </c:pt>
                <c:pt idx="3">
                  <c:v>0.03</c:v>
                </c:pt>
                <c:pt idx="4">
                  <c:v>0.01</c:v>
                </c:pt>
                <c:pt idx="5">
                  <c:v>0</c:v>
                </c:pt>
                <c:pt idx="6">
                  <c:v>0.01</c:v>
                </c:pt>
                <c:pt idx="7">
                  <c:v>0.01</c:v>
                </c:pt>
                <c:pt idx="8">
                  <c:v>0.02</c:v>
                </c:pt>
              </c:numCache>
            </c:numRef>
          </c:val>
          <c:extLst>
            <c:ext xmlns:c16="http://schemas.microsoft.com/office/drawing/2014/chart" uri="{C3380CC4-5D6E-409C-BE32-E72D297353CC}">
              <c16:uniqueId val="{0000000A-2511-471D-885E-78785AD604E5}"/>
            </c:ext>
          </c:extLst>
        </c:ser>
        <c:ser>
          <c:idx val="5"/>
          <c:order val="4"/>
          <c:tx>
            <c:strRef>
              <c:f>'Ark1'!$G$1</c:f>
              <c:strCache>
                <c:ptCount val="1"/>
                <c:pt idx="0">
                  <c:v>sep-22</c:v>
                </c:pt>
              </c:strCache>
            </c:strRef>
          </c:tx>
          <c:spPr>
            <a:solidFill>
              <a:schemeClr val="accent2"/>
            </a:solidFill>
            <a:ln>
              <a:noFill/>
            </a:ln>
            <a:effectLst/>
          </c:spPr>
          <c:invertIfNegative val="0"/>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'Ark1'!$G$2:$G$10</c:f>
              <c:numCache>
                <c:formatCode>###0%</c:formatCode>
                <c:ptCount val="9"/>
                <c:pt idx="0">
                  <c:v>0.55000000000000004</c:v>
                </c:pt>
                <c:pt idx="1">
                  <c:v>0.34</c:v>
                </c:pt>
                <c:pt idx="2">
                  <c:v>0.02</c:v>
                </c:pt>
                <c:pt idx="3">
                  <c:v>0.02</c:v>
                </c:pt>
                <c:pt idx="4">
                  <c:v>0.01</c:v>
                </c:pt>
                <c:pt idx="5">
                  <c:v>0.01</c:v>
                </c:pt>
                <c:pt idx="6">
                  <c:v>0</c:v>
                </c:pt>
                <c:pt idx="7">
                  <c:v>0.01</c:v>
                </c:pt>
                <c:pt idx="8">
                  <c:v>0.03</c:v>
                </c:pt>
              </c:numCache>
            </c:numRef>
          </c:val>
          <c:extLst>
            <c:ext xmlns:c16="http://schemas.microsoft.com/office/drawing/2014/chart" uri="{C3380CC4-5D6E-409C-BE32-E72D297353CC}">
              <c16:uniqueId val="{00000009-2511-471D-885E-78785AD604E5}"/>
            </c:ext>
          </c:extLst>
        </c:ser>
        <c:ser>
          <c:idx val="4"/>
          <c:order val="5"/>
          <c:tx>
            <c:strRef>
              <c:f>'Ark1'!$F$1</c:f>
              <c:strCache>
                <c:ptCount val="1"/>
                <c:pt idx="0">
                  <c:v>maj-22</c:v>
                </c:pt>
              </c:strCache>
            </c:strRef>
          </c:tx>
          <c:spPr>
            <a:solidFill>
              <a:schemeClr val="accent2">
                <a:lumMod val="75000"/>
              </a:schemeClr>
            </a:solidFill>
            <a:ln>
              <a:noFill/>
            </a:ln>
            <a:effectLst/>
          </c:spPr>
          <c:invertIfNegative val="0"/>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'Ark1'!$F$2:$F$10</c:f>
              <c:numCache>
                <c:formatCode>###0%</c:formatCode>
                <c:ptCount val="9"/>
                <c:pt idx="0">
                  <c:v>0.56000000000000005</c:v>
                </c:pt>
                <c:pt idx="1">
                  <c:v>0.32</c:v>
                </c:pt>
                <c:pt idx="2">
                  <c:v>0.03</c:v>
                </c:pt>
                <c:pt idx="3">
                  <c:v>0.02</c:v>
                </c:pt>
                <c:pt idx="4">
                  <c:v>0.01</c:v>
                </c:pt>
                <c:pt idx="5">
                  <c:v>0.01</c:v>
                </c:pt>
                <c:pt idx="6">
                  <c:v>0</c:v>
                </c:pt>
                <c:pt idx="7">
                  <c:v>0.02</c:v>
                </c:pt>
                <c:pt idx="8">
                  <c:v>0.03</c:v>
                </c:pt>
              </c:numCache>
            </c:numRef>
          </c:val>
          <c:extLst>
            <c:ext xmlns:c16="http://schemas.microsoft.com/office/drawing/2014/chart" uri="{C3380CC4-5D6E-409C-BE32-E72D297353CC}">
              <c16:uniqueId val="{00000008-2511-471D-885E-78785AD604E5}"/>
            </c:ext>
          </c:extLst>
        </c:ser>
        <c:ser>
          <c:idx val="3"/>
          <c:order val="6"/>
          <c:tx>
            <c:strRef>
              <c:f>'Ark1'!$E$1</c:f>
              <c:strCache>
                <c:ptCount val="1"/>
                <c:pt idx="0">
                  <c:v>feb-22</c:v>
                </c:pt>
              </c:strCache>
            </c:strRef>
          </c:tx>
          <c:spPr>
            <a:solidFill>
              <a:schemeClr val="accent5">
                <a:lumMod val="60000"/>
                <a:lumOff val="4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11-471D-885E-78785AD604E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11-471D-885E-78785AD604E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Jeg spiser som hovedregel kød hver dag</c:v>
                </c:pt>
                <c:pt idx="1">
                  <c:v>Jeg spiser kødfrit én eller flere dage om ugen</c:v>
                </c:pt>
                <c:pt idx="2">
                  <c:v>Jeg spiser som udgangspunkt ikke kød, men det hænder ved særlige lejligheder</c:v>
                </c:pt>
                <c:pt idx="3">
                  <c:v>Jeg spiser som hovedregel plantebaseret, lave mængder kød samt moderate mængder æg, fisk og mejeri</c:v>
                </c:pt>
                <c:pt idx="4">
                  <c:v>Jeg spiser aldrig kød, men spiser fisk</c:v>
                </c:pt>
                <c:pt idx="5">
                  <c:v>Jeg spiser aldrig kød og fisk</c:v>
                </c:pt>
                <c:pt idx="6">
                  <c:v>Jeg spiser aldrig kød, fisk, æg eller mejeri</c:v>
                </c:pt>
                <c:pt idx="7">
                  <c:v>Andet</c:v>
                </c:pt>
                <c:pt idx="8">
                  <c:v>Ved ikke</c:v>
                </c:pt>
              </c:strCache>
            </c:strRef>
          </c:cat>
          <c:val>
            <c:numRef>
              <c:f>'Ark1'!$E$2:$E$10</c:f>
              <c:numCache>
                <c:formatCode>###0%</c:formatCode>
                <c:ptCount val="9"/>
                <c:pt idx="0">
                  <c:v>0.59</c:v>
                </c:pt>
                <c:pt idx="1">
                  <c:v>0.31</c:v>
                </c:pt>
                <c:pt idx="2">
                  <c:v>0.02</c:v>
                </c:pt>
                <c:pt idx="3">
                  <c:v>0.02</c:v>
                </c:pt>
                <c:pt idx="4">
                  <c:v>0.01</c:v>
                </c:pt>
                <c:pt idx="5">
                  <c:v>0.01</c:v>
                </c:pt>
                <c:pt idx="6">
                  <c:v>0</c:v>
                </c:pt>
                <c:pt idx="7">
                  <c:v>0.01</c:v>
                </c:pt>
                <c:pt idx="8">
                  <c:v>0.02</c:v>
                </c:pt>
              </c:numCache>
            </c:numRef>
          </c:val>
          <c:extLst>
            <c:ext xmlns:c16="http://schemas.microsoft.com/office/drawing/2014/chart" uri="{C3380CC4-5D6E-409C-BE32-E72D297353CC}">
              <c16:uniqueId val="{00000007-2511-471D-885E-78785AD604E5}"/>
            </c:ext>
          </c:extLst>
        </c:ser>
        <c:dLbls>
          <c:showLegendKey val="0"/>
          <c:showVal val="0"/>
          <c:showCatName val="0"/>
          <c:showSerName val="0"/>
          <c:showPercent val="0"/>
          <c:showBubbleSize val="0"/>
        </c:dLbls>
        <c:gapWidth val="182"/>
        <c:axId val="1432050144"/>
        <c:axId val="277414575"/>
      </c:barChart>
      <c:catAx>
        <c:axId val="14320501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77414575"/>
        <c:crosses val="autoZero"/>
        <c:auto val="1"/>
        <c:lblAlgn val="ctr"/>
        <c:lblOffset val="100"/>
        <c:noMultiLvlLbl val="0"/>
      </c:catAx>
      <c:valAx>
        <c:axId val="277414575"/>
        <c:scaling>
          <c:orientation val="minMax"/>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432050144"/>
        <c:crosses val="autoZero"/>
        <c:crossBetween val="between"/>
      </c:valAx>
      <c:spPr>
        <a:noFill/>
        <a:ln>
          <a:noFill/>
        </a:ln>
        <a:effectLst/>
      </c:spPr>
    </c:plotArea>
    <c:legend>
      <c:legendPos val="b"/>
      <c:layout>
        <c:manualLayout>
          <c:xMode val="edge"/>
          <c:yMode val="edge"/>
          <c:x val="0.74652031951405762"/>
          <c:y val="0.45764347245139286"/>
          <c:w val="9.1924335629921264E-2"/>
          <c:h val="0.380241487435932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69403887080387"/>
          <c:y val="6.3912871872732341E-2"/>
          <c:w val="0.48291182511845882"/>
          <c:h val="0.9247469551531271"/>
        </c:manualLayout>
      </c:layout>
      <c:barChart>
        <c:barDir val="bar"/>
        <c:grouping val="clustered"/>
        <c:varyColors val="0"/>
        <c:ser>
          <c:idx val="0"/>
          <c:order val="0"/>
          <c:tx>
            <c:strRef>
              <c:f>'Ark1'!$B$1</c:f>
              <c:strCache>
                <c:ptCount val="1"/>
                <c:pt idx="0">
                  <c:v>%</c:v>
                </c:pt>
              </c:strCache>
            </c:strRef>
          </c:tx>
          <c:spPr>
            <a:solidFill>
              <a:schemeClr val="accent5"/>
            </a:solidFill>
            <a:ln>
              <a:noFill/>
            </a:ln>
            <a:effectLst/>
          </c:spPr>
          <c:invertIfNegative val="0"/>
          <c:dPt>
            <c:idx val="17"/>
            <c:invertIfNegative val="0"/>
            <c:bubble3D val="0"/>
            <c:spPr>
              <a:solidFill>
                <a:schemeClr val="accent5"/>
              </a:solidFill>
              <a:ln>
                <a:noFill/>
              </a:ln>
              <a:effectLst/>
            </c:spPr>
            <c:extLst>
              <c:ext xmlns:c16="http://schemas.microsoft.com/office/drawing/2014/chart" uri="{C3380CC4-5D6E-409C-BE32-E72D297353CC}">
                <c16:uniqueId val="{00000001-BD8C-49F8-8A60-7CC47DC9DF0C}"/>
              </c:ext>
            </c:extLst>
          </c:dPt>
          <c:dPt>
            <c:idx val="18"/>
            <c:invertIfNegative val="0"/>
            <c:bubble3D val="0"/>
            <c:spPr>
              <a:solidFill>
                <a:schemeClr val="accent5"/>
              </a:solidFill>
              <a:ln>
                <a:noFill/>
              </a:ln>
              <a:effectLst/>
            </c:spPr>
            <c:extLst>
              <c:ext xmlns:c16="http://schemas.microsoft.com/office/drawing/2014/chart" uri="{C3380CC4-5D6E-409C-BE32-E72D297353CC}">
                <c16:uniqueId val="{00000003-BD8C-49F8-8A60-7CC47DC9DF0C}"/>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j-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'Ark1'!$A$2:$A$25</c:f>
              <c:strCache>
                <c:ptCount val="24"/>
                <c:pt idx="0">
                  <c:v>Pizza</c:v>
                </c:pt>
                <c:pt idx="1">
                  <c:v>Burger</c:v>
                </c:pt>
                <c:pt idx="2">
                  <c:v>Rugbrød med pålæg</c:v>
                </c:pt>
                <c:pt idx="3">
                  <c:v>Bøf / hakkebøf med tilbehør</c:v>
                </c:pt>
                <c:pt idx="4">
                  <c:v>Kyllingefilet / kyllingelår med tilbehør</c:v>
                </c:pt>
                <c:pt idx="5">
                  <c:v>Spaghetti bolognese / Spaghetti kødsovs</c:v>
                </c:pt>
                <c:pt idx="6">
                  <c:v>Lasagne</c:v>
                </c:pt>
                <c:pt idx="7">
                  <c:v>Frikadeller med tilbehør</c:v>
                </c:pt>
                <c:pt idx="8">
                  <c:v>Boller i karry</c:v>
                </c:pt>
                <c:pt idx="9">
                  <c:v>Hotdog</c:v>
                </c:pt>
                <c:pt idx="10">
                  <c:v>Fiskefilet med tilbehør</c:v>
                </c:pt>
                <c:pt idx="11">
                  <c:v>Kotelet med tilbehør</c:v>
                </c:pt>
                <c:pt idx="12">
                  <c:v>Laks</c:v>
                </c:pt>
                <c:pt idx="13">
                  <c:v>Biksemad</c:v>
                </c:pt>
                <c:pt idx="14">
                  <c:v>Kylling i karry</c:v>
                </c:pt>
                <c:pt idx="15">
                  <c:v>Krebinetter / karbonader med tilbehør</c:v>
                </c:pt>
                <c:pt idx="16">
                  <c:v>Wokret</c:v>
                </c:pt>
                <c:pt idx="17">
                  <c:v>Chili con carne</c:v>
                </c:pt>
                <c:pt idx="18">
                  <c:v>Mørbradgryde</c:v>
                </c:pt>
                <c:pt idx="19">
                  <c:v>Butter chicken</c:v>
                </c:pt>
                <c:pt idx="20">
                  <c:v>Brændende kærlighed</c:v>
                </c:pt>
                <c:pt idx="21">
                  <c:v>Gullash / Paprikagryde</c:v>
                </c:pt>
                <c:pt idx="22">
                  <c:v>Ingen af disse</c:v>
                </c:pt>
                <c:pt idx="23">
                  <c:v>Ved ikke</c:v>
                </c:pt>
              </c:strCache>
            </c:strRef>
          </c:cat>
          <c:val>
            <c:numRef>
              <c:f>'Ark1'!$B$2:$B$25</c:f>
              <c:numCache>
                <c:formatCode>0%</c:formatCode>
                <c:ptCount val="24"/>
                <c:pt idx="0">
                  <c:v>0.52</c:v>
                </c:pt>
                <c:pt idx="1">
                  <c:v>0.48</c:v>
                </c:pt>
                <c:pt idx="2">
                  <c:v>0.48</c:v>
                </c:pt>
                <c:pt idx="3">
                  <c:v>0.44</c:v>
                </c:pt>
                <c:pt idx="4">
                  <c:v>0.44</c:v>
                </c:pt>
                <c:pt idx="5">
                  <c:v>0.42</c:v>
                </c:pt>
                <c:pt idx="6">
                  <c:v>0.37</c:v>
                </c:pt>
                <c:pt idx="7">
                  <c:v>0.36</c:v>
                </c:pt>
                <c:pt idx="8">
                  <c:v>0.33</c:v>
                </c:pt>
                <c:pt idx="9">
                  <c:v>0.31</c:v>
                </c:pt>
                <c:pt idx="10">
                  <c:v>0.27</c:v>
                </c:pt>
                <c:pt idx="11">
                  <c:v>0.27</c:v>
                </c:pt>
                <c:pt idx="12">
                  <c:v>0.26</c:v>
                </c:pt>
                <c:pt idx="13">
                  <c:v>0.25</c:v>
                </c:pt>
                <c:pt idx="14">
                  <c:v>0.22</c:v>
                </c:pt>
                <c:pt idx="15">
                  <c:v>0.19</c:v>
                </c:pt>
                <c:pt idx="16">
                  <c:v>0.19</c:v>
                </c:pt>
                <c:pt idx="17">
                  <c:v>0.17</c:v>
                </c:pt>
                <c:pt idx="18">
                  <c:v>0.17</c:v>
                </c:pt>
                <c:pt idx="19">
                  <c:v>0.16</c:v>
                </c:pt>
                <c:pt idx="20">
                  <c:v>0.15</c:v>
                </c:pt>
                <c:pt idx="21">
                  <c:v>0.13</c:v>
                </c:pt>
                <c:pt idx="22">
                  <c:v>0.01</c:v>
                </c:pt>
                <c:pt idx="23">
                  <c:v>0.01</c:v>
                </c:pt>
              </c:numCache>
            </c:numRef>
          </c:val>
          <c:extLst>
            <c:ext xmlns:c16="http://schemas.microsoft.com/office/drawing/2014/chart" uri="{C3380CC4-5D6E-409C-BE32-E72D297353CC}">
              <c16:uniqueId val="{00000004-BD8C-49F8-8A60-7CC47DC9DF0C}"/>
            </c:ext>
          </c:extLst>
        </c:ser>
        <c:dLbls>
          <c:showLegendKey val="0"/>
          <c:showVal val="0"/>
          <c:showCatName val="0"/>
          <c:showSerName val="0"/>
          <c:showPercent val="0"/>
          <c:showBubbleSize val="0"/>
        </c:dLbls>
        <c:gapWidth val="219"/>
        <c:axId val="1040655576"/>
        <c:axId val="1040646392"/>
      </c:barChart>
      <c:catAx>
        <c:axId val="1040655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da-DK"/>
          </a:p>
        </c:txPr>
        <c:crossAx val="1040646392"/>
        <c:crosses val="autoZero"/>
        <c:auto val="1"/>
        <c:lblAlgn val="ctr"/>
        <c:lblOffset val="100"/>
        <c:noMultiLvlLbl val="0"/>
      </c:catAx>
      <c:valAx>
        <c:axId val="1040646392"/>
        <c:scaling>
          <c:orientation val="minMax"/>
          <c:max val="1"/>
        </c:scaling>
        <c:delete val="0"/>
        <c:axPos val="t"/>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da-DK"/>
          </a:p>
        </c:txPr>
        <c:crossAx val="1040655576"/>
        <c:crosses val="autoZero"/>
        <c:crossBetween val="between"/>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j-lt"/>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226878412088481"/>
          <c:y val="6.4870975154569036E-2"/>
          <c:w val="0.46186343136859737"/>
          <c:h val="0.90663955111722172"/>
        </c:manualLayout>
      </c:layout>
      <c:barChart>
        <c:barDir val="bar"/>
        <c:grouping val="clustered"/>
        <c:varyColors val="0"/>
        <c:ser>
          <c:idx val="0"/>
          <c:order val="0"/>
          <c:tx>
            <c:strRef>
              <c:f>'Ark1'!$B$1</c:f>
              <c:strCache>
                <c:ptCount val="1"/>
                <c:pt idx="0">
                  <c:v>Serie 1</c:v>
                </c:pt>
              </c:strCache>
            </c:strRef>
          </c:tx>
          <c:spPr>
            <a:solidFill>
              <a:schemeClr val="accent5"/>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1-D339-450B-872C-264AFC408C37}"/>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3-D339-450B-872C-264AFC408C37}"/>
              </c:ext>
            </c:extLst>
          </c:dPt>
          <c:dPt>
            <c:idx val="11"/>
            <c:invertIfNegative val="0"/>
            <c:bubble3D val="0"/>
            <c:spPr>
              <a:solidFill>
                <a:schemeClr val="accent5"/>
              </a:solidFill>
              <a:ln>
                <a:noFill/>
              </a:ln>
              <a:effectLst/>
            </c:spPr>
            <c:extLst>
              <c:ext xmlns:c16="http://schemas.microsoft.com/office/drawing/2014/chart" uri="{C3380CC4-5D6E-409C-BE32-E72D297353CC}">
                <c16:uniqueId val="{00000005-D339-450B-872C-264AFC408C37}"/>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Grisekød</c:v>
                </c:pt>
                <c:pt idx="1">
                  <c:v>Oksekød</c:v>
                </c:pt>
                <c:pt idx="2">
                  <c:v>Kylling</c:v>
                </c:pt>
                <c:pt idx="3">
                  <c:v>Fisk</c:v>
                </c:pt>
                <c:pt idx="4">
                  <c:v>Kalvekød</c:v>
                </c:pt>
                <c:pt idx="5">
                  <c:v>Skaldyr</c:v>
                </c:pt>
                <c:pt idx="6">
                  <c:v>Andet fjerkræ end kylling</c:v>
                </c:pt>
                <c:pt idx="7">
                  <c:v>Lam</c:v>
                </c:pt>
                <c:pt idx="8">
                  <c:v>Plantefars/køderstatning</c:v>
                </c:pt>
                <c:pt idx="9">
                  <c:v>Fik ingen af disse til aftensmad</c:v>
                </c:pt>
                <c:pt idx="10">
                  <c:v>Ved ikke </c:v>
                </c:pt>
              </c:strCache>
            </c:strRef>
          </c:cat>
          <c:val>
            <c:numRef>
              <c:f>'Ark1'!$B$2:$B$12</c:f>
              <c:numCache>
                <c:formatCode>0%</c:formatCode>
                <c:ptCount val="11"/>
                <c:pt idx="0">
                  <c:v>0.28999999999999998</c:v>
                </c:pt>
                <c:pt idx="1">
                  <c:v>0.2</c:v>
                </c:pt>
                <c:pt idx="2">
                  <c:v>0.17</c:v>
                </c:pt>
                <c:pt idx="3">
                  <c:v>0.09</c:v>
                </c:pt>
                <c:pt idx="4">
                  <c:v>0.04</c:v>
                </c:pt>
                <c:pt idx="5">
                  <c:v>0.03</c:v>
                </c:pt>
                <c:pt idx="6">
                  <c:v>0.02</c:v>
                </c:pt>
                <c:pt idx="7">
                  <c:v>0.01</c:v>
                </c:pt>
                <c:pt idx="8">
                  <c:v>0.01</c:v>
                </c:pt>
                <c:pt idx="9">
                  <c:v>0.16</c:v>
                </c:pt>
                <c:pt idx="10">
                  <c:v>0.02</c:v>
                </c:pt>
              </c:numCache>
            </c:numRef>
          </c:val>
          <c:extLst>
            <c:ext xmlns:c16="http://schemas.microsoft.com/office/drawing/2014/chart" uri="{C3380CC4-5D6E-409C-BE32-E72D297353CC}">
              <c16:uniqueId val="{00000006-D339-450B-872C-264AFC408C37}"/>
            </c:ext>
          </c:extLst>
        </c:ser>
        <c:dLbls>
          <c:showLegendKey val="0"/>
          <c:showVal val="0"/>
          <c:showCatName val="0"/>
          <c:showSerName val="0"/>
          <c:showPercent val="0"/>
          <c:showBubbleSize val="0"/>
        </c:dLbls>
        <c:gapWidth val="182"/>
        <c:axId val="548448392"/>
        <c:axId val="548455280"/>
      </c:barChart>
      <c:catAx>
        <c:axId val="548448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crossAx val="548455280"/>
        <c:crosses val="autoZero"/>
        <c:auto val="1"/>
        <c:lblAlgn val="ctr"/>
        <c:lblOffset val="100"/>
        <c:noMultiLvlLbl val="0"/>
      </c:catAx>
      <c:valAx>
        <c:axId val="548455280"/>
        <c:scaling>
          <c:orientation val="minMax"/>
          <c:max val="0.60000000000000009"/>
        </c:scaling>
        <c:delete val="0"/>
        <c:axPos val="t"/>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da-DK"/>
          </a:p>
        </c:txPr>
        <c:crossAx val="548448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da-DK"/>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76377453381565"/>
          <c:y val="5.9046480765780805E-2"/>
          <c:w val="0.55310615765739268"/>
          <c:h val="0.94095351923421922"/>
        </c:manualLayout>
      </c:layout>
      <c:barChart>
        <c:barDir val="bar"/>
        <c:grouping val="clustered"/>
        <c:varyColors val="0"/>
        <c:ser>
          <c:idx val="0"/>
          <c:order val="0"/>
          <c:tx>
            <c:strRef>
              <c:f>'Ark1'!$B$1</c:f>
              <c:strCache>
                <c:ptCount val="1"/>
                <c:pt idx="0">
                  <c:v>%</c:v>
                </c:pt>
              </c:strCache>
            </c:strRef>
          </c:tx>
          <c:spPr>
            <a:solidFill>
              <a:schemeClr val="accent5"/>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8-9CF5-4503-960D-8908B0875973}"/>
              </c:ext>
            </c:extLst>
          </c:dPt>
          <c:dPt>
            <c:idx val="1"/>
            <c:invertIfNegative val="0"/>
            <c:bubble3D val="0"/>
            <c:spPr>
              <a:solidFill>
                <a:schemeClr val="accent5">
                  <a:lumMod val="50000"/>
                </a:schemeClr>
              </a:solidFill>
              <a:ln>
                <a:noFill/>
              </a:ln>
              <a:effectLst/>
            </c:spPr>
            <c:extLst>
              <c:ext xmlns:c16="http://schemas.microsoft.com/office/drawing/2014/chart" uri="{C3380CC4-5D6E-409C-BE32-E72D297353CC}">
                <c16:uniqueId val="{00000009-9CF5-4503-960D-8908B0875973}"/>
              </c:ext>
            </c:extLst>
          </c:dPt>
          <c:dPt>
            <c:idx val="2"/>
            <c:invertIfNegative val="0"/>
            <c:bubble3D val="0"/>
            <c:spPr>
              <a:solidFill>
                <a:schemeClr val="accent5">
                  <a:lumMod val="50000"/>
                </a:schemeClr>
              </a:solidFill>
              <a:ln>
                <a:noFill/>
              </a:ln>
              <a:effectLst/>
            </c:spPr>
            <c:extLst>
              <c:ext xmlns:c16="http://schemas.microsoft.com/office/drawing/2014/chart" uri="{C3380CC4-5D6E-409C-BE32-E72D297353CC}">
                <c16:uniqueId val="{0000000A-9CF5-4503-960D-8908B0875973}"/>
              </c:ext>
            </c:extLst>
          </c:dPt>
          <c:dPt>
            <c:idx val="3"/>
            <c:invertIfNegative val="0"/>
            <c:bubble3D val="0"/>
            <c:spPr>
              <a:solidFill>
                <a:schemeClr val="accent5">
                  <a:lumMod val="50000"/>
                </a:schemeClr>
              </a:solidFill>
              <a:ln>
                <a:noFill/>
              </a:ln>
              <a:effectLst/>
            </c:spPr>
            <c:extLst>
              <c:ext xmlns:c16="http://schemas.microsoft.com/office/drawing/2014/chart" uri="{C3380CC4-5D6E-409C-BE32-E72D297353CC}">
                <c16:uniqueId val="{0000000B-9CF5-4503-960D-8908B0875973}"/>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0-D768-49D5-802A-7995DCED609B}"/>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1-D768-49D5-802A-7995DCED609B}"/>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1-7634-4471-B0A9-9B82AE1E087C}"/>
              </c:ext>
            </c:extLst>
          </c:dPt>
          <c:dPt>
            <c:idx val="18"/>
            <c:invertIfNegative val="0"/>
            <c:bubble3D val="0"/>
            <c:spPr>
              <a:solidFill>
                <a:schemeClr val="accent5"/>
              </a:solidFill>
              <a:ln>
                <a:noFill/>
              </a:ln>
              <a:effectLst/>
            </c:spPr>
            <c:extLst>
              <c:ext xmlns:c16="http://schemas.microsoft.com/office/drawing/2014/chart" uri="{C3380CC4-5D6E-409C-BE32-E72D297353CC}">
                <c16:uniqueId val="{00000003-7634-4471-B0A9-9B82AE1E087C}"/>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j-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'Ark1'!$A$2:$A$25</c:f>
              <c:strCache>
                <c:ptCount val="24"/>
                <c:pt idx="0">
                  <c:v>Lasagne</c:v>
                </c:pt>
                <c:pt idx="1">
                  <c:v>Pizza</c:v>
                </c:pt>
                <c:pt idx="2">
                  <c:v>Burger</c:v>
                </c:pt>
                <c:pt idx="3">
                  <c:v>Spaghetti bolognese / Spaghetti kødsovs</c:v>
                </c:pt>
                <c:pt idx="4">
                  <c:v>Rugbrød med pålæg</c:v>
                </c:pt>
                <c:pt idx="5">
                  <c:v>Frikadeller med tilbehør</c:v>
                </c:pt>
                <c:pt idx="6">
                  <c:v>Boller i karry</c:v>
                </c:pt>
                <c:pt idx="7">
                  <c:v>Bøf / hakkebøf med tilbehør</c:v>
                </c:pt>
                <c:pt idx="8">
                  <c:v>Wokret</c:v>
                </c:pt>
                <c:pt idx="9">
                  <c:v>Kyllingefilet / kyllingelår med tilbehør</c:v>
                </c:pt>
                <c:pt idx="10">
                  <c:v>Chili con carne</c:v>
                </c:pt>
                <c:pt idx="11">
                  <c:v>Biksemad</c:v>
                </c:pt>
                <c:pt idx="12">
                  <c:v>Kylling i karry</c:v>
                </c:pt>
                <c:pt idx="13">
                  <c:v>Butter chicken</c:v>
                </c:pt>
                <c:pt idx="14">
                  <c:v>Fiskefilet med tilbehør</c:v>
                </c:pt>
                <c:pt idx="15">
                  <c:v>Hotdog</c:v>
                </c:pt>
                <c:pt idx="16">
                  <c:v>Kotelet med tilbehør</c:v>
                </c:pt>
                <c:pt idx="17">
                  <c:v>Laks</c:v>
                </c:pt>
                <c:pt idx="18">
                  <c:v>Brændende kærlighed</c:v>
                </c:pt>
                <c:pt idx="19">
                  <c:v>Gullash / Paprikagryde</c:v>
                </c:pt>
                <c:pt idx="20">
                  <c:v>Krebinetter / karbonader med tilbehør</c:v>
                </c:pt>
                <c:pt idx="21">
                  <c:v>Mørbradgryde</c:v>
                </c:pt>
                <c:pt idx="22">
                  <c:v>Ingen af disse</c:v>
                </c:pt>
                <c:pt idx="23">
                  <c:v>Ved ikke</c:v>
                </c:pt>
              </c:strCache>
            </c:strRef>
          </c:cat>
          <c:val>
            <c:numRef>
              <c:f>'Ark1'!$B$2:$B$25</c:f>
              <c:numCache>
                <c:formatCode>0%</c:formatCode>
                <c:ptCount val="24"/>
                <c:pt idx="0">
                  <c:v>0.2</c:v>
                </c:pt>
                <c:pt idx="1">
                  <c:v>0.19</c:v>
                </c:pt>
                <c:pt idx="2">
                  <c:v>0.16</c:v>
                </c:pt>
                <c:pt idx="3">
                  <c:v>0.14000000000000001</c:v>
                </c:pt>
                <c:pt idx="4">
                  <c:v>0.12</c:v>
                </c:pt>
                <c:pt idx="5">
                  <c:v>0.11</c:v>
                </c:pt>
                <c:pt idx="6">
                  <c:v>0.1</c:v>
                </c:pt>
                <c:pt idx="7">
                  <c:v>0.1</c:v>
                </c:pt>
                <c:pt idx="8">
                  <c:v>0.1</c:v>
                </c:pt>
                <c:pt idx="9">
                  <c:v>0.09</c:v>
                </c:pt>
                <c:pt idx="10">
                  <c:v>0.08</c:v>
                </c:pt>
                <c:pt idx="11">
                  <c:v>7.0000000000000007E-2</c:v>
                </c:pt>
                <c:pt idx="12">
                  <c:v>7.0000000000000007E-2</c:v>
                </c:pt>
                <c:pt idx="13">
                  <c:v>0.06</c:v>
                </c:pt>
                <c:pt idx="14">
                  <c:v>0.05</c:v>
                </c:pt>
                <c:pt idx="15">
                  <c:v>0.05</c:v>
                </c:pt>
                <c:pt idx="16">
                  <c:v>0.05</c:v>
                </c:pt>
                <c:pt idx="17">
                  <c:v>0.05</c:v>
                </c:pt>
                <c:pt idx="18">
                  <c:v>0.04</c:v>
                </c:pt>
                <c:pt idx="19">
                  <c:v>0.04</c:v>
                </c:pt>
                <c:pt idx="20">
                  <c:v>0.04</c:v>
                </c:pt>
                <c:pt idx="21">
                  <c:v>0.04</c:v>
                </c:pt>
                <c:pt idx="22">
                  <c:v>0.26</c:v>
                </c:pt>
                <c:pt idx="23">
                  <c:v>7.0000000000000007E-2</c:v>
                </c:pt>
              </c:numCache>
            </c:numRef>
          </c:val>
          <c:extLst>
            <c:ext xmlns:c16="http://schemas.microsoft.com/office/drawing/2014/chart" uri="{C3380CC4-5D6E-409C-BE32-E72D297353CC}">
              <c16:uniqueId val="{00000004-7634-4471-B0A9-9B82AE1E087C}"/>
            </c:ext>
          </c:extLst>
        </c:ser>
        <c:dLbls>
          <c:showLegendKey val="0"/>
          <c:showVal val="0"/>
          <c:showCatName val="0"/>
          <c:showSerName val="0"/>
          <c:showPercent val="0"/>
          <c:showBubbleSize val="0"/>
        </c:dLbls>
        <c:gapWidth val="219"/>
        <c:axId val="1040655576"/>
        <c:axId val="1040646392"/>
      </c:barChart>
      <c:catAx>
        <c:axId val="1040655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da-DK"/>
          </a:p>
        </c:txPr>
        <c:crossAx val="1040646392"/>
        <c:crosses val="autoZero"/>
        <c:auto val="1"/>
        <c:lblAlgn val="ctr"/>
        <c:lblOffset val="100"/>
        <c:noMultiLvlLbl val="0"/>
      </c:catAx>
      <c:valAx>
        <c:axId val="1040646392"/>
        <c:scaling>
          <c:orientation val="minMax"/>
          <c:max val="1"/>
        </c:scaling>
        <c:delete val="0"/>
        <c:axPos val="t"/>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da-DK"/>
          </a:p>
        </c:txPr>
        <c:crossAx val="1040655576"/>
        <c:crosses val="autoZero"/>
        <c:crossBetween val="between"/>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da-DK"/>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72819240253698"/>
          <c:y val="9.4192014770810364E-2"/>
          <c:w val="0.5044408815496364"/>
          <c:h val="0.86018980337607542"/>
        </c:manualLayout>
      </c:layout>
      <c:barChart>
        <c:barDir val="bar"/>
        <c:grouping val="clustered"/>
        <c:varyColors val="0"/>
        <c:ser>
          <c:idx val="0"/>
          <c:order val="0"/>
          <c:tx>
            <c:strRef>
              <c:f>'Ark1'!$B$1</c:f>
              <c:strCache>
                <c:ptCount val="1"/>
                <c:pt idx="0">
                  <c:v>1965 total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Ved ikke</c:v>
                </c:pt>
                <c:pt idx="1">
                  <c:v>Ingen af disse </c:v>
                </c:pt>
                <c:pt idx="2">
                  <c:v>Jeg ønsker ikke at skifte kødet ud med noget andet</c:v>
                </c:pt>
                <c:pt idx="3">
                  <c:v>Brød</c:v>
                </c:pt>
                <c:pt idx="4">
                  <c:v>Ris</c:v>
                </c:pt>
                <c:pt idx="5">
                  <c:v>Korn og kerner (fx bulgur, perlespelt)</c:v>
                </c:pt>
                <c:pt idx="6">
                  <c:v>Køderstatninger (fx hakket plantefars, sojagranulat)</c:v>
                </c:pt>
                <c:pt idx="7">
                  <c:v>Pasta</c:v>
                </c:pt>
                <c:pt idx="8">
                  <c:v>Kartofler</c:v>
                </c:pt>
                <c:pt idx="9">
                  <c:v>Bælgfrugter (fx bønner, linser og kikærter)</c:v>
                </c:pt>
                <c:pt idx="10">
                  <c:v>Svampe (fx champignon, shiitake)</c:v>
                </c:pt>
                <c:pt idx="11">
                  <c:v>Grøntsager (fx blomkål, gulerødder, græskar)</c:v>
                </c:pt>
              </c:strCache>
            </c:strRef>
          </c:cat>
          <c:val>
            <c:numRef>
              <c:f>'Ark1'!$B$2:$B$13</c:f>
              <c:numCache>
                <c:formatCode>0%</c:formatCode>
                <c:ptCount val="12"/>
                <c:pt idx="0">
                  <c:v>0.02</c:v>
                </c:pt>
                <c:pt idx="1">
                  <c:v>0</c:v>
                </c:pt>
                <c:pt idx="2">
                  <c:v>0.01</c:v>
                </c:pt>
                <c:pt idx="3">
                  <c:v>0.09</c:v>
                </c:pt>
                <c:pt idx="4">
                  <c:v>0.1</c:v>
                </c:pt>
                <c:pt idx="5">
                  <c:v>0.1</c:v>
                </c:pt>
                <c:pt idx="6">
                  <c:v>0.24</c:v>
                </c:pt>
                <c:pt idx="7">
                  <c:v>0.25</c:v>
                </c:pt>
                <c:pt idx="8">
                  <c:v>0.31</c:v>
                </c:pt>
                <c:pt idx="9">
                  <c:v>0.31</c:v>
                </c:pt>
                <c:pt idx="10">
                  <c:v>0.45</c:v>
                </c:pt>
                <c:pt idx="11">
                  <c:v>0.79</c:v>
                </c:pt>
              </c:numCache>
            </c:numRef>
          </c:val>
          <c:extLst>
            <c:ext xmlns:c16="http://schemas.microsoft.com/office/drawing/2014/chart" uri="{C3380CC4-5D6E-409C-BE32-E72D297353CC}">
              <c16:uniqueId val="{00000000-2224-4BDD-9B6C-60144C8F921C}"/>
            </c:ext>
          </c:extLst>
        </c:ser>
        <c:dLbls>
          <c:showLegendKey val="0"/>
          <c:showVal val="0"/>
          <c:showCatName val="0"/>
          <c:showSerName val="0"/>
          <c:showPercent val="0"/>
          <c:showBubbleSize val="0"/>
        </c:dLbls>
        <c:gapWidth val="219"/>
        <c:axId val="706783752"/>
        <c:axId val="706781232"/>
      </c:barChart>
      <c:catAx>
        <c:axId val="706783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da-DK"/>
          </a:p>
        </c:txPr>
        <c:crossAx val="706781232"/>
        <c:crosses val="autoZero"/>
        <c:auto val="1"/>
        <c:lblAlgn val="ctr"/>
        <c:lblOffset val="100"/>
        <c:noMultiLvlLbl val="0"/>
      </c:catAx>
      <c:valAx>
        <c:axId val="706781232"/>
        <c:scaling>
          <c:orientation val="minMax"/>
          <c:max val="1"/>
        </c:scaling>
        <c:delete val="0"/>
        <c:axPos val="b"/>
        <c:numFmt formatCode="0%" sourceLinked="1"/>
        <c:majorTickMark val="none"/>
        <c:minorTickMark val="none"/>
        <c:tickLblPos val="high"/>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j-lt"/>
                <a:ea typeface="+mn-ea"/>
                <a:cs typeface="+mn-cs"/>
              </a:defRPr>
            </a:pPr>
            <a:endParaRPr lang="da-DK"/>
          </a:p>
        </c:txPr>
        <c:crossAx val="706783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36272376521529"/>
          <c:y val="6.0747823132880685E-2"/>
          <c:w val="0.50341287976277649"/>
          <c:h val="0.84487203982697334"/>
        </c:manualLayout>
      </c:layout>
      <c:barChart>
        <c:barDir val="bar"/>
        <c:grouping val="clustered"/>
        <c:varyColors val="0"/>
        <c:ser>
          <c:idx val="0"/>
          <c:order val="0"/>
          <c:tx>
            <c:strRef>
              <c:f>'Ark1'!$B$1</c:f>
              <c:strCache>
                <c:ptCount val="1"/>
                <c:pt idx="0">
                  <c:v>1965 total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Ved ikke</c:v>
                </c:pt>
                <c:pt idx="1">
                  <c:v>Ingen af disse </c:v>
                </c:pt>
                <c:pt idx="2">
                  <c:v>Jeg ønsker ikke at skifte kødet ud med noget andet</c:v>
                </c:pt>
                <c:pt idx="3">
                  <c:v>Ris</c:v>
                </c:pt>
                <c:pt idx="4">
                  <c:v>Brød</c:v>
                </c:pt>
                <c:pt idx="5">
                  <c:v>Korn og kerner (fx bulgur, perlespelt)</c:v>
                </c:pt>
                <c:pt idx="6">
                  <c:v>Kartofler</c:v>
                </c:pt>
                <c:pt idx="7">
                  <c:v>Køderstatninger (fx hakket plantefars, sojagranulat)</c:v>
                </c:pt>
                <c:pt idx="8">
                  <c:v>Pasta</c:v>
                </c:pt>
                <c:pt idx="9">
                  <c:v>Bælgfrugter (fx bønner, linser og kikærter)</c:v>
                </c:pt>
                <c:pt idx="10">
                  <c:v>Svampe (fx champignon, shiitake)</c:v>
                </c:pt>
                <c:pt idx="11">
                  <c:v>Grøntsager (fx blomkål, gulerødder, græskar)</c:v>
                </c:pt>
              </c:strCache>
            </c:strRef>
          </c:cat>
          <c:val>
            <c:numRef>
              <c:f>'Ark1'!$B$2:$B$13</c:f>
              <c:numCache>
                <c:formatCode>0%</c:formatCode>
                <c:ptCount val="12"/>
                <c:pt idx="0">
                  <c:v>0.03</c:v>
                </c:pt>
                <c:pt idx="1">
                  <c:v>0.02</c:v>
                </c:pt>
                <c:pt idx="2">
                  <c:v>0.02</c:v>
                </c:pt>
                <c:pt idx="3">
                  <c:v>0.08</c:v>
                </c:pt>
                <c:pt idx="4">
                  <c:v>0.09</c:v>
                </c:pt>
                <c:pt idx="5">
                  <c:v>0.13</c:v>
                </c:pt>
                <c:pt idx="6">
                  <c:v>0.2</c:v>
                </c:pt>
                <c:pt idx="7">
                  <c:v>0.22</c:v>
                </c:pt>
                <c:pt idx="8">
                  <c:v>0.28000000000000003</c:v>
                </c:pt>
                <c:pt idx="9">
                  <c:v>0.39</c:v>
                </c:pt>
                <c:pt idx="10">
                  <c:v>0.46</c:v>
                </c:pt>
                <c:pt idx="11">
                  <c:v>0.78</c:v>
                </c:pt>
              </c:numCache>
            </c:numRef>
          </c:val>
          <c:extLst>
            <c:ext xmlns:c16="http://schemas.microsoft.com/office/drawing/2014/chart" uri="{C3380CC4-5D6E-409C-BE32-E72D297353CC}">
              <c16:uniqueId val="{00000000-5154-4B73-8AF1-338333484B1C}"/>
            </c:ext>
          </c:extLst>
        </c:ser>
        <c:dLbls>
          <c:showLegendKey val="0"/>
          <c:showVal val="0"/>
          <c:showCatName val="0"/>
          <c:showSerName val="0"/>
          <c:showPercent val="0"/>
          <c:showBubbleSize val="0"/>
        </c:dLbls>
        <c:gapWidth val="219"/>
        <c:axId val="706783752"/>
        <c:axId val="706781232"/>
      </c:barChart>
      <c:catAx>
        <c:axId val="706783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706781232"/>
        <c:crosses val="autoZero"/>
        <c:auto val="1"/>
        <c:lblAlgn val="ctr"/>
        <c:lblOffset val="100"/>
        <c:noMultiLvlLbl val="0"/>
      </c:catAx>
      <c:valAx>
        <c:axId val="706781232"/>
        <c:scaling>
          <c:orientation val="minMax"/>
          <c:max val="1"/>
        </c:scaling>
        <c:delete val="0"/>
        <c:axPos val="b"/>
        <c:numFmt formatCode="0%" sourceLinked="1"/>
        <c:majorTickMark val="none"/>
        <c:minorTickMark val="none"/>
        <c:tickLblPos val="high"/>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706783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a-DK"/>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80832908473049"/>
          <c:y val="3.9635377279893358E-2"/>
          <c:w val="0.50626690081189007"/>
          <c:h val="0.88829086056754825"/>
        </c:manualLayout>
      </c:layout>
      <c:barChart>
        <c:barDir val="bar"/>
        <c:grouping val="clustered"/>
        <c:varyColors val="0"/>
        <c:ser>
          <c:idx val="0"/>
          <c:order val="0"/>
          <c:tx>
            <c:strRef>
              <c:f>'Ark1'!$B$1</c:f>
              <c:strCache>
                <c:ptCount val="1"/>
                <c:pt idx="0">
                  <c:v>1965 total</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Ved ikke</c:v>
                </c:pt>
                <c:pt idx="1">
                  <c:v>Ingen af disse </c:v>
                </c:pt>
                <c:pt idx="2">
                  <c:v>Jeg ønsker ikke at skifte kødet ud med noget andet</c:v>
                </c:pt>
                <c:pt idx="3">
                  <c:v>Brød</c:v>
                </c:pt>
                <c:pt idx="4">
                  <c:v>Pasta</c:v>
                </c:pt>
                <c:pt idx="5">
                  <c:v>Ris</c:v>
                </c:pt>
                <c:pt idx="6">
                  <c:v>Køderstatninger (fx hakket plantefars, sojagranulat)</c:v>
                </c:pt>
                <c:pt idx="7">
                  <c:v>Korn og kerner (fx bulgur, perlespelt)</c:v>
                </c:pt>
                <c:pt idx="8">
                  <c:v>Kartofler</c:v>
                </c:pt>
                <c:pt idx="9">
                  <c:v>Bælgfrugter (fx bønner, linser og kikærter)</c:v>
                </c:pt>
                <c:pt idx="10">
                  <c:v>Svampe (fx champignon, shiitake)</c:v>
                </c:pt>
                <c:pt idx="11">
                  <c:v>Grøntsager (fx blomkål, gulerødder, græskar)</c:v>
                </c:pt>
              </c:strCache>
            </c:strRef>
          </c:cat>
          <c:val>
            <c:numRef>
              <c:f>'Ark1'!$B$2:$B$13</c:f>
              <c:numCache>
                <c:formatCode>0%</c:formatCode>
                <c:ptCount val="12"/>
                <c:pt idx="0">
                  <c:v>0</c:v>
                </c:pt>
                <c:pt idx="1">
                  <c:v>0</c:v>
                </c:pt>
                <c:pt idx="2">
                  <c:v>0.04</c:v>
                </c:pt>
                <c:pt idx="3">
                  <c:v>0.18</c:v>
                </c:pt>
                <c:pt idx="4">
                  <c:v>0.2</c:v>
                </c:pt>
                <c:pt idx="5">
                  <c:v>0.25</c:v>
                </c:pt>
                <c:pt idx="6">
                  <c:v>0.25</c:v>
                </c:pt>
                <c:pt idx="7">
                  <c:v>0.26</c:v>
                </c:pt>
                <c:pt idx="8">
                  <c:v>0.35</c:v>
                </c:pt>
                <c:pt idx="9">
                  <c:v>0.37</c:v>
                </c:pt>
                <c:pt idx="10">
                  <c:v>0.42</c:v>
                </c:pt>
                <c:pt idx="11">
                  <c:v>0.64</c:v>
                </c:pt>
              </c:numCache>
            </c:numRef>
          </c:val>
          <c:extLst>
            <c:ext xmlns:c16="http://schemas.microsoft.com/office/drawing/2014/chart" uri="{C3380CC4-5D6E-409C-BE32-E72D297353CC}">
              <c16:uniqueId val="{00000000-DF3B-4E83-855B-350B898699E2}"/>
            </c:ext>
          </c:extLst>
        </c:ser>
        <c:dLbls>
          <c:showLegendKey val="0"/>
          <c:showVal val="0"/>
          <c:showCatName val="0"/>
          <c:showSerName val="0"/>
          <c:showPercent val="0"/>
          <c:showBubbleSize val="0"/>
        </c:dLbls>
        <c:gapWidth val="219"/>
        <c:axId val="706783752"/>
        <c:axId val="706781232"/>
      </c:barChart>
      <c:catAx>
        <c:axId val="706783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706781232"/>
        <c:crosses val="autoZero"/>
        <c:auto val="1"/>
        <c:lblAlgn val="ctr"/>
        <c:lblOffset val="100"/>
        <c:noMultiLvlLbl val="0"/>
      </c:catAx>
      <c:valAx>
        <c:axId val="706781232"/>
        <c:scaling>
          <c:orientation val="minMax"/>
          <c:max val="1"/>
        </c:scaling>
        <c:delete val="0"/>
        <c:axPos val="b"/>
        <c:numFmt formatCode="0%" sourceLinked="1"/>
        <c:majorTickMark val="none"/>
        <c:minorTickMark val="none"/>
        <c:tickLblPos val="high"/>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706783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a-DK"/>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9523789830883"/>
          <c:y val="5.8213917034830615E-2"/>
          <c:w val="0.48248423008814606"/>
          <c:h val="0.84472488414456859"/>
        </c:manualLayout>
      </c:layout>
      <c:barChart>
        <c:barDir val="bar"/>
        <c:grouping val="clustered"/>
        <c:varyColors val="0"/>
        <c:ser>
          <c:idx val="0"/>
          <c:order val="0"/>
          <c:tx>
            <c:strRef>
              <c:f>'Ark1'!$B$1</c:f>
              <c:strCache>
                <c:ptCount val="1"/>
                <c:pt idx="0">
                  <c:v>1965 total</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Ved ikke</c:v>
                </c:pt>
                <c:pt idx="1">
                  <c:v>Ingen af disse </c:v>
                </c:pt>
                <c:pt idx="2">
                  <c:v>Jeg ønsker ikke at skifte kødet ud med noget andet</c:v>
                </c:pt>
                <c:pt idx="3">
                  <c:v>Brød</c:v>
                </c:pt>
                <c:pt idx="4">
                  <c:v>Pasta</c:v>
                </c:pt>
                <c:pt idx="5">
                  <c:v>Korn og kerner (fx bulgur, perlespelt)</c:v>
                </c:pt>
                <c:pt idx="6">
                  <c:v>Kartofler</c:v>
                </c:pt>
                <c:pt idx="7">
                  <c:v>Bælgfrugter (fx bønner, linser og kikærter)</c:v>
                </c:pt>
                <c:pt idx="8">
                  <c:v>Ris</c:v>
                </c:pt>
                <c:pt idx="9">
                  <c:v>Svampe (fx champignon, shiitake)</c:v>
                </c:pt>
                <c:pt idx="10">
                  <c:v>Køderstatninger (fx hakket plantefars, sojagranulat)</c:v>
                </c:pt>
                <c:pt idx="11">
                  <c:v>Grøntsager (fx blomkål, gulerødder, græskar)</c:v>
                </c:pt>
              </c:strCache>
            </c:strRef>
          </c:cat>
          <c:val>
            <c:numRef>
              <c:f>'Ark1'!$B$2:$B$13</c:f>
              <c:numCache>
                <c:formatCode>0%</c:formatCode>
                <c:ptCount val="12"/>
                <c:pt idx="0">
                  <c:v>0.03</c:v>
                </c:pt>
                <c:pt idx="1">
                  <c:v>0.02</c:v>
                </c:pt>
                <c:pt idx="2">
                  <c:v>0.02</c:v>
                </c:pt>
                <c:pt idx="3">
                  <c:v>0.18</c:v>
                </c:pt>
                <c:pt idx="4">
                  <c:v>0.24</c:v>
                </c:pt>
                <c:pt idx="5">
                  <c:v>0.24</c:v>
                </c:pt>
                <c:pt idx="6">
                  <c:v>0.25</c:v>
                </c:pt>
                <c:pt idx="7">
                  <c:v>0.26</c:v>
                </c:pt>
                <c:pt idx="8">
                  <c:v>0.32</c:v>
                </c:pt>
                <c:pt idx="9">
                  <c:v>0.34</c:v>
                </c:pt>
                <c:pt idx="10">
                  <c:v>0.34</c:v>
                </c:pt>
                <c:pt idx="11">
                  <c:v>0.51</c:v>
                </c:pt>
              </c:numCache>
            </c:numRef>
          </c:val>
          <c:extLst>
            <c:ext xmlns:c16="http://schemas.microsoft.com/office/drawing/2014/chart" uri="{C3380CC4-5D6E-409C-BE32-E72D297353CC}">
              <c16:uniqueId val="{00000000-BB00-4193-91AB-A0F32D4620DA}"/>
            </c:ext>
          </c:extLst>
        </c:ser>
        <c:dLbls>
          <c:showLegendKey val="0"/>
          <c:showVal val="0"/>
          <c:showCatName val="0"/>
          <c:showSerName val="0"/>
          <c:showPercent val="0"/>
          <c:showBubbleSize val="0"/>
        </c:dLbls>
        <c:gapWidth val="219"/>
        <c:axId val="706783752"/>
        <c:axId val="706781232"/>
      </c:barChart>
      <c:catAx>
        <c:axId val="706783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706781232"/>
        <c:crosses val="autoZero"/>
        <c:auto val="1"/>
        <c:lblAlgn val="ctr"/>
        <c:lblOffset val="100"/>
        <c:noMultiLvlLbl val="0"/>
      </c:catAx>
      <c:valAx>
        <c:axId val="706781232"/>
        <c:scaling>
          <c:orientation val="minMax"/>
          <c:max val="1"/>
        </c:scaling>
        <c:delete val="0"/>
        <c:axPos val="b"/>
        <c:numFmt formatCode="0%" sourceLinked="1"/>
        <c:majorTickMark val="none"/>
        <c:minorTickMark val="none"/>
        <c:tickLblPos val="high"/>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706783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30451546062852"/>
          <c:y val="7.3672513317688967E-2"/>
          <c:w val="0.36632404057600915"/>
          <c:h val="0.90121186687449661"/>
        </c:manualLayout>
      </c:layout>
      <c:barChart>
        <c:barDir val="bar"/>
        <c:grouping val="clustered"/>
        <c:varyColors val="0"/>
        <c:ser>
          <c:idx val="1"/>
          <c:order val="1"/>
          <c:tx>
            <c:strRef>
              <c:f>'Ark1'!$C$1</c:f>
              <c:strCache>
                <c:ptCount val="1"/>
                <c:pt idx="0">
                  <c:v>Grisekød</c:v>
                </c:pt>
              </c:strCache>
            </c:strRef>
          </c:tx>
          <c:spPr>
            <a:solidFill>
              <a:schemeClr val="accent1"/>
            </a:solidFill>
            <a:ln>
              <a:solidFill>
                <a:schemeClr val="bg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57-42B6-9F2D-04038C56855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f>'Ark1'!$C$2:$C$12</c:f>
              <c:numCache>
                <c:formatCode>0%</c:formatCode>
                <c:ptCount val="11"/>
                <c:pt idx="0">
                  <c:v>0.41799999999999998</c:v>
                </c:pt>
                <c:pt idx="1">
                  <c:v>0.219</c:v>
                </c:pt>
                <c:pt idx="2">
                  <c:v>0.113</c:v>
                </c:pt>
                <c:pt idx="3">
                  <c:v>8.5000000000000006E-2</c:v>
                </c:pt>
                <c:pt idx="4">
                  <c:v>7.6999999999999999E-2</c:v>
                </c:pt>
                <c:pt idx="5">
                  <c:v>4.7E-2</c:v>
                </c:pt>
                <c:pt idx="6">
                  <c:v>4.8000000000000001E-2</c:v>
                </c:pt>
                <c:pt idx="7">
                  <c:v>8.0000000000000002E-3</c:v>
                </c:pt>
                <c:pt idx="8">
                  <c:v>0.01</c:v>
                </c:pt>
                <c:pt idx="9">
                  <c:v>8.0000000000000002E-3</c:v>
                </c:pt>
                <c:pt idx="10">
                  <c:v>4.2000000000000003E-2</c:v>
                </c:pt>
              </c:numCache>
            </c:numRef>
          </c:val>
          <c:extLst>
            <c:ext xmlns:c16="http://schemas.microsoft.com/office/drawing/2014/chart" uri="{C3380CC4-5D6E-409C-BE32-E72D297353CC}">
              <c16:uniqueId val="{00000001-5E57-42B6-9F2D-04038C568554}"/>
            </c:ext>
          </c:extLst>
        </c:ser>
        <c:ser>
          <c:idx val="2"/>
          <c:order val="2"/>
          <c:tx>
            <c:strRef>
              <c:f>'Ark1'!$D$1</c:f>
              <c:strCache>
                <c:ptCount val="1"/>
                <c:pt idx="0">
                  <c:v>Oksekød</c:v>
                </c:pt>
              </c:strCache>
            </c:strRef>
          </c:tx>
          <c:spPr>
            <a:solidFill>
              <a:schemeClr val="accent6">
                <a:lumMod val="50000"/>
              </a:schemeClr>
            </a:solidFill>
            <a:ln>
              <a:solidFill>
                <a:schemeClr val="bg1"/>
              </a:solid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EB-44BB-AED7-63FF587DF79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57-42B6-9F2D-04038C5685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f>'Ark1'!$D$2:$D$12</c:f>
              <c:numCache>
                <c:formatCode>0%</c:formatCode>
                <c:ptCount val="11"/>
                <c:pt idx="0">
                  <c:v>0.39300000000000002</c:v>
                </c:pt>
                <c:pt idx="1">
                  <c:v>0.23799999999999999</c:v>
                </c:pt>
                <c:pt idx="2">
                  <c:v>0.10299999999999999</c:v>
                </c:pt>
                <c:pt idx="3">
                  <c:v>5.2999999999999999E-2</c:v>
                </c:pt>
                <c:pt idx="4">
                  <c:v>6.2E-2</c:v>
                </c:pt>
                <c:pt idx="5">
                  <c:v>0.108</c:v>
                </c:pt>
                <c:pt idx="6">
                  <c:v>7.3999999999999996E-2</c:v>
                </c:pt>
                <c:pt idx="7">
                  <c:v>1.7999999999999999E-2</c:v>
                </c:pt>
                <c:pt idx="8">
                  <c:v>4.0000000000000001E-3</c:v>
                </c:pt>
                <c:pt idx="9">
                  <c:v>1E-3</c:v>
                </c:pt>
                <c:pt idx="10">
                  <c:v>0.04</c:v>
                </c:pt>
              </c:numCache>
            </c:numRef>
          </c:val>
          <c:extLst>
            <c:ext xmlns:c16="http://schemas.microsoft.com/office/drawing/2014/chart" uri="{C3380CC4-5D6E-409C-BE32-E72D297353CC}">
              <c16:uniqueId val="{00000002-5E57-42B6-9F2D-04038C568554}"/>
            </c:ext>
          </c:extLst>
        </c:ser>
        <c:ser>
          <c:idx val="3"/>
          <c:order val="3"/>
          <c:tx>
            <c:strRef>
              <c:f>'Ark1'!$E$1</c:f>
              <c:strCache>
                <c:ptCount val="1"/>
                <c:pt idx="0">
                  <c:v>Kylling</c:v>
                </c:pt>
              </c:strCache>
            </c:strRef>
          </c:tx>
          <c:spPr>
            <a:solidFill>
              <a:schemeClr val="bg2">
                <a:lumMod val="60000"/>
                <a:lumOff val="40000"/>
              </a:schemeClr>
            </a:solidFill>
            <a:ln>
              <a:solidFill>
                <a:schemeClr val="bg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57-42B6-9F2D-04038C5685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f>'Ark1'!$E$2:$E$12</c:f>
              <c:numCache>
                <c:formatCode>0%</c:formatCode>
                <c:ptCount val="11"/>
                <c:pt idx="0">
                  <c:v>0.44400000000000001</c:v>
                </c:pt>
                <c:pt idx="1">
                  <c:v>0.221</c:v>
                </c:pt>
                <c:pt idx="2">
                  <c:v>0.10299999999999999</c:v>
                </c:pt>
                <c:pt idx="3">
                  <c:v>6.6000000000000003E-2</c:v>
                </c:pt>
                <c:pt idx="4">
                  <c:v>6.5000000000000002E-2</c:v>
                </c:pt>
                <c:pt idx="5">
                  <c:v>6.4000000000000001E-2</c:v>
                </c:pt>
                <c:pt idx="6">
                  <c:v>6.5000000000000002E-2</c:v>
                </c:pt>
                <c:pt idx="7">
                  <c:v>0.01</c:v>
                </c:pt>
                <c:pt idx="8">
                  <c:v>1.0999999999999999E-2</c:v>
                </c:pt>
                <c:pt idx="9">
                  <c:v>1.2E-2</c:v>
                </c:pt>
                <c:pt idx="10">
                  <c:v>3.5000000000000003E-2</c:v>
                </c:pt>
              </c:numCache>
            </c:numRef>
          </c:val>
          <c:extLst>
            <c:ext xmlns:c16="http://schemas.microsoft.com/office/drawing/2014/chart" uri="{C3380CC4-5D6E-409C-BE32-E72D297353CC}">
              <c16:uniqueId val="{00000003-5E57-42B6-9F2D-04038C568554}"/>
            </c:ext>
          </c:extLst>
        </c:ser>
        <c:dLbls>
          <c:showLegendKey val="0"/>
          <c:showVal val="0"/>
          <c:showCatName val="0"/>
          <c:showSerName val="0"/>
          <c:showPercent val="0"/>
          <c:showBubbleSize val="0"/>
        </c:dLbls>
        <c:gapWidth val="132"/>
        <c:axId val="612227872"/>
        <c:axId val="612229312"/>
        <c:extLst>
          <c:ext xmlns:c15="http://schemas.microsoft.com/office/drawing/2012/chart" uri="{02D57815-91ED-43cb-92C2-25804820EDAC}">
            <c15:filteredBarSeries>
              <c15:ser>
                <c:idx val="0"/>
                <c:order val="0"/>
                <c:tx>
                  <c:strRef>
                    <c:extLst>
                      <c:ext uri="{02D57815-91ED-43cb-92C2-25804820EDAC}">
                        <c15:formulaRef>
                          <c15:sqref>'Ark1'!$B$1</c15:sqref>
                        </c15:formulaRef>
                      </c:ext>
                    </c:extLst>
                    <c:strCache>
                      <c:ptCount val="1"/>
                      <c:pt idx="0">
                        <c:v>Total</c:v>
                      </c:pt>
                    </c:strCache>
                  </c:strRef>
                </c:tx>
                <c:spPr>
                  <a:solidFill>
                    <a:schemeClr val="accent1"/>
                  </a:solidFill>
                  <a:ln>
                    <a:noFill/>
                  </a:ln>
                  <a:effectLst/>
                </c:spPr>
                <c:invertIfNegative val="0"/>
                <c:cat>
                  <c:strRef>
                    <c:extLst>
                      <c:ex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c:ext uri="{02D57815-91ED-43cb-92C2-25804820EDAC}">
                        <c15:formulaRef>
                          <c15:sqref>'Ark1'!$B$2:$B$12</c15:sqref>
                        </c15:formulaRef>
                      </c:ext>
                    </c:extLst>
                    <c:numCache>
                      <c:formatCode>0%</c:formatCode>
                      <c:ptCount val="11"/>
                      <c:pt idx="0">
                        <c:v>0.39100000000000001</c:v>
                      </c:pt>
                      <c:pt idx="1">
                        <c:v>0.21099999999999999</c:v>
                      </c:pt>
                      <c:pt idx="2">
                        <c:v>0.105</c:v>
                      </c:pt>
                      <c:pt idx="3">
                        <c:v>8.4000000000000005E-2</c:v>
                      </c:pt>
                      <c:pt idx="4">
                        <c:v>7.2999999999999995E-2</c:v>
                      </c:pt>
                      <c:pt idx="5">
                        <c:v>5.8000000000000003E-2</c:v>
                      </c:pt>
                      <c:pt idx="6">
                        <c:v>5.3999999999999999E-2</c:v>
                      </c:pt>
                      <c:pt idx="7">
                        <c:v>0.02</c:v>
                      </c:pt>
                      <c:pt idx="8">
                        <c:v>1.6E-2</c:v>
                      </c:pt>
                      <c:pt idx="9">
                        <c:v>8.0000000000000002E-3</c:v>
                      </c:pt>
                      <c:pt idx="10">
                        <c:v>5.8000000000000003E-2</c:v>
                      </c:pt>
                    </c:numCache>
                  </c:numRef>
                </c:val>
                <c:extLst>
                  <c:ext xmlns:c16="http://schemas.microsoft.com/office/drawing/2014/chart" uri="{C3380CC4-5D6E-409C-BE32-E72D297353CC}">
                    <c16:uniqueId val="{00000000-5E57-42B6-9F2D-04038C56855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'Ark1'!$F$1</c15:sqref>
                        </c15:formulaRef>
                      </c:ext>
                    </c:extLst>
                    <c:strCache>
                      <c:ptCount val="1"/>
                      <c:pt idx="0">
                        <c:v>Fisk</c:v>
                      </c:pt>
                    </c:strCache>
                  </c:strRef>
                </c:tx>
                <c:spPr>
                  <a:solidFill>
                    <a:schemeClr val="accent2"/>
                  </a:solidFill>
                  <a:ln>
                    <a:solidFill>
                      <a:schemeClr val="bg1"/>
                    </a:solidFill>
                  </a:ln>
                  <a:effectLst/>
                </c:spPr>
                <c:invertIfNegative val="0"/>
                <c:dLbls>
                  <c:dLbl>
                    <c:idx val="3"/>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5E57-42B6-9F2D-04038C568554}"/>
                      </c:ext>
                    </c:extLst>
                  </c:dLbl>
                  <c:dLbl>
                    <c:idx val="6"/>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5E57-42B6-9F2D-04038C5685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xmlns:c15="http://schemas.microsoft.com/office/drawing/2012/chart">
                      <c:ext xmlns:c15="http://schemas.microsoft.com/office/drawing/2012/chart" uri="{02D57815-91ED-43cb-92C2-25804820EDAC}">
                        <c15:formulaRef>
                          <c15:sqref>'Ark1'!$F$2:$F$12</c15:sqref>
                        </c15:formulaRef>
                      </c:ext>
                    </c:extLst>
                    <c:numCache>
                      <c:formatCode>0%</c:formatCode>
                      <c:ptCount val="11"/>
                      <c:pt idx="0">
                        <c:v>0.31</c:v>
                      </c:pt>
                      <c:pt idx="1">
                        <c:v>0.20200000000000001</c:v>
                      </c:pt>
                      <c:pt idx="2">
                        <c:v>0.10199999999999999</c:v>
                      </c:pt>
                      <c:pt idx="3">
                        <c:v>0.13900000000000001</c:v>
                      </c:pt>
                      <c:pt idx="4">
                        <c:v>4.3999999999999997E-2</c:v>
                      </c:pt>
                      <c:pt idx="5">
                        <c:v>5.5E-2</c:v>
                      </c:pt>
                      <c:pt idx="6">
                        <c:v>9.9000000000000005E-2</c:v>
                      </c:pt>
                      <c:pt idx="7">
                        <c:v>3.3000000000000002E-2</c:v>
                      </c:pt>
                      <c:pt idx="8">
                        <c:v>2.4E-2</c:v>
                      </c:pt>
                      <c:pt idx="9">
                        <c:v>6.0000000000000001E-3</c:v>
                      </c:pt>
                      <c:pt idx="10">
                        <c:v>5.2999999999999999E-2</c:v>
                      </c:pt>
                    </c:numCache>
                  </c:numRef>
                </c:val>
                <c:extLst xmlns:c15="http://schemas.microsoft.com/office/drawing/2012/chart">
                  <c:ext xmlns:c16="http://schemas.microsoft.com/office/drawing/2014/chart" uri="{C3380CC4-5D6E-409C-BE32-E72D297353CC}">
                    <c16:uniqueId val="{00000004-5E57-42B6-9F2D-04038C568554}"/>
                  </c:ext>
                </c:extLst>
              </c15:ser>
            </c15:filteredBarSeries>
          </c:ext>
        </c:extLst>
      </c:barChart>
      <c:catAx>
        <c:axId val="612227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9312"/>
        <c:crosses val="autoZero"/>
        <c:auto val="1"/>
        <c:lblAlgn val="ctr"/>
        <c:lblOffset val="100"/>
        <c:noMultiLvlLbl val="0"/>
      </c:catAx>
      <c:valAx>
        <c:axId val="612229312"/>
        <c:scaling>
          <c:orientation val="minMax"/>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7872"/>
        <c:crosses val="autoZero"/>
        <c:crossBetween val="between"/>
        <c:majorUnit val="0.1"/>
      </c:valAx>
      <c:spPr>
        <a:noFill/>
        <a:ln>
          <a:noFill/>
        </a:ln>
        <a:effectLst/>
      </c:spPr>
    </c:plotArea>
    <c:legend>
      <c:legendPos val="b"/>
      <c:layout>
        <c:manualLayout>
          <c:xMode val="edge"/>
          <c:yMode val="edge"/>
          <c:x val="0.67500490163247451"/>
          <c:y val="0.60507228379095934"/>
          <c:w val="0.14256406557582299"/>
          <c:h val="0.1427597336568014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30451546062852"/>
          <c:y val="7.3672513317688967E-2"/>
          <c:w val="0.36632404057600915"/>
          <c:h val="0.90121186687449661"/>
        </c:manualLayout>
      </c:layout>
      <c:barChart>
        <c:barDir val="bar"/>
        <c:grouping val="clustered"/>
        <c:varyColors val="0"/>
        <c:ser>
          <c:idx val="0"/>
          <c:order val="0"/>
          <c:tx>
            <c:strRef>
              <c:f>'Ark1'!$B$1</c:f>
              <c:strCache>
                <c:ptCount val="1"/>
                <c:pt idx="0">
                  <c:v>Total</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'Ark1'!$A$2:$A$12</c:f>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f>'Ark1'!$B$2:$B$12</c:f>
              <c:numCache>
                <c:formatCode>0%</c:formatCode>
                <c:ptCount val="11"/>
                <c:pt idx="0">
                  <c:v>0.39100000000000001</c:v>
                </c:pt>
                <c:pt idx="1">
                  <c:v>0.21099999999999999</c:v>
                </c:pt>
                <c:pt idx="2">
                  <c:v>0.105</c:v>
                </c:pt>
                <c:pt idx="3">
                  <c:v>8.4000000000000005E-2</c:v>
                </c:pt>
                <c:pt idx="4">
                  <c:v>7.2999999999999995E-2</c:v>
                </c:pt>
                <c:pt idx="5">
                  <c:v>5.8000000000000003E-2</c:v>
                </c:pt>
                <c:pt idx="6">
                  <c:v>5.3999999999999999E-2</c:v>
                </c:pt>
                <c:pt idx="7">
                  <c:v>0.02</c:v>
                </c:pt>
                <c:pt idx="8">
                  <c:v>1.6E-2</c:v>
                </c:pt>
                <c:pt idx="9">
                  <c:v>8.0000000000000002E-3</c:v>
                </c:pt>
                <c:pt idx="10">
                  <c:v>5.8000000000000003E-2</c:v>
                </c:pt>
              </c:numCache>
            </c:numRef>
          </c:val>
          <c:extLst>
            <c:ext xmlns:c16="http://schemas.microsoft.com/office/drawing/2014/chart" uri="{C3380CC4-5D6E-409C-BE32-E72D297353CC}">
              <c16:uniqueId val="{00000000-6369-42F0-A747-44AFAE955A35}"/>
            </c:ext>
          </c:extLst>
        </c:ser>
        <c:dLbls>
          <c:showLegendKey val="0"/>
          <c:showVal val="0"/>
          <c:showCatName val="0"/>
          <c:showSerName val="0"/>
          <c:showPercent val="0"/>
          <c:showBubbleSize val="0"/>
        </c:dLbls>
        <c:gapWidth val="150"/>
        <c:axId val="612227872"/>
        <c:axId val="612229312"/>
        <c:extLst>
          <c:ext xmlns:c15="http://schemas.microsoft.com/office/drawing/2012/chart" uri="{02D57815-91ED-43cb-92C2-25804820EDAC}">
            <c15:filteredBarSeries>
              <c15:ser>
                <c:idx val="1"/>
                <c:order val="1"/>
                <c:tx>
                  <c:strRef>
                    <c:extLst>
                      <c:ext uri="{02D57815-91ED-43cb-92C2-25804820EDAC}">
                        <c15:formulaRef>
                          <c15:sqref>'Ark1'!$C$1</c15:sqref>
                        </c15:formulaRef>
                      </c:ext>
                    </c:extLst>
                    <c:strCache>
                      <c:ptCount val="1"/>
                      <c:pt idx="0">
                        <c:v>Grisekød</c:v>
                      </c:pt>
                    </c:strCache>
                  </c:strRef>
                </c:tx>
                <c:spPr>
                  <a:solidFill>
                    <a:schemeClr val="accent2"/>
                  </a:solidFill>
                  <a:ln>
                    <a:noFill/>
                  </a:ln>
                  <a:effectLst/>
                </c:spPr>
                <c:invertIfNegative val="0"/>
                <c:cat>
                  <c:strRef>
                    <c:extLst>
                      <c:ex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c:ext uri="{02D57815-91ED-43cb-92C2-25804820EDAC}">
                        <c15:formulaRef>
                          <c15:sqref>'Ark1'!$C$2:$C$12</c15:sqref>
                        </c15:formulaRef>
                      </c:ext>
                    </c:extLst>
                    <c:numCache>
                      <c:formatCode>0%</c:formatCode>
                      <c:ptCount val="11"/>
                      <c:pt idx="0">
                        <c:v>0.41799999999999998</c:v>
                      </c:pt>
                      <c:pt idx="1">
                        <c:v>0.219</c:v>
                      </c:pt>
                      <c:pt idx="2">
                        <c:v>0.113</c:v>
                      </c:pt>
                      <c:pt idx="3">
                        <c:v>8.5000000000000006E-2</c:v>
                      </c:pt>
                      <c:pt idx="4">
                        <c:v>7.6999999999999999E-2</c:v>
                      </c:pt>
                      <c:pt idx="5">
                        <c:v>4.7E-2</c:v>
                      </c:pt>
                      <c:pt idx="6">
                        <c:v>4.8000000000000001E-2</c:v>
                      </c:pt>
                      <c:pt idx="7">
                        <c:v>8.0000000000000002E-3</c:v>
                      </c:pt>
                      <c:pt idx="8">
                        <c:v>0.01</c:v>
                      </c:pt>
                      <c:pt idx="9">
                        <c:v>8.0000000000000002E-3</c:v>
                      </c:pt>
                      <c:pt idx="10">
                        <c:v>4.2000000000000003E-2</c:v>
                      </c:pt>
                    </c:numCache>
                  </c:numRef>
                </c:val>
                <c:extLst>
                  <c:ext xmlns:c16="http://schemas.microsoft.com/office/drawing/2014/chart" uri="{C3380CC4-5D6E-409C-BE32-E72D297353CC}">
                    <c16:uniqueId val="{00000001-6369-42F0-A747-44AFAE955A3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'Ark1'!$D$1</c15:sqref>
                        </c15:formulaRef>
                      </c:ext>
                    </c:extLst>
                    <c:strCache>
                      <c:ptCount val="1"/>
                      <c:pt idx="0">
                        <c:v>Oksekød</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xmlns:c15="http://schemas.microsoft.com/office/drawing/2012/chart">
                      <c:ext xmlns:c15="http://schemas.microsoft.com/office/drawing/2012/chart" uri="{02D57815-91ED-43cb-92C2-25804820EDAC}">
                        <c15:formulaRef>
                          <c15:sqref>'Ark1'!$D$2:$D$12</c15:sqref>
                        </c15:formulaRef>
                      </c:ext>
                    </c:extLst>
                    <c:numCache>
                      <c:formatCode>0%</c:formatCode>
                      <c:ptCount val="11"/>
                      <c:pt idx="0">
                        <c:v>0.39300000000000002</c:v>
                      </c:pt>
                      <c:pt idx="1">
                        <c:v>0.23799999999999999</c:v>
                      </c:pt>
                      <c:pt idx="2">
                        <c:v>0.10299999999999999</c:v>
                      </c:pt>
                      <c:pt idx="3">
                        <c:v>5.2999999999999999E-2</c:v>
                      </c:pt>
                      <c:pt idx="4">
                        <c:v>6.2E-2</c:v>
                      </c:pt>
                      <c:pt idx="5">
                        <c:v>0.108</c:v>
                      </c:pt>
                      <c:pt idx="6">
                        <c:v>7.3999999999999996E-2</c:v>
                      </c:pt>
                      <c:pt idx="7">
                        <c:v>1.7999999999999999E-2</c:v>
                      </c:pt>
                      <c:pt idx="8">
                        <c:v>4.0000000000000001E-3</c:v>
                      </c:pt>
                      <c:pt idx="9">
                        <c:v>1E-3</c:v>
                      </c:pt>
                      <c:pt idx="10">
                        <c:v>0.04</c:v>
                      </c:pt>
                    </c:numCache>
                  </c:numRef>
                </c:val>
                <c:extLst xmlns:c15="http://schemas.microsoft.com/office/drawing/2012/chart">
                  <c:ext xmlns:c16="http://schemas.microsoft.com/office/drawing/2014/chart" uri="{C3380CC4-5D6E-409C-BE32-E72D297353CC}">
                    <c16:uniqueId val="{00000002-6369-42F0-A747-44AFAE955A3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'Ark1'!$E$1</c15:sqref>
                        </c15:formulaRef>
                      </c:ext>
                    </c:extLst>
                    <c:strCache>
                      <c:ptCount val="1"/>
                      <c:pt idx="0">
                        <c:v>Kylling</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xmlns:c15="http://schemas.microsoft.com/office/drawing/2012/chart">
                      <c:ext xmlns:c15="http://schemas.microsoft.com/office/drawing/2012/chart" uri="{02D57815-91ED-43cb-92C2-25804820EDAC}">
                        <c15:formulaRef>
                          <c15:sqref>'Ark1'!$E$2:$E$12</c15:sqref>
                        </c15:formulaRef>
                      </c:ext>
                    </c:extLst>
                    <c:numCache>
                      <c:formatCode>0%</c:formatCode>
                      <c:ptCount val="11"/>
                      <c:pt idx="0">
                        <c:v>0.44400000000000001</c:v>
                      </c:pt>
                      <c:pt idx="1">
                        <c:v>0.221</c:v>
                      </c:pt>
                      <c:pt idx="2">
                        <c:v>0.10299999999999999</c:v>
                      </c:pt>
                      <c:pt idx="3">
                        <c:v>6.6000000000000003E-2</c:v>
                      </c:pt>
                      <c:pt idx="4">
                        <c:v>6.5000000000000002E-2</c:v>
                      </c:pt>
                      <c:pt idx="5">
                        <c:v>6.4000000000000001E-2</c:v>
                      </c:pt>
                      <c:pt idx="6">
                        <c:v>6.5000000000000002E-2</c:v>
                      </c:pt>
                      <c:pt idx="7">
                        <c:v>0.01</c:v>
                      </c:pt>
                      <c:pt idx="8">
                        <c:v>1.0999999999999999E-2</c:v>
                      </c:pt>
                      <c:pt idx="9">
                        <c:v>1.2E-2</c:v>
                      </c:pt>
                      <c:pt idx="10">
                        <c:v>3.5000000000000003E-2</c:v>
                      </c:pt>
                    </c:numCache>
                  </c:numRef>
                </c:val>
                <c:extLst xmlns:c15="http://schemas.microsoft.com/office/drawing/2012/chart">
                  <c:ext xmlns:c16="http://schemas.microsoft.com/office/drawing/2014/chart" uri="{C3380CC4-5D6E-409C-BE32-E72D297353CC}">
                    <c16:uniqueId val="{00000003-6369-42F0-A747-44AFAE955A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'Ark1'!$F$1</c15:sqref>
                        </c15:formulaRef>
                      </c:ext>
                    </c:extLst>
                    <c:strCache>
                      <c:ptCount val="1"/>
                      <c:pt idx="0">
                        <c:v>Fisk</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'Ark1'!$A$2:$A$12</c15:sqref>
                        </c15:formulaRef>
                      </c:ext>
                    </c:extLst>
                    <c:strCache>
                      <c:ptCount val="11"/>
                      <c:pt idx="0">
                        <c:v>Et hjemmelavet måltid (hvor alle delene er lavet hjemme, fra bunden)</c:v>
                      </c:pt>
                      <c:pt idx="1">
                        <c:v>Et overvejende hjemmelavet måltid (en eller flere komponenter var købt færdige f.eks. pizzadej, tærtedej, færdiglavet sovs)</c:v>
                      </c:pt>
                      <c:pt idx="2">
                        <c:v>Rester</c:v>
                      </c:pt>
                      <c:pt idx="3">
                        <c:v>Måltid sammensat af komponenter, der er købt færdiglavet (fx havregryn med mælk, bolle med syltetøj, yoghurt)</c:v>
                      </c:pt>
                      <c:pt idx="4">
                        <c:v>En færdigret (som f.eks. bare skal varmes)</c:v>
                      </c:pt>
                      <c:pt idx="5">
                        <c:v>Take-away</c:v>
                      </c:pt>
                      <c:pt idx="6">
                        <c:v>Måltid på café, restaurant el.lign.</c:v>
                      </c:pt>
                      <c:pt idx="7">
                        <c:v>Mad fra måltidskasse</c:v>
                      </c:pt>
                      <c:pt idx="8">
                        <c:v>Medbragt mad / madpakke (forberedt hjemmefra)</c:v>
                      </c:pt>
                      <c:pt idx="9">
                        <c:v>Måltid i kantine på arbejde eller studie</c:v>
                      </c:pt>
                      <c:pt idx="10">
                        <c:v>Ved ikke / Husker ikke</c:v>
                      </c:pt>
                    </c:strCache>
                  </c:strRef>
                </c:cat>
                <c:val>
                  <c:numRef>
                    <c:extLst xmlns:c15="http://schemas.microsoft.com/office/drawing/2012/chart">
                      <c:ext xmlns:c15="http://schemas.microsoft.com/office/drawing/2012/chart" uri="{02D57815-91ED-43cb-92C2-25804820EDAC}">
                        <c15:formulaRef>
                          <c15:sqref>'Ark1'!$F$2:$F$12</c15:sqref>
                        </c15:formulaRef>
                      </c:ext>
                    </c:extLst>
                    <c:numCache>
                      <c:formatCode>0%</c:formatCode>
                      <c:ptCount val="11"/>
                      <c:pt idx="0">
                        <c:v>0.31</c:v>
                      </c:pt>
                      <c:pt idx="1">
                        <c:v>0.20200000000000001</c:v>
                      </c:pt>
                      <c:pt idx="2">
                        <c:v>0.10199999999999999</c:v>
                      </c:pt>
                      <c:pt idx="3">
                        <c:v>0.13900000000000001</c:v>
                      </c:pt>
                      <c:pt idx="4">
                        <c:v>4.3999999999999997E-2</c:v>
                      </c:pt>
                      <c:pt idx="5">
                        <c:v>5.5E-2</c:v>
                      </c:pt>
                      <c:pt idx="6">
                        <c:v>9.9000000000000005E-2</c:v>
                      </c:pt>
                      <c:pt idx="7">
                        <c:v>3.3000000000000002E-2</c:v>
                      </c:pt>
                      <c:pt idx="8">
                        <c:v>2.4E-2</c:v>
                      </c:pt>
                      <c:pt idx="9">
                        <c:v>6.0000000000000001E-3</c:v>
                      </c:pt>
                      <c:pt idx="10">
                        <c:v>5.2999999999999999E-2</c:v>
                      </c:pt>
                    </c:numCache>
                  </c:numRef>
                </c:val>
                <c:extLst xmlns:c15="http://schemas.microsoft.com/office/drawing/2012/chart">
                  <c:ext xmlns:c16="http://schemas.microsoft.com/office/drawing/2014/chart" uri="{C3380CC4-5D6E-409C-BE32-E72D297353CC}">
                    <c16:uniqueId val="{00000004-6369-42F0-A747-44AFAE955A35}"/>
                  </c:ext>
                </c:extLst>
              </c15:ser>
            </c15:filteredBarSeries>
          </c:ext>
        </c:extLst>
      </c:barChart>
      <c:catAx>
        <c:axId val="612227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9312"/>
        <c:crosses val="autoZero"/>
        <c:auto val="1"/>
        <c:lblAlgn val="ctr"/>
        <c:lblOffset val="100"/>
        <c:noMultiLvlLbl val="0"/>
      </c:catAx>
      <c:valAx>
        <c:axId val="612229312"/>
        <c:scaling>
          <c:orientation val="minMax"/>
          <c:max val="0.5"/>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7872"/>
        <c:crosses val="autoZero"/>
        <c:crossBetween val="between"/>
        <c:majorUnit val="0.1"/>
      </c:valAx>
      <c:spPr>
        <a:noFill/>
        <a:ln>
          <a:noFill/>
        </a:ln>
        <a:effectLst/>
      </c:spPr>
    </c:plotArea>
    <c:legend>
      <c:legendPos val="b"/>
      <c:layout>
        <c:manualLayout>
          <c:xMode val="edge"/>
          <c:yMode val="edge"/>
          <c:x val="0.67500490163247451"/>
          <c:y val="0.60507228379095934"/>
          <c:w val="0.14256406557582299"/>
          <c:h val="0.2263369075555403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30451546062852"/>
          <c:y val="7.3672513317688967E-2"/>
          <c:w val="0.36632404057600915"/>
          <c:h val="0.90121186687449661"/>
        </c:manualLayout>
      </c:layout>
      <c:barChart>
        <c:barDir val="bar"/>
        <c:grouping val="clustered"/>
        <c:varyColors val="0"/>
        <c:ser>
          <c:idx val="1"/>
          <c:order val="1"/>
          <c:tx>
            <c:strRef>
              <c:f>'Ark1'!$C$1</c:f>
              <c:strCache>
                <c:ptCount val="1"/>
                <c:pt idx="0">
                  <c:v>Grisekød</c:v>
                </c:pt>
              </c:strCache>
            </c:strRef>
          </c:tx>
          <c:spPr>
            <a:solidFill>
              <a:schemeClr val="accent1"/>
            </a:solidFill>
            <a:ln>
              <a:solidFill>
                <a:schemeClr val="bg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57-42B6-9F2D-04038C56855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7F-47F9-A73A-4B02CB44702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7F-47F9-A73A-4B02CB44702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EB-454C-AA14-5871EAA968A9}"/>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7F-47F9-A73A-4B02CB44702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f>'Ark1'!$C$2:$C$11</c:f>
              <c:numCache>
                <c:formatCode>0%</c:formatCode>
                <c:ptCount val="10"/>
                <c:pt idx="0">
                  <c:v>0.46100000000000002</c:v>
                </c:pt>
                <c:pt idx="1">
                  <c:v>0.441</c:v>
                </c:pt>
                <c:pt idx="2">
                  <c:v>0.41899999999999998</c:v>
                </c:pt>
                <c:pt idx="3">
                  <c:v>0.39200000000000002</c:v>
                </c:pt>
                <c:pt idx="4">
                  <c:v>0.16900000000000001</c:v>
                </c:pt>
                <c:pt idx="5">
                  <c:v>0.26</c:v>
                </c:pt>
                <c:pt idx="6">
                  <c:v>0.221</c:v>
                </c:pt>
                <c:pt idx="7">
                  <c:v>0.24299999999999999</c:v>
                </c:pt>
                <c:pt idx="8">
                  <c:v>0.17499999999999999</c:v>
                </c:pt>
                <c:pt idx="9">
                  <c:v>0.17499999999999999</c:v>
                </c:pt>
              </c:numCache>
            </c:numRef>
          </c:val>
          <c:extLst>
            <c:ext xmlns:c16="http://schemas.microsoft.com/office/drawing/2014/chart" uri="{C3380CC4-5D6E-409C-BE32-E72D297353CC}">
              <c16:uniqueId val="{00000001-5E57-42B6-9F2D-04038C568554}"/>
            </c:ext>
          </c:extLst>
        </c:ser>
        <c:ser>
          <c:idx val="2"/>
          <c:order val="2"/>
          <c:tx>
            <c:strRef>
              <c:f>'Ark1'!$D$1</c:f>
              <c:strCache>
                <c:ptCount val="1"/>
                <c:pt idx="0">
                  <c:v>Oksekød</c:v>
                </c:pt>
              </c:strCache>
            </c:strRef>
          </c:tx>
          <c:spPr>
            <a:solidFill>
              <a:schemeClr val="accent6">
                <a:lumMod val="50000"/>
              </a:schemeClr>
            </a:solidFill>
            <a:ln>
              <a:solidFill>
                <a:schemeClr val="bg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7F-47F9-A73A-4B02CB44702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7F-47F9-A73A-4B02CB44702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57-42B6-9F2D-04038C5685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f>'Ark1'!$D$2:$D$11</c:f>
              <c:numCache>
                <c:formatCode>0%</c:formatCode>
                <c:ptCount val="10"/>
                <c:pt idx="0">
                  <c:v>0.5</c:v>
                </c:pt>
                <c:pt idx="1">
                  <c:v>0.42299999999999999</c:v>
                </c:pt>
                <c:pt idx="2">
                  <c:v>0.46200000000000002</c:v>
                </c:pt>
                <c:pt idx="3">
                  <c:v>0.36899999999999999</c:v>
                </c:pt>
                <c:pt idx="4">
                  <c:v>0.184</c:v>
                </c:pt>
                <c:pt idx="5">
                  <c:v>0.29199999999999998</c:v>
                </c:pt>
                <c:pt idx="6">
                  <c:v>0.14799999999999999</c:v>
                </c:pt>
                <c:pt idx="7">
                  <c:v>0.20200000000000001</c:v>
                </c:pt>
                <c:pt idx="8">
                  <c:v>0.221</c:v>
                </c:pt>
                <c:pt idx="9">
                  <c:v>0.17799999999999999</c:v>
                </c:pt>
              </c:numCache>
            </c:numRef>
          </c:val>
          <c:extLst>
            <c:ext xmlns:c16="http://schemas.microsoft.com/office/drawing/2014/chart" uri="{C3380CC4-5D6E-409C-BE32-E72D297353CC}">
              <c16:uniqueId val="{00000002-5E57-42B6-9F2D-04038C568554}"/>
            </c:ext>
          </c:extLst>
        </c:ser>
        <c:ser>
          <c:idx val="3"/>
          <c:order val="3"/>
          <c:tx>
            <c:strRef>
              <c:f>'Ark1'!$E$1</c:f>
              <c:strCache>
                <c:ptCount val="1"/>
                <c:pt idx="0">
                  <c:v>Kylling</c:v>
                </c:pt>
              </c:strCache>
            </c:strRef>
          </c:tx>
          <c:spPr>
            <a:solidFill>
              <a:schemeClr val="bg2">
                <a:lumMod val="60000"/>
                <a:lumOff val="40000"/>
              </a:schemeClr>
            </a:solidFill>
            <a:ln>
              <a:solidFill>
                <a:schemeClr val="bg1"/>
              </a:solidFill>
            </a:ln>
            <a:effectLst/>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7F-47F9-A73A-4B02CB44702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7F-47F9-A73A-4B02CB44702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f>'Ark1'!$E$2:$E$11</c:f>
              <c:numCache>
                <c:formatCode>0%</c:formatCode>
                <c:ptCount val="10"/>
                <c:pt idx="0">
                  <c:v>0.48299999999999998</c:v>
                </c:pt>
                <c:pt idx="1">
                  <c:v>0.434</c:v>
                </c:pt>
                <c:pt idx="2">
                  <c:v>0.42</c:v>
                </c:pt>
                <c:pt idx="3">
                  <c:v>0.35399999999999998</c:v>
                </c:pt>
                <c:pt idx="4">
                  <c:v>0.35</c:v>
                </c:pt>
                <c:pt idx="5">
                  <c:v>0.24299999999999999</c:v>
                </c:pt>
                <c:pt idx="6">
                  <c:v>0.23200000000000001</c:v>
                </c:pt>
                <c:pt idx="7">
                  <c:v>0.23</c:v>
                </c:pt>
                <c:pt idx="8">
                  <c:v>0.19700000000000001</c:v>
                </c:pt>
                <c:pt idx="9">
                  <c:v>0.159</c:v>
                </c:pt>
              </c:numCache>
            </c:numRef>
          </c:val>
          <c:extLst>
            <c:ext xmlns:c16="http://schemas.microsoft.com/office/drawing/2014/chart" uri="{C3380CC4-5D6E-409C-BE32-E72D297353CC}">
              <c16:uniqueId val="{00000003-5E57-42B6-9F2D-04038C568554}"/>
            </c:ext>
          </c:extLst>
        </c:ser>
        <c:dLbls>
          <c:showLegendKey val="0"/>
          <c:showVal val="0"/>
          <c:showCatName val="0"/>
          <c:showSerName val="0"/>
          <c:showPercent val="0"/>
          <c:showBubbleSize val="0"/>
        </c:dLbls>
        <c:gapWidth val="132"/>
        <c:axId val="612227872"/>
        <c:axId val="612229312"/>
        <c:extLst>
          <c:ext xmlns:c15="http://schemas.microsoft.com/office/drawing/2012/chart" uri="{02D57815-91ED-43cb-92C2-25804820EDAC}">
            <c15:filteredBarSeries>
              <c15:ser>
                <c:idx val="0"/>
                <c:order val="0"/>
                <c:tx>
                  <c:strRef>
                    <c:extLst>
                      <c:ext uri="{02D57815-91ED-43cb-92C2-25804820EDAC}">
                        <c15:formulaRef>
                          <c15:sqref>'Ark1'!$B$1</c15:sqref>
                        </c15:formulaRef>
                      </c:ext>
                    </c:extLst>
                    <c:strCache>
                      <c:ptCount val="1"/>
                      <c:pt idx="0">
                        <c:v>Total</c:v>
                      </c:pt>
                    </c:strCache>
                  </c:strRef>
                </c:tx>
                <c:spPr>
                  <a:solidFill>
                    <a:schemeClr val="accent1"/>
                  </a:solidFill>
                  <a:ln>
                    <a:noFill/>
                  </a:ln>
                  <a:effectLst/>
                </c:spPr>
                <c:invertIfNegative val="0"/>
                <c:cat>
                  <c:strRef>
                    <c:extLst>
                      <c:ex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c:ext uri="{02D57815-91ED-43cb-92C2-25804820EDAC}">
                        <c15:formulaRef>
                          <c15:sqref>'Ark1'!$B$2:$B$11</c15:sqref>
                        </c15:formulaRef>
                      </c:ext>
                    </c:extLst>
                    <c:numCache>
                      <c:formatCode>0%</c:formatCode>
                      <c:ptCount val="10"/>
                      <c:pt idx="0">
                        <c:v>0.443</c:v>
                      </c:pt>
                      <c:pt idx="1">
                        <c:v>0.39900000000000002</c:v>
                      </c:pt>
                      <c:pt idx="2">
                        <c:v>0.39200000000000002</c:v>
                      </c:pt>
                      <c:pt idx="3">
                        <c:v>0.38600000000000001</c:v>
                      </c:pt>
                      <c:pt idx="4">
                        <c:v>0.23699999999999999</c:v>
                      </c:pt>
                      <c:pt idx="5">
                        <c:v>0.22600000000000001</c:v>
                      </c:pt>
                      <c:pt idx="6">
                        <c:v>0.215</c:v>
                      </c:pt>
                      <c:pt idx="7">
                        <c:v>0.21099999999999999</c:v>
                      </c:pt>
                      <c:pt idx="8">
                        <c:v>0.192</c:v>
                      </c:pt>
                      <c:pt idx="9">
                        <c:v>0.16400000000000001</c:v>
                      </c:pt>
                    </c:numCache>
                  </c:numRef>
                </c:val>
                <c:extLst>
                  <c:ext xmlns:c16="http://schemas.microsoft.com/office/drawing/2014/chart" uri="{C3380CC4-5D6E-409C-BE32-E72D297353CC}">
                    <c16:uniqueId val="{00000000-5E57-42B6-9F2D-04038C56855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'Ark1'!$F$1</c15:sqref>
                        </c15:formulaRef>
                      </c:ext>
                    </c:extLst>
                    <c:strCache>
                      <c:ptCount val="1"/>
                      <c:pt idx="0">
                        <c:v>Fisk</c:v>
                      </c:pt>
                    </c:strCache>
                  </c:strRef>
                </c:tx>
                <c:spPr>
                  <a:solidFill>
                    <a:schemeClr val="accent2"/>
                  </a:solidFill>
                  <a:ln>
                    <a:solidFill>
                      <a:schemeClr val="bg1"/>
                    </a:solidFill>
                  </a:ln>
                  <a:effectLst/>
                </c:spPr>
                <c:invertIfNegative val="0"/>
                <c:dLbls>
                  <c:dLbl>
                    <c:idx val="1"/>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D67F-47F9-A73A-4B02CB44702C}"/>
                      </c:ext>
                    </c:extLst>
                  </c:dLbl>
                  <c:dLbl>
                    <c:idx val="2"/>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D67F-47F9-A73A-4B02CB44702C}"/>
                      </c:ext>
                    </c:extLst>
                  </c:dLbl>
                  <c:dLbl>
                    <c:idx val="8"/>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D67F-47F9-A73A-4B02CB44702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xmlns:c15="http://schemas.microsoft.com/office/drawing/2012/chart">
                      <c:ext xmlns:c15="http://schemas.microsoft.com/office/drawing/2012/chart" uri="{02D57815-91ED-43cb-92C2-25804820EDAC}">
                        <c15:formulaRef>
                          <c15:sqref>'Ark1'!$F$2:$F$11</c15:sqref>
                        </c15:formulaRef>
                      </c:ext>
                    </c:extLst>
                    <c:numCache>
                      <c:formatCode>0%</c:formatCode>
                      <c:ptCount val="10"/>
                      <c:pt idx="0">
                        <c:v>0.40699999999999997</c:v>
                      </c:pt>
                      <c:pt idx="1">
                        <c:v>0.32400000000000001</c:v>
                      </c:pt>
                      <c:pt idx="2">
                        <c:v>0.318</c:v>
                      </c:pt>
                      <c:pt idx="3">
                        <c:v>0.377</c:v>
                      </c:pt>
                      <c:pt idx="4">
                        <c:v>0.35499999999999998</c:v>
                      </c:pt>
                      <c:pt idx="5">
                        <c:v>0.16600000000000001</c:v>
                      </c:pt>
                      <c:pt idx="6">
                        <c:v>0.14699999999999999</c:v>
                      </c:pt>
                      <c:pt idx="7">
                        <c:v>0.20300000000000001</c:v>
                      </c:pt>
                      <c:pt idx="8">
                        <c:v>0.28699999999999998</c:v>
                      </c:pt>
                      <c:pt idx="9">
                        <c:v>0.127</c:v>
                      </c:pt>
                    </c:numCache>
                  </c:numRef>
                </c:val>
                <c:extLst xmlns:c15="http://schemas.microsoft.com/office/drawing/2012/chart">
                  <c:ext xmlns:c16="http://schemas.microsoft.com/office/drawing/2014/chart" uri="{C3380CC4-5D6E-409C-BE32-E72D297353CC}">
                    <c16:uniqueId val="{00000004-5E57-42B6-9F2D-04038C568554}"/>
                  </c:ext>
                </c:extLst>
              </c15:ser>
            </c15:filteredBarSeries>
          </c:ext>
        </c:extLst>
      </c:barChart>
      <c:catAx>
        <c:axId val="612227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9312"/>
        <c:crosses val="autoZero"/>
        <c:auto val="1"/>
        <c:lblAlgn val="ctr"/>
        <c:lblOffset val="100"/>
        <c:noMultiLvlLbl val="0"/>
      </c:catAx>
      <c:valAx>
        <c:axId val="612229312"/>
        <c:scaling>
          <c:orientation val="minMax"/>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7872"/>
        <c:crosses val="autoZero"/>
        <c:crossBetween val="between"/>
        <c:majorUnit val="0.1"/>
      </c:valAx>
      <c:spPr>
        <a:noFill/>
        <a:ln>
          <a:noFill/>
        </a:ln>
        <a:effectLst/>
      </c:spPr>
    </c:plotArea>
    <c:legend>
      <c:legendPos val="b"/>
      <c:layout>
        <c:manualLayout>
          <c:xMode val="edge"/>
          <c:yMode val="edge"/>
          <c:x val="0.78010995247215709"/>
          <c:y val="0.54149681204498012"/>
          <c:w val="0.14256406557582299"/>
          <c:h val="0.1385420150469284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30451546062852"/>
          <c:y val="7.3672513317688967E-2"/>
          <c:w val="0.36632404057600915"/>
          <c:h val="0.90121186687449661"/>
        </c:manualLayout>
      </c:layout>
      <c:barChart>
        <c:barDir val="bar"/>
        <c:grouping val="clustered"/>
        <c:varyColors val="0"/>
        <c:ser>
          <c:idx val="0"/>
          <c:order val="0"/>
          <c:tx>
            <c:strRef>
              <c:f>'Ark1'!$B$1</c:f>
              <c:strCache>
                <c:ptCount val="1"/>
                <c:pt idx="0">
                  <c:v>Total</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f>'Ark1'!$B$2:$B$11</c:f>
              <c:numCache>
                <c:formatCode>0%</c:formatCode>
                <c:ptCount val="10"/>
                <c:pt idx="0">
                  <c:v>0.443</c:v>
                </c:pt>
                <c:pt idx="1">
                  <c:v>0.39900000000000002</c:v>
                </c:pt>
                <c:pt idx="2">
                  <c:v>0.39200000000000002</c:v>
                </c:pt>
                <c:pt idx="3">
                  <c:v>0.38600000000000001</c:v>
                </c:pt>
                <c:pt idx="4">
                  <c:v>0.23699999999999999</c:v>
                </c:pt>
                <c:pt idx="5">
                  <c:v>0.22600000000000001</c:v>
                </c:pt>
                <c:pt idx="6">
                  <c:v>0.215</c:v>
                </c:pt>
                <c:pt idx="7">
                  <c:v>0.21099999999999999</c:v>
                </c:pt>
                <c:pt idx="8">
                  <c:v>0.192</c:v>
                </c:pt>
                <c:pt idx="9">
                  <c:v>0.16400000000000001</c:v>
                </c:pt>
              </c:numCache>
            </c:numRef>
          </c:val>
          <c:extLst>
            <c:ext xmlns:c16="http://schemas.microsoft.com/office/drawing/2014/chart" uri="{C3380CC4-5D6E-409C-BE32-E72D297353CC}">
              <c16:uniqueId val="{00000000-6369-42F0-A747-44AFAE955A35}"/>
            </c:ext>
          </c:extLst>
        </c:ser>
        <c:dLbls>
          <c:showLegendKey val="0"/>
          <c:showVal val="0"/>
          <c:showCatName val="0"/>
          <c:showSerName val="0"/>
          <c:showPercent val="0"/>
          <c:showBubbleSize val="0"/>
        </c:dLbls>
        <c:gapWidth val="150"/>
        <c:axId val="612227872"/>
        <c:axId val="612229312"/>
        <c:extLst>
          <c:ext xmlns:c15="http://schemas.microsoft.com/office/drawing/2012/chart" uri="{02D57815-91ED-43cb-92C2-25804820EDAC}">
            <c15:filteredBarSeries>
              <c15:ser>
                <c:idx val="1"/>
                <c:order val="1"/>
                <c:tx>
                  <c:strRef>
                    <c:extLst>
                      <c:ext uri="{02D57815-91ED-43cb-92C2-25804820EDAC}">
                        <c15:formulaRef>
                          <c15:sqref>'Ark1'!$C$1</c15:sqref>
                        </c15:formulaRef>
                      </c:ext>
                    </c:extLst>
                    <c:strCache>
                      <c:ptCount val="1"/>
                      <c:pt idx="0">
                        <c:v>Grisekød</c:v>
                      </c:pt>
                    </c:strCache>
                  </c:strRef>
                </c:tx>
                <c:spPr>
                  <a:solidFill>
                    <a:schemeClr val="accent2"/>
                  </a:solidFill>
                  <a:ln>
                    <a:noFill/>
                  </a:ln>
                  <a:effectLst/>
                </c:spPr>
                <c:invertIfNegative val="0"/>
                <c:cat>
                  <c:strRef>
                    <c:extLst>
                      <c:ex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c:ext uri="{02D57815-91ED-43cb-92C2-25804820EDAC}">
                        <c15:formulaRef>
                          <c15:sqref>'Ark1'!$C$2:$C$11</c15:sqref>
                        </c15:formulaRef>
                      </c:ext>
                    </c:extLst>
                    <c:numCache>
                      <c:formatCode>0%</c:formatCode>
                      <c:ptCount val="10"/>
                      <c:pt idx="0">
                        <c:v>0.46100000000000002</c:v>
                      </c:pt>
                      <c:pt idx="1">
                        <c:v>0.441</c:v>
                      </c:pt>
                      <c:pt idx="2">
                        <c:v>0.41899999999999998</c:v>
                      </c:pt>
                      <c:pt idx="3">
                        <c:v>0.39200000000000002</c:v>
                      </c:pt>
                      <c:pt idx="4">
                        <c:v>0.16900000000000001</c:v>
                      </c:pt>
                      <c:pt idx="5">
                        <c:v>0.26</c:v>
                      </c:pt>
                      <c:pt idx="6">
                        <c:v>0.221</c:v>
                      </c:pt>
                      <c:pt idx="7">
                        <c:v>0.24299999999999999</c:v>
                      </c:pt>
                      <c:pt idx="8">
                        <c:v>0.17499999999999999</c:v>
                      </c:pt>
                      <c:pt idx="9">
                        <c:v>0.17499999999999999</c:v>
                      </c:pt>
                    </c:numCache>
                  </c:numRef>
                </c:val>
                <c:extLst>
                  <c:ext xmlns:c16="http://schemas.microsoft.com/office/drawing/2014/chart" uri="{C3380CC4-5D6E-409C-BE32-E72D297353CC}">
                    <c16:uniqueId val="{00000001-6369-42F0-A747-44AFAE955A3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'Ark1'!$D$1</c15:sqref>
                        </c15:formulaRef>
                      </c:ext>
                    </c:extLst>
                    <c:strCache>
                      <c:ptCount val="1"/>
                      <c:pt idx="0">
                        <c:v>Oksekød</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xmlns:c15="http://schemas.microsoft.com/office/drawing/2012/chart">
                      <c:ext xmlns:c15="http://schemas.microsoft.com/office/drawing/2012/chart" uri="{02D57815-91ED-43cb-92C2-25804820EDAC}">
                        <c15:formulaRef>
                          <c15:sqref>'Ark1'!$D$2:$D$11</c15:sqref>
                        </c15:formulaRef>
                      </c:ext>
                    </c:extLst>
                    <c:numCache>
                      <c:formatCode>0%</c:formatCode>
                      <c:ptCount val="10"/>
                      <c:pt idx="0">
                        <c:v>0.5</c:v>
                      </c:pt>
                      <c:pt idx="1">
                        <c:v>0.42299999999999999</c:v>
                      </c:pt>
                      <c:pt idx="2">
                        <c:v>0.46200000000000002</c:v>
                      </c:pt>
                      <c:pt idx="3">
                        <c:v>0.36899999999999999</c:v>
                      </c:pt>
                      <c:pt idx="4">
                        <c:v>0.184</c:v>
                      </c:pt>
                      <c:pt idx="5">
                        <c:v>0.29199999999999998</c:v>
                      </c:pt>
                      <c:pt idx="6">
                        <c:v>0.14799999999999999</c:v>
                      </c:pt>
                      <c:pt idx="7">
                        <c:v>0.20200000000000001</c:v>
                      </c:pt>
                      <c:pt idx="8">
                        <c:v>0.221</c:v>
                      </c:pt>
                      <c:pt idx="9">
                        <c:v>0.17799999999999999</c:v>
                      </c:pt>
                    </c:numCache>
                  </c:numRef>
                </c:val>
                <c:extLst xmlns:c15="http://schemas.microsoft.com/office/drawing/2012/chart">
                  <c:ext xmlns:c16="http://schemas.microsoft.com/office/drawing/2014/chart" uri="{C3380CC4-5D6E-409C-BE32-E72D297353CC}">
                    <c16:uniqueId val="{00000002-6369-42F0-A747-44AFAE955A3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'Ark1'!$E$1</c15:sqref>
                        </c15:formulaRef>
                      </c:ext>
                    </c:extLst>
                    <c:strCache>
                      <c:ptCount val="1"/>
                      <c:pt idx="0">
                        <c:v>Kylling</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xmlns:c15="http://schemas.microsoft.com/office/drawing/2012/chart">
                      <c:ext xmlns:c15="http://schemas.microsoft.com/office/drawing/2012/chart" uri="{02D57815-91ED-43cb-92C2-25804820EDAC}">
                        <c15:formulaRef>
                          <c15:sqref>'Ark1'!$E$2:$E$11</c15:sqref>
                        </c15:formulaRef>
                      </c:ext>
                    </c:extLst>
                    <c:numCache>
                      <c:formatCode>0%</c:formatCode>
                      <c:ptCount val="10"/>
                      <c:pt idx="0">
                        <c:v>0.48299999999999998</c:v>
                      </c:pt>
                      <c:pt idx="1">
                        <c:v>0.434</c:v>
                      </c:pt>
                      <c:pt idx="2">
                        <c:v>0.42</c:v>
                      </c:pt>
                      <c:pt idx="3">
                        <c:v>0.35399999999999998</c:v>
                      </c:pt>
                      <c:pt idx="4">
                        <c:v>0.35</c:v>
                      </c:pt>
                      <c:pt idx="5">
                        <c:v>0.24299999999999999</c:v>
                      </c:pt>
                      <c:pt idx="6">
                        <c:v>0.23200000000000001</c:v>
                      </c:pt>
                      <c:pt idx="7">
                        <c:v>0.23</c:v>
                      </c:pt>
                      <c:pt idx="8">
                        <c:v>0.19700000000000001</c:v>
                      </c:pt>
                      <c:pt idx="9">
                        <c:v>0.159</c:v>
                      </c:pt>
                    </c:numCache>
                  </c:numRef>
                </c:val>
                <c:extLst xmlns:c15="http://schemas.microsoft.com/office/drawing/2012/chart">
                  <c:ext xmlns:c16="http://schemas.microsoft.com/office/drawing/2014/chart" uri="{C3380CC4-5D6E-409C-BE32-E72D297353CC}">
                    <c16:uniqueId val="{00000003-6369-42F0-A747-44AFAE955A3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'Ark1'!$F$1</c15:sqref>
                        </c15:formulaRef>
                      </c:ext>
                    </c:extLst>
                    <c:strCache>
                      <c:ptCount val="1"/>
                      <c:pt idx="0">
                        <c:v>Fisk</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'Ark1'!$A$2:$A$11</c15:sqref>
                        </c15:formulaRef>
                      </c:ext>
                    </c:extLst>
                    <c:strCache>
                      <c:ptCount val="10"/>
                      <c:pt idx="0">
                        <c:v>God smag</c:v>
                      </c:pt>
                      <c:pt idx="1">
                        <c:v>Hjemmelavet</c:v>
                      </c:pt>
                      <c:pt idx="2">
                        <c:v>Mættende</c:v>
                      </c:pt>
                      <c:pt idx="3">
                        <c:v>Nem / hurtig at tilberede</c:v>
                      </c:pt>
                      <c:pt idx="4">
                        <c:v>Sund</c:v>
                      </c:pt>
                      <c:pt idx="5">
                        <c:v>Noget for alle / vi alle kan lide</c:v>
                      </c:pt>
                      <c:pt idx="6">
                        <c:v>Billig / meget for pengene</c:v>
                      </c:pt>
                      <c:pt idx="7">
                        <c:v>Danske råvarer</c:v>
                      </c:pt>
                      <c:pt idx="8">
                        <c:v>Høj kvalitet</c:v>
                      </c:pt>
                      <c:pt idx="9">
                        <c:v>Nem at få fat i / altid tilgængelig</c:v>
                      </c:pt>
                    </c:strCache>
                  </c:strRef>
                </c:cat>
                <c:val>
                  <c:numRef>
                    <c:extLst xmlns:c15="http://schemas.microsoft.com/office/drawing/2012/chart">
                      <c:ext xmlns:c15="http://schemas.microsoft.com/office/drawing/2012/chart" uri="{02D57815-91ED-43cb-92C2-25804820EDAC}">
                        <c15:formulaRef>
                          <c15:sqref>'Ark1'!$F$2:$F$11</c15:sqref>
                        </c15:formulaRef>
                      </c:ext>
                    </c:extLst>
                    <c:numCache>
                      <c:formatCode>0%</c:formatCode>
                      <c:ptCount val="10"/>
                      <c:pt idx="0">
                        <c:v>0.40699999999999997</c:v>
                      </c:pt>
                      <c:pt idx="1">
                        <c:v>0.32400000000000001</c:v>
                      </c:pt>
                      <c:pt idx="2">
                        <c:v>0.318</c:v>
                      </c:pt>
                      <c:pt idx="3">
                        <c:v>0.377</c:v>
                      </c:pt>
                      <c:pt idx="4">
                        <c:v>0.35499999999999998</c:v>
                      </c:pt>
                      <c:pt idx="5">
                        <c:v>0.16600000000000001</c:v>
                      </c:pt>
                      <c:pt idx="6">
                        <c:v>0.14699999999999999</c:v>
                      </c:pt>
                      <c:pt idx="7">
                        <c:v>0.20300000000000001</c:v>
                      </c:pt>
                      <c:pt idx="8">
                        <c:v>0.28699999999999998</c:v>
                      </c:pt>
                      <c:pt idx="9">
                        <c:v>0.127</c:v>
                      </c:pt>
                    </c:numCache>
                  </c:numRef>
                </c:val>
                <c:extLst xmlns:c15="http://schemas.microsoft.com/office/drawing/2012/chart">
                  <c:ext xmlns:c16="http://schemas.microsoft.com/office/drawing/2014/chart" uri="{C3380CC4-5D6E-409C-BE32-E72D297353CC}">
                    <c16:uniqueId val="{00000004-6369-42F0-A747-44AFAE955A35}"/>
                  </c:ext>
                </c:extLst>
              </c15:ser>
            </c15:filteredBarSeries>
          </c:ext>
        </c:extLst>
      </c:barChart>
      <c:catAx>
        <c:axId val="612227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9312"/>
        <c:crosses val="autoZero"/>
        <c:auto val="1"/>
        <c:lblAlgn val="ctr"/>
        <c:lblOffset val="100"/>
        <c:noMultiLvlLbl val="0"/>
      </c:catAx>
      <c:valAx>
        <c:axId val="612229312"/>
        <c:scaling>
          <c:orientation val="minMax"/>
          <c:max val="0.5"/>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612227872"/>
        <c:crosses val="autoZero"/>
        <c:crossBetween val="between"/>
        <c:majorUnit val="0.1"/>
      </c:valAx>
      <c:spPr>
        <a:noFill/>
        <a:ln>
          <a:noFill/>
        </a:ln>
        <a:effectLst/>
      </c:spPr>
    </c:plotArea>
    <c:legend>
      <c:legendPos val="b"/>
      <c:layout>
        <c:manualLayout>
          <c:xMode val="edge"/>
          <c:yMode val="edge"/>
          <c:x val="0.67500490163247451"/>
          <c:y val="0.60507228379095934"/>
          <c:w val="0.14256406557582299"/>
          <c:h val="0.2263369075555403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950651603485968"/>
          <c:y val="9.3696296296296291E-2"/>
          <c:w val="0.51452876371234968"/>
          <c:h val="0.84825949074074081"/>
        </c:manualLayout>
      </c:layout>
      <c:barChart>
        <c:barDir val="bar"/>
        <c:grouping val="clustered"/>
        <c:varyColors val="0"/>
        <c:ser>
          <c:idx val="0"/>
          <c:order val="0"/>
          <c:tx>
            <c:strRef>
              <c:f>'[Landbrug og Fødevarer - Kød og platefars - Tabelrapport - Maj 2023.xlsx]Maxdiff calc'!$I$32</c:f>
              <c:strCache>
                <c:ptCount val="1"/>
                <c:pt idx="0">
                  <c:v>2: Hakket grisekød</c:v>
                </c:pt>
              </c:strCache>
            </c:strRef>
          </c:tx>
          <c:spPr>
            <a:solidFill>
              <a:srgbClr val="D79B93"/>
            </a:solidFill>
            <a:ln>
              <a:noFill/>
            </a:ln>
            <a:effectLst/>
          </c:spPr>
          <c:invertIfNegative val="1"/>
          <c:dPt>
            <c:idx val="21"/>
            <c:invertIfNegative val="1"/>
            <c:bubble3D val="0"/>
            <c:spPr>
              <a:solidFill>
                <a:srgbClr val="D9D1D1">
                  <a:lumMod val="50000"/>
                </a:srgbClr>
              </a:solidFill>
              <a:ln>
                <a:noFill/>
              </a:ln>
              <a:effectLst/>
            </c:spPr>
            <c:extLst>
              <c:ext xmlns:c16="http://schemas.microsoft.com/office/drawing/2014/chart" uri="{C3380CC4-5D6E-409C-BE32-E72D297353CC}">
                <c16:uniqueId val="{00000002-0E33-48BC-997E-F06CAF03DCD8}"/>
              </c:ext>
            </c:extLst>
          </c:dPt>
          <c:dPt>
            <c:idx val="22"/>
            <c:invertIfNegative val="1"/>
            <c:bubble3D val="0"/>
            <c:spPr>
              <a:solidFill>
                <a:srgbClr val="D9D1D1">
                  <a:lumMod val="50000"/>
                </a:srgbClr>
              </a:solidFill>
              <a:ln>
                <a:noFill/>
              </a:ln>
              <a:effectLst/>
            </c:spPr>
            <c:extLst>
              <c:ext xmlns:c16="http://schemas.microsoft.com/office/drawing/2014/chart" uri="{C3380CC4-5D6E-409C-BE32-E72D297353CC}">
                <c16:uniqueId val="{00000001-0E33-48BC-997E-F06CAF03DCD8}"/>
              </c:ext>
            </c:extLst>
          </c:dPt>
          <c:dPt>
            <c:idx val="23"/>
            <c:invertIfNegative val="1"/>
            <c:bubble3D val="0"/>
            <c:spPr>
              <a:solidFill>
                <a:srgbClr val="D9D1D1">
                  <a:lumMod val="50000"/>
                </a:srgbClr>
              </a:solidFill>
              <a:ln>
                <a:noFill/>
              </a:ln>
              <a:effectLst/>
            </c:spPr>
            <c:extLst>
              <c:ext xmlns:c16="http://schemas.microsoft.com/office/drawing/2014/chart" uri="{C3380CC4-5D6E-409C-BE32-E72D297353CC}">
                <c16:uniqueId val="{00000000-0E33-48BC-997E-F06CAF03DCD8}"/>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'[1]Maxdiff calc'!$H$33:$H$56</c:f>
              <c:strCache>
                <c:ptCount val="24"/>
                <c:pt idx="0">
                  <c:v>Vacuumpakket</c:v>
                </c:pt>
                <c:pt idx="1">
                  <c:v>Et velkendt mærke</c:v>
                </c:pt>
                <c:pt idx="2">
                  <c:v>Lavt salt-indhold</c:v>
                </c:pt>
                <c:pt idx="3">
                  <c:v>Lavt kalorie-indhold</c:v>
                </c:pt>
                <c:pt idx="4">
                  <c:v>Lang holdbarhed</c:v>
                </c:pt>
                <c:pt idx="5">
                  <c:v>Bidrager til flere planter og insekter i naturen</c:v>
                </c:pt>
                <c:pt idx="6">
                  <c:v>Minimal brug af plastik</c:v>
                </c:pt>
                <c:pt idx="7">
                  <c:v>Produceret med mindst muligt CO2 forbrug</c:v>
                </c:pt>
                <c:pt idx="8">
                  <c:v>Miljøvenlig emballage</c:v>
                </c:pt>
                <c:pt idx="9">
                  <c:v>Produceret så bedst muligt beskytter vild natur</c:v>
                </c:pt>
                <c:pt idx="10">
                  <c:v>Økologisk produceret</c:v>
                </c:pt>
                <c:pt idx="11">
                  <c:v>Dyrevelfærdsmærket</c:v>
                </c:pt>
                <c:pt idx="12">
                  <c:v>Lav fedtprocent (4-7%)</c:v>
                </c:pt>
                <c:pt idx="13">
                  <c:v>Passende pakkestørrelse (passer til mit behov)</c:v>
                </c:pt>
                <c:pt idx="14">
                  <c:v>Tydelig deklarering af/information om indhold</c:v>
                </c:pt>
                <c:pt idx="15">
                  <c:v>Fra fritgående dyr</c:v>
                </c:pt>
                <c:pt idx="16">
                  <c:v>På tilbud</c:v>
                </c:pt>
                <c:pt idx="17">
                  <c:v>Uden tilsætningsstoffer</c:v>
                </c:pt>
                <c:pt idx="18">
                  <c:v>Meget for pengene</c:v>
                </c:pt>
                <c:pt idx="19">
                  <c:v>Indholdet ser appetitlig ud</c:v>
                </c:pt>
                <c:pt idx="20">
                  <c:v>Fri for antibiotika/hormoner</c:v>
                </c:pt>
                <c:pt idx="21">
                  <c:v>Indholdet ser frisk ud</c:v>
                </c:pt>
                <c:pt idx="22">
                  <c:v>Dansk produceret</c:v>
                </c:pt>
                <c:pt idx="23">
                  <c:v>Smager godt</c:v>
                </c:pt>
              </c:strCache>
            </c:strRef>
          </c:cat>
          <c:val>
            <c:numRef>
              <c:f>'[1]Maxdiff calc'!$I$33:$I$56</c:f>
              <c:numCache>
                <c:formatCode>General</c:formatCode>
                <c:ptCount val="24"/>
                <c:pt idx="0">
                  <c:v>2.76</c:v>
                </c:pt>
                <c:pt idx="1">
                  <c:v>3.02</c:v>
                </c:pt>
                <c:pt idx="2">
                  <c:v>3.05</c:v>
                </c:pt>
                <c:pt idx="3">
                  <c:v>3.1</c:v>
                </c:pt>
                <c:pt idx="4">
                  <c:v>3.25</c:v>
                </c:pt>
                <c:pt idx="5">
                  <c:v>3.34</c:v>
                </c:pt>
                <c:pt idx="6">
                  <c:v>3.37</c:v>
                </c:pt>
                <c:pt idx="7">
                  <c:v>3.38</c:v>
                </c:pt>
                <c:pt idx="8">
                  <c:v>3.54</c:v>
                </c:pt>
                <c:pt idx="9">
                  <c:v>3.64</c:v>
                </c:pt>
                <c:pt idx="10">
                  <c:v>3.96</c:v>
                </c:pt>
                <c:pt idx="11">
                  <c:v>4.22</c:v>
                </c:pt>
                <c:pt idx="12">
                  <c:v>4.3</c:v>
                </c:pt>
                <c:pt idx="13">
                  <c:v>4.34</c:v>
                </c:pt>
                <c:pt idx="14">
                  <c:v>4.5199999999999996</c:v>
                </c:pt>
                <c:pt idx="15">
                  <c:v>4.59</c:v>
                </c:pt>
                <c:pt idx="16">
                  <c:v>4.74</c:v>
                </c:pt>
                <c:pt idx="17">
                  <c:v>4.83</c:v>
                </c:pt>
                <c:pt idx="18">
                  <c:v>4.8600000000000003</c:v>
                </c:pt>
                <c:pt idx="19">
                  <c:v>5.0599999999999996</c:v>
                </c:pt>
                <c:pt idx="20">
                  <c:v>5.35</c:v>
                </c:pt>
                <c:pt idx="21">
                  <c:v>5.47</c:v>
                </c:pt>
                <c:pt idx="22">
                  <c:v>5.57</c:v>
                </c:pt>
                <c:pt idx="23">
                  <c:v>5.78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FBA-499C-966C-91B7E02C6462}"/>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pPr>
      <a:endParaRPr lang="da-DK"/>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950651603485968"/>
          <c:y val="9.3696296296296291E-2"/>
          <c:w val="0.51452876371234968"/>
          <c:h val="0.84825949074074081"/>
        </c:manualLayout>
      </c:layout>
      <c:barChart>
        <c:barDir val="bar"/>
        <c:grouping val="clustered"/>
        <c:varyColors val="0"/>
        <c:ser>
          <c:idx val="0"/>
          <c:order val="0"/>
          <c:tx>
            <c:strRef>
              <c:f>'[Landbrug og Fødevarer - Kød og platefars - Tabelrapport - Maj 2023.xlsx]Maxdiff calc'!$I$32</c:f>
              <c:strCache>
                <c:ptCount val="1"/>
                <c:pt idx="0">
                  <c:v>2: Hakket grisekød</c:v>
                </c:pt>
              </c:strCache>
            </c:strRef>
          </c:tx>
          <c:spPr>
            <a:solidFill>
              <a:srgbClr val="D79B93"/>
            </a:solidFill>
            <a:ln>
              <a:noFill/>
            </a:ln>
            <a:effectLst/>
          </c:spPr>
          <c:invertIfNegative val="1"/>
          <c:dPt>
            <c:idx val="10"/>
            <c:invertIfNegative val="1"/>
            <c:bubble3D val="0"/>
            <c:spPr>
              <a:solidFill>
                <a:srgbClr val="D9D1D1">
                  <a:lumMod val="50000"/>
                </a:srgbClr>
              </a:solidFill>
              <a:ln>
                <a:noFill/>
              </a:ln>
              <a:effectLst/>
            </c:spPr>
            <c:extLst>
              <c:ext xmlns:c16="http://schemas.microsoft.com/office/drawing/2014/chart" uri="{C3380CC4-5D6E-409C-BE32-E72D297353CC}">
                <c16:uniqueId val="{00000002-86B0-4471-A493-254518FD6E7F}"/>
              </c:ext>
            </c:extLst>
          </c:dPt>
          <c:dPt>
            <c:idx val="11"/>
            <c:invertIfNegative val="1"/>
            <c:bubble3D val="0"/>
            <c:spPr>
              <a:solidFill>
                <a:srgbClr val="D9D1D1">
                  <a:lumMod val="50000"/>
                </a:srgbClr>
              </a:solidFill>
              <a:ln>
                <a:noFill/>
              </a:ln>
              <a:effectLst/>
            </c:spPr>
            <c:extLst>
              <c:ext xmlns:c16="http://schemas.microsoft.com/office/drawing/2014/chart" uri="{C3380CC4-5D6E-409C-BE32-E72D297353CC}">
                <c16:uniqueId val="{00000001-86B0-4471-A493-254518FD6E7F}"/>
              </c:ext>
            </c:extLst>
          </c:dPt>
          <c:dPt>
            <c:idx val="15"/>
            <c:invertIfNegative val="1"/>
            <c:bubble3D val="0"/>
            <c:spPr>
              <a:solidFill>
                <a:srgbClr val="D9D1D1">
                  <a:lumMod val="50000"/>
                </a:srgbClr>
              </a:solidFill>
              <a:ln>
                <a:noFill/>
              </a:ln>
              <a:effectLst/>
            </c:spPr>
            <c:extLst>
              <c:ext xmlns:c16="http://schemas.microsoft.com/office/drawing/2014/chart" uri="{C3380CC4-5D6E-409C-BE32-E72D297353CC}">
                <c16:uniqueId val="{00000000-86B0-4471-A493-254518FD6E7F}"/>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'[1]Maxdiff calc'!$H$33:$H$56</c:f>
              <c:strCache>
                <c:ptCount val="24"/>
                <c:pt idx="0">
                  <c:v>Vacuumpakket</c:v>
                </c:pt>
                <c:pt idx="1">
                  <c:v>Et velkendt mærke</c:v>
                </c:pt>
                <c:pt idx="2">
                  <c:v>Lavt salt-indhold</c:v>
                </c:pt>
                <c:pt idx="3">
                  <c:v>Lavt kalorie-indhold</c:v>
                </c:pt>
                <c:pt idx="4">
                  <c:v>Lang holdbarhed</c:v>
                </c:pt>
                <c:pt idx="5">
                  <c:v>Bidrager til flere planter og insekter i naturen</c:v>
                </c:pt>
                <c:pt idx="6">
                  <c:v>Minimal brug af plastik</c:v>
                </c:pt>
                <c:pt idx="7">
                  <c:v>Produceret med mindst muligt CO2 forbrug</c:v>
                </c:pt>
                <c:pt idx="8">
                  <c:v>Miljøvenlig emballage</c:v>
                </c:pt>
                <c:pt idx="9">
                  <c:v>Produceret så bedst muligt beskytter vild natur</c:v>
                </c:pt>
                <c:pt idx="10">
                  <c:v>Økologisk produceret</c:v>
                </c:pt>
                <c:pt idx="11">
                  <c:v>Dyrevelfærdsmærket</c:v>
                </c:pt>
                <c:pt idx="12">
                  <c:v>Lav fedtprocent (4-7%)</c:v>
                </c:pt>
                <c:pt idx="13">
                  <c:v>Passende pakkestørrelse (passer til mit behov)</c:v>
                </c:pt>
                <c:pt idx="14">
                  <c:v>Tydelig deklarering af/information om indhold</c:v>
                </c:pt>
                <c:pt idx="15">
                  <c:v>Fra fritgående dyr</c:v>
                </c:pt>
                <c:pt idx="16">
                  <c:v>På tilbud</c:v>
                </c:pt>
                <c:pt idx="17">
                  <c:v>Uden tilsætningsstoffer</c:v>
                </c:pt>
                <c:pt idx="18">
                  <c:v>Meget for pengene</c:v>
                </c:pt>
                <c:pt idx="19">
                  <c:v>Indholdet ser appetitlig ud</c:v>
                </c:pt>
                <c:pt idx="20">
                  <c:v>Fri for antibiotika/hormoner</c:v>
                </c:pt>
                <c:pt idx="21">
                  <c:v>Indholdet ser frisk ud</c:v>
                </c:pt>
                <c:pt idx="22">
                  <c:v>Dansk produceret</c:v>
                </c:pt>
                <c:pt idx="23">
                  <c:v>Smager godt</c:v>
                </c:pt>
              </c:strCache>
            </c:strRef>
          </c:cat>
          <c:val>
            <c:numRef>
              <c:f>'[1]Maxdiff calc'!$I$33:$I$56</c:f>
              <c:numCache>
                <c:formatCode>General</c:formatCode>
                <c:ptCount val="24"/>
                <c:pt idx="0">
                  <c:v>2.76</c:v>
                </c:pt>
                <c:pt idx="1">
                  <c:v>3.02</c:v>
                </c:pt>
                <c:pt idx="2">
                  <c:v>3.05</c:v>
                </c:pt>
                <c:pt idx="3">
                  <c:v>3.1</c:v>
                </c:pt>
                <c:pt idx="4">
                  <c:v>3.25</c:v>
                </c:pt>
                <c:pt idx="5">
                  <c:v>3.34</c:v>
                </c:pt>
                <c:pt idx="6">
                  <c:v>3.37</c:v>
                </c:pt>
                <c:pt idx="7">
                  <c:v>3.38</c:v>
                </c:pt>
                <c:pt idx="8">
                  <c:v>3.54</c:v>
                </c:pt>
                <c:pt idx="9">
                  <c:v>3.64</c:v>
                </c:pt>
                <c:pt idx="10">
                  <c:v>3.96</c:v>
                </c:pt>
                <c:pt idx="11">
                  <c:v>4.22</c:v>
                </c:pt>
                <c:pt idx="12">
                  <c:v>4.3</c:v>
                </c:pt>
                <c:pt idx="13">
                  <c:v>4.34</c:v>
                </c:pt>
                <c:pt idx="14">
                  <c:v>4.5199999999999996</c:v>
                </c:pt>
                <c:pt idx="15">
                  <c:v>4.59</c:v>
                </c:pt>
                <c:pt idx="16">
                  <c:v>4.74</c:v>
                </c:pt>
                <c:pt idx="17">
                  <c:v>4.83</c:v>
                </c:pt>
                <c:pt idx="18">
                  <c:v>4.8600000000000003</c:v>
                </c:pt>
                <c:pt idx="19">
                  <c:v>5.0599999999999996</c:v>
                </c:pt>
                <c:pt idx="20">
                  <c:v>5.35</c:v>
                </c:pt>
                <c:pt idx="21">
                  <c:v>5.47</c:v>
                </c:pt>
                <c:pt idx="22">
                  <c:v>5.57</c:v>
                </c:pt>
                <c:pt idx="23">
                  <c:v>5.78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FBA-499C-966C-91B7E02C6462}"/>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pPr>
      <a:endParaRPr lang="da-DK"/>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950651603485968"/>
          <c:y val="9.3696296296296291E-2"/>
          <c:w val="0.51452876371234968"/>
          <c:h val="0.84825949074074081"/>
        </c:manualLayout>
      </c:layout>
      <c:barChart>
        <c:barDir val="bar"/>
        <c:grouping val="clustered"/>
        <c:varyColors val="0"/>
        <c:ser>
          <c:idx val="0"/>
          <c:order val="0"/>
          <c:tx>
            <c:strRef>
              <c:f>'[Landbrug og Fødevarer - Kød og platefars - Tabelrapport - Maj 2023.xlsx]Maxdiff calc'!$I$32</c:f>
              <c:strCache>
                <c:ptCount val="1"/>
                <c:pt idx="0">
                  <c:v>2: Hakket grisekød</c:v>
                </c:pt>
              </c:strCache>
            </c:strRef>
          </c:tx>
          <c:spPr>
            <a:solidFill>
              <a:srgbClr val="D79B93"/>
            </a:solidFill>
            <a:ln>
              <a:noFill/>
            </a:ln>
            <a:effectLst/>
          </c:spPr>
          <c:invertIfNegative val="1"/>
          <c:dPt>
            <c:idx val="5"/>
            <c:invertIfNegative val="1"/>
            <c:bubble3D val="0"/>
            <c:spPr>
              <a:solidFill>
                <a:srgbClr val="D9D1D1">
                  <a:lumMod val="50000"/>
                </a:srgbClr>
              </a:solidFill>
              <a:ln>
                <a:noFill/>
              </a:ln>
              <a:effectLst/>
            </c:spPr>
            <c:extLst>
              <c:ext xmlns:c16="http://schemas.microsoft.com/office/drawing/2014/chart" uri="{C3380CC4-5D6E-409C-BE32-E72D297353CC}">
                <c16:uniqueId val="{00000002-1631-413A-9890-D6438C71C869}"/>
              </c:ext>
            </c:extLst>
          </c:dPt>
          <c:dPt>
            <c:idx val="7"/>
            <c:invertIfNegative val="1"/>
            <c:bubble3D val="0"/>
            <c:spPr>
              <a:solidFill>
                <a:srgbClr val="D9D1D1">
                  <a:lumMod val="50000"/>
                </a:srgbClr>
              </a:solidFill>
              <a:ln>
                <a:noFill/>
              </a:ln>
              <a:effectLst/>
            </c:spPr>
            <c:extLst>
              <c:ext xmlns:c16="http://schemas.microsoft.com/office/drawing/2014/chart" uri="{C3380CC4-5D6E-409C-BE32-E72D297353CC}">
                <c16:uniqueId val="{00000001-1631-413A-9890-D6438C71C869}"/>
              </c:ext>
            </c:extLst>
          </c:dPt>
          <c:dPt>
            <c:idx val="9"/>
            <c:invertIfNegative val="1"/>
            <c:bubble3D val="0"/>
            <c:spPr>
              <a:solidFill>
                <a:srgbClr val="D9D1D1">
                  <a:lumMod val="50000"/>
                </a:srgbClr>
              </a:solidFill>
              <a:ln>
                <a:noFill/>
              </a:ln>
              <a:effectLst/>
            </c:spPr>
            <c:extLst>
              <c:ext xmlns:c16="http://schemas.microsoft.com/office/drawing/2014/chart" uri="{C3380CC4-5D6E-409C-BE32-E72D297353CC}">
                <c16:uniqueId val="{00000000-1631-413A-9890-D6438C71C869}"/>
              </c:ext>
            </c:extLst>
          </c:dPt>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'[1]Maxdiff calc'!$H$33:$H$56</c:f>
              <c:strCache>
                <c:ptCount val="24"/>
                <c:pt idx="0">
                  <c:v>Vacuumpakket</c:v>
                </c:pt>
                <c:pt idx="1">
                  <c:v>Et velkendt mærke</c:v>
                </c:pt>
                <c:pt idx="2">
                  <c:v>Lavt salt-indhold</c:v>
                </c:pt>
                <c:pt idx="3">
                  <c:v>Lavt kalorie-indhold</c:v>
                </c:pt>
                <c:pt idx="4">
                  <c:v>Lang holdbarhed</c:v>
                </c:pt>
                <c:pt idx="5">
                  <c:v>Bidrager til flere planter og insekter i naturen</c:v>
                </c:pt>
                <c:pt idx="6">
                  <c:v>Minimal brug af plastik</c:v>
                </c:pt>
                <c:pt idx="7">
                  <c:v>Produceret med mindst muligt CO2 forbrug</c:v>
                </c:pt>
                <c:pt idx="8">
                  <c:v>Miljøvenlig emballage</c:v>
                </c:pt>
                <c:pt idx="9">
                  <c:v>Produceret så bedst muligt beskytter vild natur</c:v>
                </c:pt>
                <c:pt idx="10">
                  <c:v>Økologisk produceret</c:v>
                </c:pt>
                <c:pt idx="11">
                  <c:v>Dyrevelfærdsmærket</c:v>
                </c:pt>
                <c:pt idx="12">
                  <c:v>Lav fedtprocent (4-7%)</c:v>
                </c:pt>
                <c:pt idx="13">
                  <c:v>Passende pakkestørrelse (passer til mit behov)</c:v>
                </c:pt>
                <c:pt idx="14">
                  <c:v>Tydelig deklarering af/information om indhold</c:v>
                </c:pt>
                <c:pt idx="15">
                  <c:v>Fra fritgående dyr</c:v>
                </c:pt>
                <c:pt idx="16">
                  <c:v>På tilbud</c:v>
                </c:pt>
                <c:pt idx="17">
                  <c:v>Uden tilsætningsstoffer</c:v>
                </c:pt>
                <c:pt idx="18">
                  <c:v>Meget for pengene</c:v>
                </c:pt>
                <c:pt idx="19">
                  <c:v>Indholdet ser appetitlig ud</c:v>
                </c:pt>
                <c:pt idx="20">
                  <c:v>Fri for antibiotika/hormoner</c:v>
                </c:pt>
                <c:pt idx="21">
                  <c:v>Indholdet ser frisk ud</c:v>
                </c:pt>
                <c:pt idx="22">
                  <c:v>Dansk produceret</c:v>
                </c:pt>
                <c:pt idx="23">
                  <c:v>Smager godt</c:v>
                </c:pt>
              </c:strCache>
            </c:strRef>
          </c:cat>
          <c:val>
            <c:numRef>
              <c:f>'[1]Maxdiff calc'!$I$33:$I$56</c:f>
              <c:numCache>
                <c:formatCode>General</c:formatCode>
                <c:ptCount val="24"/>
                <c:pt idx="0">
                  <c:v>2.76</c:v>
                </c:pt>
                <c:pt idx="1">
                  <c:v>3.02</c:v>
                </c:pt>
                <c:pt idx="2">
                  <c:v>3.05</c:v>
                </c:pt>
                <c:pt idx="3">
                  <c:v>3.1</c:v>
                </c:pt>
                <c:pt idx="4">
                  <c:v>3.25</c:v>
                </c:pt>
                <c:pt idx="5">
                  <c:v>3.34</c:v>
                </c:pt>
                <c:pt idx="6">
                  <c:v>3.37</c:v>
                </c:pt>
                <c:pt idx="7">
                  <c:v>3.38</c:v>
                </c:pt>
                <c:pt idx="8">
                  <c:v>3.54</c:v>
                </c:pt>
                <c:pt idx="9">
                  <c:v>3.64</c:v>
                </c:pt>
                <c:pt idx="10">
                  <c:v>3.96</c:v>
                </c:pt>
                <c:pt idx="11">
                  <c:v>4.22</c:v>
                </c:pt>
                <c:pt idx="12">
                  <c:v>4.3</c:v>
                </c:pt>
                <c:pt idx="13">
                  <c:v>4.34</c:v>
                </c:pt>
                <c:pt idx="14">
                  <c:v>4.5199999999999996</c:v>
                </c:pt>
                <c:pt idx="15">
                  <c:v>4.59</c:v>
                </c:pt>
                <c:pt idx="16">
                  <c:v>4.74</c:v>
                </c:pt>
                <c:pt idx="17">
                  <c:v>4.83</c:v>
                </c:pt>
                <c:pt idx="18">
                  <c:v>4.8600000000000003</c:v>
                </c:pt>
                <c:pt idx="19">
                  <c:v>5.0599999999999996</c:v>
                </c:pt>
                <c:pt idx="20">
                  <c:v>5.35</c:v>
                </c:pt>
                <c:pt idx="21">
                  <c:v>5.47</c:v>
                </c:pt>
                <c:pt idx="22">
                  <c:v>5.57</c:v>
                </c:pt>
                <c:pt idx="23">
                  <c:v>5.78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FBA-499C-966C-91B7E02C6462}"/>
            </c:ext>
          </c:extLst>
        </c:ser>
        <c:dLbls>
          <c:showLegendKey val="0"/>
          <c:showVal val="0"/>
          <c:showCatName val="0"/>
          <c:showSerName val="0"/>
          <c:showPercent val="0"/>
          <c:showBubbleSize val="0"/>
        </c:dLbls>
        <c:gapWidth val="14"/>
        <c:axId val="496140288"/>
        <c:axId val="496141536"/>
      </c:barChart>
      <c:catAx>
        <c:axId val="496140288"/>
        <c:scaling>
          <c:orientation val="minMax"/>
        </c:scaling>
        <c:delete val="0"/>
        <c:axPos val="l"/>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496141536"/>
        <c:crosses val="autoZero"/>
        <c:auto val="1"/>
        <c:lblAlgn val="ctr"/>
        <c:lblOffset val="100"/>
        <c:noMultiLvlLbl val="0"/>
      </c:catAx>
      <c:valAx>
        <c:axId val="496141536"/>
        <c:scaling>
          <c:orientation val="minMax"/>
          <c:max val="10"/>
        </c:scaling>
        <c:delete val="1"/>
        <c:axPos val="b"/>
        <c:numFmt formatCode="0" sourceLinked="0"/>
        <c:majorTickMark val="out"/>
        <c:minorTickMark val="none"/>
        <c:tickLblPos val="nextTo"/>
        <c:crossAx val="4961402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050"/>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withinLinear" id="17">
  <a:schemeClr val="accent4"/>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D4692A9-E005-C044-A56F-02674BE2DA99}" type="datetimeFigureOut">
              <a:rPr lang="da-DK" smtClean="0"/>
              <a:t>21-09-2023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ECE9BE-8B3E-D24B-A1C2-65CB46C3B3D0}" type="slidenum">
              <a:rPr lang="da-DK" smtClean="0"/>
              <a:t>‹nr.›</a:t>
            </a:fld>
            <a:endParaRPr lang="da-DK"/>
          </a:p>
        </p:txBody>
      </p:sp>
    </p:spTree>
    <p:extLst>
      <p:ext uri="{BB962C8B-B14F-4D97-AF65-F5344CB8AC3E}">
        <p14:creationId xmlns:p14="http://schemas.microsoft.com/office/powerpoint/2010/main" val="210713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a:t>
            </a:r>
          </a:p>
          <a:p>
            <a:endParaRPr lang="da-DK" dirty="0"/>
          </a:p>
          <a:p>
            <a:r>
              <a:rPr lang="da-DK" dirty="0"/>
              <a:t>I den næste time stille skarpt på kødet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En kategori med skarpe holdninger og mange følelser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…men samtidig en kategori, som har en meget stor plads hos danske forbrugere.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E5ECE9BE-8B3E-D24B-A1C2-65CB46C3B3D0}" type="slidenum">
              <a:rPr lang="da-DK" smtClean="0"/>
              <a:t>1</a:t>
            </a:fld>
            <a:endParaRPr lang="da-DK"/>
          </a:p>
        </p:txBody>
      </p:sp>
    </p:spTree>
    <p:extLst>
      <p:ext uri="{BB962C8B-B14F-4D97-AF65-F5344CB8AC3E}">
        <p14:creationId xmlns:p14="http://schemas.microsoft.com/office/powerpoint/2010/main" val="304149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Skab forandringer gennem effektiv kommunikation og digital innovation på kødet, hvor forbrugerne går op i bæredygtighed og klima. Kødet/kædekontor/kæderne/butikkerne </a:t>
            </a:r>
          </a:p>
        </p:txBody>
      </p:sp>
      <p:sp>
        <p:nvSpPr>
          <p:cNvPr id="4" name="Pladsholder til slidenummer 3"/>
          <p:cNvSpPr>
            <a:spLocks noGrp="1"/>
          </p:cNvSpPr>
          <p:nvPr>
            <p:ph type="sldNum" sz="quarter" idx="5"/>
          </p:nvPr>
        </p:nvSpPr>
        <p:spPr/>
        <p:txBody>
          <a:bodyPr/>
          <a:lstStyle/>
          <a:p>
            <a:fld id="{E5ECE9BE-8B3E-D24B-A1C2-65CB46C3B3D0}" type="slidenum">
              <a:rPr lang="da-DK" smtClean="0"/>
              <a:t>44</a:t>
            </a:fld>
            <a:endParaRPr lang="da-DK"/>
          </a:p>
        </p:txBody>
      </p:sp>
    </p:spTree>
    <p:extLst>
      <p:ext uri="{BB962C8B-B14F-4D97-AF65-F5344CB8AC3E}">
        <p14:creationId xmlns:p14="http://schemas.microsoft.com/office/powerpoint/2010/main" val="309311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5ECE9BE-8B3E-D24B-A1C2-65CB46C3B3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362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Mit navn …</a:t>
            </a: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Marked &amp; Ernæring – indsatser på det danske marked bl.a.  på kød og dyrevelfærdsmærket</a:t>
            </a: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p:txBody>
      </p:sp>
      <p:sp>
        <p:nvSpPr>
          <p:cNvPr id="4" name="Pladsholder til slidenumm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5ECE9BE-8B3E-D24B-A1C2-65CB46C3B3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08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 næste time sætte fokus på </a:t>
            </a:r>
          </a:p>
          <a:p>
            <a:endParaRPr lang="da-DK" dirty="0"/>
          </a:p>
          <a:p>
            <a:r>
              <a:rPr lang="da-DK" dirty="0"/>
              <a:t>1) En kort indflyvning – </a:t>
            </a:r>
            <a:r>
              <a:rPr lang="da-DK" b="1" dirty="0"/>
              <a:t>hvad definerer spillebanen</a:t>
            </a:r>
            <a:endParaRPr lang="da-DK" dirty="0"/>
          </a:p>
          <a:p>
            <a:r>
              <a:rPr lang="da-DK" dirty="0"/>
              <a:t>2) Hvad er de nyeste </a:t>
            </a:r>
            <a:r>
              <a:rPr lang="da-DK" dirty="0" err="1"/>
              <a:t>findings</a:t>
            </a:r>
            <a:r>
              <a:rPr lang="da-DK" dirty="0"/>
              <a:t> på </a:t>
            </a:r>
            <a:r>
              <a:rPr lang="da-DK" b="1" dirty="0"/>
              <a:t>forbrugerne</a:t>
            </a:r>
            <a:r>
              <a:rPr lang="da-DK" dirty="0"/>
              <a:t> – på </a:t>
            </a:r>
            <a:r>
              <a:rPr lang="da-DK" b="1" dirty="0"/>
              <a:t>kødet</a:t>
            </a:r>
            <a:r>
              <a:rPr lang="da-DK" dirty="0"/>
              <a:t>, men også på </a:t>
            </a:r>
            <a:r>
              <a:rPr lang="da-DK" b="1" dirty="0"/>
              <a:t>klima og bæredygtighed. NY VIDEN</a:t>
            </a:r>
          </a:p>
          <a:p>
            <a:r>
              <a:rPr lang="da-DK" b="0" dirty="0"/>
              <a:t>3) Og sidst – hvordan kan vi </a:t>
            </a:r>
            <a:r>
              <a:rPr lang="da-DK" b="1" dirty="0"/>
              <a:t>kommunikere mere effektivt </a:t>
            </a:r>
            <a:r>
              <a:rPr lang="da-DK" b="0" dirty="0"/>
              <a:t>og bruge de </a:t>
            </a:r>
            <a:r>
              <a:rPr lang="da-DK" b="1" dirty="0"/>
              <a:t>digitale</a:t>
            </a:r>
            <a:r>
              <a:rPr lang="da-DK" b="0" dirty="0"/>
              <a:t> medier og platforme</a:t>
            </a:r>
          </a:p>
          <a:p>
            <a:endParaRPr lang="da-DK" b="0" dirty="0"/>
          </a:p>
          <a:p>
            <a:r>
              <a:rPr lang="da-DK" b="0" dirty="0"/>
              <a:t>Jeg har derfor inviteret to skarpe profiler Nina Preus og Astrid Haug. Nina er forbrugersociolog og Astrid er digital strategisk rådgiver. De får begge mulighed for at præsentere sig selv senere. </a:t>
            </a:r>
          </a:p>
        </p:txBody>
      </p:sp>
      <p:sp>
        <p:nvSpPr>
          <p:cNvPr id="4" name="Pladsholder til slidenummer 3"/>
          <p:cNvSpPr>
            <a:spLocks noGrp="1"/>
          </p:cNvSpPr>
          <p:nvPr>
            <p:ph type="sldNum" sz="quarter" idx="5"/>
          </p:nvPr>
        </p:nvSpPr>
        <p:spPr/>
        <p:txBody>
          <a:bodyPr/>
          <a:lstStyle/>
          <a:p>
            <a:fld id="{E5ECE9BE-8B3E-D24B-A1C2-65CB46C3B3D0}" type="slidenum">
              <a:rPr lang="da-DK" smtClean="0"/>
              <a:t>3</a:t>
            </a:fld>
            <a:endParaRPr lang="da-DK"/>
          </a:p>
        </p:txBody>
      </p:sp>
    </p:spTree>
    <p:extLst>
      <p:ext uri="{BB962C8B-B14F-4D97-AF65-F5344CB8AC3E}">
        <p14:creationId xmlns:p14="http://schemas.microsoft.com/office/powerpoint/2010/main" val="107632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Senest Oksekød i brand (</a:t>
            </a:r>
            <a:r>
              <a:rPr lang="da-DK" dirty="0" err="1"/>
              <a:t>Concito</a:t>
            </a:r>
            <a:r>
              <a:rPr lang="da-DK" dirty="0"/>
              <a:t> rapport)</a:t>
            </a:r>
          </a:p>
          <a:p>
            <a:endParaRPr lang="da-DK" dirty="0"/>
          </a:p>
          <a:p>
            <a:r>
              <a:rPr lang="da-DK" b="1" dirty="0"/>
              <a:t>Danske meningsdannere - oksekødet </a:t>
            </a:r>
            <a:r>
              <a:rPr lang="da-DK" b="1" dirty="0" err="1"/>
              <a:t>knock</a:t>
            </a:r>
            <a:r>
              <a:rPr lang="da-DK" b="1" dirty="0"/>
              <a:t> out.  Sort hvidt.</a:t>
            </a:r>
          </a:p>
          <a:p>
            <a:endParaRPr lang="da-DK" b="1" dirty="0"/>
          </a:p>
          <a:p>
            <a:r>
              <a:rPr lang="da-DK" b="1" dirty="0"/>
              <a:t>Ingen nuancer </a:t>
            </a:r>
            <a:r>
              <a:rPr lang="da-DK" b="0" dirty="0"/>
              <a:t>– lokal dansk kød ¼ af udledning sammenlignet med globalt gennemsnit.</a:t>
            </a:r>
          </a:p>
          <a:p>
            <a:endParaRPr lang="da-DK" b="0" dirty="0"/>
          </a:p>
          <a:p>
            <a:r>
              <a:rPr lang="da-DK" b="0" dirty="0"/>
              <a:t>(Dansk okse mælk, oksekød, gødning, biogas, kød og læder)</a:t>
            </a:r>
          </a:p>
          <a:p>
            <a:endParaRPr lang="da-DK" b="0" dirty="0"/>
          </a:p>
          <a:p>
            <a:endParaRPr lang="da-DK" dirty="0"/>
          </a:p>
        </p:txBody>
      </p:sp>
      <p:sp>
        <p:nvSpPr>
          <p:cNvPr id="4" name="Pladsholder til slidenummer 3"/>
          <p:cNvSpPr>
            <a:spLocks noGrp="1"/>
          </p:cNvSpPr>
          <p:nvPr>
            <p:ph type="sldNum" sz="quarter" idx="5"/>
          </p:nvPr>
        </p:nvSpPr>
        <p:spPr/>
        <p:txBody>
          <a:bodyPr/>
          <a:lstStyle/>
          <a:p>
            <a:fld id="{E5ECE9BE-8B3E-D24B-A1C2-65CB46C3B3D0}" type="slidenum">
              <a:rPr lang="da-DK" smtClean="0"/>
              <a:t>4</a:t>
            </a:fld>
            <a:endParaRPr lang="da-DK"/>
          </a:p>
        </p:txBody>
      </p:sp>
    </p:spTree>
    <p:extLst>
      <p:ext uri="{BB962C8B-B14F-4D97-AF65-F5344CB8AC3E}">
        <p14:creationId xmlns:p14="http://schemas.microsoft.com/office/powerpoint/2010/main" val="61191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Men samtidig </a:t>
            </a:r>
            <a:r>
              <a:rPr lang="da-DK" b="1" dirty="0"/>
              <a:t>paradoks</a:t>
            </a:r>
          </a:p>
          <a:p>
            <a:endParaRPr lang="da-DK" b="0" dirty="0"/>
          </a:p>
          <a:p>
            <a:r>
              <a:rPr lang="da-DK" b="1" dirty="0"/>
              <a:t>Danskerne forbrugere har en anden opfattelse</a:t>
            </a:r>
          </a:p>
          <a:p>
            <a:endParaRPr lang="da-DK" b="1" dirty="0"/>
          </a:p>
          <a:p>
            <a:r>
              <a:rPr lang="da-DK" b="1" dirty="0"/>
              <a:t>Tre eksempler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danskerne </a:t>
            </a: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elsker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hakket oksekød (information 29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aug</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r>
              <a:rPr lang="da-DK" dirty="0"/>
              <a:t>- 40 pct </a:t>
            </a:r>
            <a:r>
              <a:rPr lang="da-DK" b="1" dirty="0"/>
              <a:t>rødt kød er uskadeligt </a:t>
            </a:r>
            <a:r>
              <a:rPr lang="da-DK" dirty="0"/>
              <a:t>for klimaet (</a:t>
            </a:r>
            <a:r>
              <a:rPr lang="da-DK" dirty="0" err="1"/>
              <a:t>voxometer</a:t>
            </a:r>
            <a:r>
              <a:rPr lang="da-DK" dirty="0"/>
              <a:t> for finans 12 </a:t>
            </a:r>
            <a:r>
              <a:rPr lang="da-DK" dirty="0" err="1"/>
              <a:t>sept</a:t>
            </a:r>
            <a:r>
              <a:rPr lang="da-DK" dirty="0"/>
              <a:t>)</a:t>
            </a:r>
          </a:p>
          <a:p>
            <a:r>
              <a:rPr lang="da-DK" dirty="0"/>
              <a:t>- før sommerferien analyse fra Mandag morgen og Aalborg </a:t>
            </a:r>
            <a:r>
              <a:rPr lang="da-DK" dirty="0" err="1"/>
              <a:t>univeristet</a:t>
            </a:r>
            <a:r>
              <a:rPr lang="da-DK" dirty="0"/>
              <a:t> – </a:t>
            </a:r>
            <a:r>
              <a:rPr lang="da-DK" b="1" dirty="0"/>
              <a:t>bøfelskere </a:t>
            </a:r>
            <a:r>
              <a:rPr lang="da-DK" dirty="0"/>
              <a:t>har ikke længe så grønne tanker</a:t>
            </a:r>
          </a:p>
          <a:p>
            <a:endParaRPr lang="da-DK" dirty="0"/>
          </a:p>
          <a:p>
            <a:endParaRPr lang="da-DK" dirty="0"/>
          </a:p>
          <a:p>
            <a:endParaRPr lang="da-DK" dirty="0"/>
          </a:p>
          <a:p>
            <a:r>
              <a:rPr lang="da-DK" dirty="0"/>
              <a:t>Kilder:</a:t>
            </a:r>
          </a:p>
          <a:p>
            <a:endParaRPr lang="da-DK" dirty="0"/>
          </a:p>
          <a:p>
            <a:r>
              <a:rPr lang="da-DK" dirty="0"/>
              <a:t>Finans 12 </a:t>
            </a:r>
            <a:r>
              <a:rPr lang="da-DK" dirty="0" err="1"/>
              <a:t>sept</a:t>
            </a:r>
            <a:r>
              <a:rPr lang="da-DK" dirty="0"/>
              <a:t> – danskerne har en anden opfattelse</a:t>
            </a:r>
          </a:p>
          <a:p>
            <a:r>
              <a:rPr lang="da-DK" dirty="0"/>
              <a:t>29 </a:t>
            </a:r>
            <a:r>
              <a:rPr lang="da-DK" dirty="0" err="1"/>
              <a:t>aug</a:t>
            </a:r>
            <a:r>
              <a:rPr lang="da-DK" dirty="0"/>
              <a:t> – danskerne elsker oksekød</a:t>
            </a:r>
          </a:p>
          <a:p>
            <a:r>
              <a:rPr lang="da-DK" dirty="0"/>
              <a:t>27 juni – vælgerne er blevet mindre grønne (Mandag Morgen + Aalborg universitet)</a:t>
            </a:r>
          </a:p>
        </p:txBody>
      </p:sp>
      <p:sp>
        <p:nvSpPr>
          <p:cNvPr id="4" name="Pladsholder til slidenumm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5ECE9BE-8B3E-D24B-A1C2-65CB46C3B3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7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Ser vi mod </a:t>
            </a:r>
            <a:r>
              <a:rPr lang="da-DK" b="1" dirty="0"/>
              <a:t>grisen</a:t>
            </a:r>
          </a:p>
          <a:p>
            <a:endParaRPr lang="da-DK" dirty="0"/>
          </a:p>
          <a:p>
            <a:r>
              <a:rPr lang="da-DK" dirty="0"/>
              <a:t>Siden </a:t>
            </a:r>
            <a:r>
              <a:rPr lang="da-DK" dirty="0" err="1"/>
              <a:t>sept</a:t>
            </a:r>
            <a:r>
              <a:rPr lang="da-DK" dirty="0"/>
              <a:t> 2021 kunnet </a:t>
            </a:r>
            <a:r>
              <a:rPr lang="da-DK" b="1" dirty="0"/>
              <a:t>anprise</a:t>
            </a:r>
            <a:r>
              <a:rPr lang="da-DK" dirty="0"/>
              <a:t> på kategorien… </a:t>
            </a:r>
            <a:r>
              <a:rPr lang="da-DK" b="1" dirty="0"/>
              <a:t>i kommunikation</a:t>
            </a:r>
            <a:r>
              <a:rPr lang="da-DK" dirty="0"/>
              <a:t>, </a:t>
            </a:r>
            <a:r>
              <a:rPr lang="da-DK" b="1" dirty="0"/>
              <a:t>i butikken, i tilbudsaviser, på opskrifter og hjemmesider. Del af kostråd.</a:t>
            </a:r>
            <a:endParaRPr lang="da-DK" dirty="0"/>
          </a:p>
          <a:p>
            <a:endParaRPr lang="da-DK" dirty="0"/>
          </a:p>
          <a:p>
            <a:r>
              <a:rPr lang="da-DK" b="0" dirty="0"/>
              <a:t>Samme på </a:t>
            </a:r>
            <a:r>
              <a:rPr lang="da-DK" b="1" dirty="0"/>
              <a:t>kylling</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Vi mangler bare at gøre 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Et godt redskab - vigtig at give danskerne redskaber og viden til at handle og spise mere bæredygtigt. </a:t>
            </a:r>
          </a:p>
          <a:p>
            <a:endParaRPr lang="da-DK" b="1" dirty="0"/>
          </a:p>
          <a:p>
            <a:endParaRPr lang="da-DK" b="1" dirty="0"/>
          </a:p>
        </p:txBody>
      </p:sp>
      <p:sp>
        <p:nvSpPr>
          <p:cNvPr id="4" name="Pladsholder til slidenummer 3"/>
          <p:cNvSpPr>
            <a:spLocks noGrp="1"/>
          </p:cNvSpPr>
          <p:nvPr>
            <p:ph type="sldNum" sz="quarter" idx="5"/>
          </p:nvPr>
        </p:nvSpPr>
        <p:spPr/>
        <p:txBody>
          <a:bodyPr/>
          <a:lstStyle/>
          <a:p>
            <a:fld id="{E5ECE9BE-8B3E-D24B-A1C2-65CB46C3B3D0}" type="slidenum">
              <a:rPr lang="da-DK" smtClean="0"/>
              <a:t>6</a:t>
            </a:fld>
            <a:endParaRPr lang="da-DK"/>
          </a:p>
        </p:txBody>
      </p:sp>
    </p:spTree>
    <p:extLst>
      <p:ext uri="{BB962C8B-B14F-4D97-AF65-F5344CB8AC3E}">
        <p14:creationId xmlns:p14="http://schemas.microsoft.com/office/powerpoint/2010/main" val="381611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Fokus på hvordan skaber merværdi i kød kategorien.</a:t>
            </a:r>
          </a:p>
          <a:p>
            <a:endParaRPr lang="da-DK" b="1" dirty="0"/>
          </a:p>
          <a:p>
            <a:r>
              <a:rPr lang="da-DK" b="0" dirty="0"/>
              <a:t>1) </a:t>
            </a:r>
            <a:r>
              <a:rPr lang="da-DK" b="1" dirty="0"/>
              <a:t>forbrugeren tænker på dyrevelfærd i supermarkedet</a:t>
            </a:r>
            <a:r>
              <a:rPr lang="da-DK" dirty="0"/>
              <a:t>. </a:t>
            </a:r>
          </a:p>
          <a:p>
            <a:endParaRPr lang="da-DK" dirty="0"/>
          </a:p>
          <a:p>
            <a:r>
              <a:rPr lang="da-DK" b="1" i="1" dirty="0"/>
              <a:t>Understøttes ligeledes </a:t>
            </a:r>
            <a:r>
              <a:rPr lang="da-DK" dirty="0"/>
              <a:t>af resultater </a:t>
            </a:r>
            <a:r>
              <a:rPr lang="da-DK" b="1" dirty="0"/>
              <a:t>fra L&amp;F forbrugerkampagne på tværs af brancher</a:t>
            </a:r>
            <a:r>
              <a:rPr lang="da-DK" dirty="0"/>
              <a:t>. Netop af 2. </a:t>
            </a:r>
            <a:r>
              <a:rPr lang="da-DK" dirty="0" err="1"/>
              <a:t>burst</a:t>
            </a:r>
            <a:r>
              <a:rPr lang="da-DK" dirty="0"/>
              <a:t> uge 35</a:t>
            </a:r>
          </a:p>
          <a:p>
            <a:endParaRPr lang="da-DK" dirty="0"/>
          </a:p>
          <a:p>
            <a:r>
              <a:rPr lang="da-DK" b="0" dirty="0"/>
              <a:t>2) </a:t>
            </a:r>
            <a:r>
              <a:rPr lang="da-DK" b="1" dirty="0"/>
              <a:t>Økologi</a:t>
            </a:r>
            <a:r>
              <a:rPr lang="da-DK" b="0" dirty="0"/>
              <a:t> tilsvarende vigtigt </a:t>
            </a:r>
            <a:r>
              <a:rPr lang="da-DK" dirty="0"/>
              <a:t>for </a:t>
            </a:r>
            <a:r>
              <a:rPr lang="da-DK" b="1" dirty="0"/>
              <a:t>danske forbrugere</a:t>
            </a:r>
            <a:r>
              <a:rPr lang="da-DK" dirty="0"/>
              <a:t>.  På kød For nogle en </a:t>
            </a:r>
            <a:r>
              <a:rPr lang="da-DK" i="1" dirty="0"/>
              <a:t>hygiejnefaktor</a:t>
            </a:r>
            <a:r>
              <a:rPr lang="da-DK" i="0" dirty="0"/>
              <a:t>. Skal helt tilbage på sporet efter inflation of prisstigninger.</a:t>
            </a:r>
            <a:endParaRPr lang="da-DK" dirty="0"/>
          </a:p>
          <a:p>
            <a:endParaRPr lang="da-DK" dirty="0"/>
          </a:p>
          <a:p>
            <a:endParaRPr lang="da-DK" dirty="0"/>
          </a:p>
          <a:p>
            <a:r>
              <a:rPr lang="da-DK" dirty="0"/>
              <a:t>…og det er stikordet til at give stafetten </a:t>
            </a:r>
            <a:r>
              <a:rPr lang="da-DK" dirty="0" err="1"/>
              <a:t>videre…nemlig</a:t>
            </a:r>
            <a:endParaRPr lang="da-DK" dirty="0"/>
          </a:p>
          <a:p>
            <a:endParaRPr lang="da-DK" dirty="0"/>
          </a:p>
          <a:p>
            <a:r>
              <a:rPr lang="da-DK" dirty="0"/>
              <a:t>(FVST PM 16juni23)</a:t>
            </a:r>
          </a:p>
        </p:txBody>
      </p:sp>
      <p:sp>
        <p:nvSpPr>
          <p:cNvPr id="4" name="Pladsholder til slidenummer 3"/>
          <p:cNvSpPr>
            <a:spLocks noGrp="1"/>
          </p:cNvSpPr>
          <p:nvPr>
            <p:ph type="sldNum" sz="quarter" idx="5"/>
          </p:nvPr>
        </p:nvSpPr>
        <p:spPr/>
        <p:txBody>
          <a:bodyPr/>
          <a:lstStyle/>
          <a:p>
            <a:fld id="{E5ECE9BE-8B3E-D24B-A1C2-65CB46C3B3D0}" type="slidenum">
              <a:rPr lang="da-DK" smtClean="0"/>
              <a:t>7</a:t>
            </a:fld>
            <a:endParaRPr lang="da-DK"/>
          </a:p>
        </p:txBody>
      </p:sp>
    </p:spTree>
    <p:extLst>
      <p:ext uri="{BB962C8B-B14F-4D97-AF65-F5344CB8AC3E}">
        <p14:creationId xmlns:p14="http://schemas.microsoft.com/office/powerpoint/2010/main" val="49910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siger forbrugerne.</a:t>
            </a:r>
          </a:p>
          <a:p>
            <a:endParaRPr lang="da-DK" dirty="0"/>
          </a:p>
          <a:p>
            <a:r>
              <a:rPr lang="da-DK" dirty="0"/>
              <a:t>Værsgo Nina</a:t>
            </a:r>
          </a:p>
        </p:txBody>
      </p:sp>
      <p:sp>
        <p:nvSpPr>
          <p:cNvPr id="4" name="Pladsholder til slidenumm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5ECE9BE-8B3E-D24B-A1C2-65CB46C3B3D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6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Nyeste </a:t>
            </a:r>
            <a:r>
              <a:rPr kumimoji="0" lang="da-DK" sz="1400" b="0" i="0" u="none" strike="noStrike" kern="1200" cap="none" spc="0" normalizeH="0" baseline="0" noProof="0" dirty="0" err="1">
                <a:ln>
                  <a:noFill/>
                </a:ln>
                <a:solidFill>
                  <a:srgbClr val="000000"/>
                </a:solidFill>
                <a:effectLst/>
                <a:uLnTx/>
                <a:uFillTx/>
                <a:latin typeface="Arial" panose="020B0604020202020204"/>
                <a:ea typeface="+mn-ea"/>
                <a:cs typeface="Calibri Light" panose="020F0302020204030204" pitchFamily="34" charset="0"/>
              </a:rPr>
              <a:t>findings</a:t>
            </a:r>
            <a:r>
              <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om forbrugerne og kødet på det danske marked. Vi sætter fokus på vejen frem for kategorien, hvor bæredygtighed og klima er stærke drivere (Forbrugersociolog, Nina Preus, LF analyse) 20-23 min</a:t>
            </a: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E5ECE9BE-8B3E-D24B-A1C2-65CB46C3B3D0}" type="slidenum">
              <a:rPr lang="da-DK" smtClean="0"/>
              <a:t>9</a:t>
            </a:fld>
            <a:endParaRPr lang="da-DK"/>
          </a:p>
        </p:txBody>
      </p:sp>
    </p:spTree>
    <p:extLst>
      <p:ext uri="{BB962C8B-B14F-4D97-AF65-F5344CB8AC3E}">
        <p14:creationId xmlns:p14="http://schemas.microsoft.com/office/powerpoint/2010/main" val="3946571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slide_hvid tekst">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6E81FF4-3585-78E2-8A5E-1388521B9F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2" name="Rektangel 1">
            <a:extLst>
              <a:ext uri="{FF2B5EF4-FFF2-40B4-BE49-F238E27FC236}">
                <a16:creationId xmlns:a16="http://schemas.microsoft.com/office/drawing/2014/main" id="{9E466A02-5FCE-2C7B-791B-BD089119DEA2}"/>
              </a:ext>
            </a:extLst>
          </p:cNvPr>
          <p:cNvSpPr/>
          <p:nvPr userDrawn="1"/>
        </p:nvSpPr>
        <p:spPr>
          <a:xfrm>
            <a:off x="0" y="0"/>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AE85FBB6-BF70-83B8-EA70-7B933F23106E}"/>
              </a:ext>
            </a:extLst>
          </p:cNvPr>
          <p:cNvPicPr>
            <a:picLocks noChangeAspect="1"/>
          </p:cNvPicPr>
          <p:nvPr userDrawn="1"/>
        </p:nvPicPr>
        <p:blipFill>
          <a:blip r:embed="rId3"/>
          <a:srcRect/>
          <a:stretch/>
        </p:blipFill>
        <p:spPr>
          <a:xfrm>
            <a:off x="388054" y="372902"/>
            <a:ext cx="3885364" cy="6132074"/>
          </a:xfrm>
          <a:prstGeom prst="rect">
            <a:avLst/>
          </a:prstGeom>
        </p:spPr>
      </p:pic>
      <p:sp>
        <p:nvSpPr>
          <p:cNvPr id="8" name="Tekstfelt 7">
            <a:extLst>
              <a:ext uri="{FF2B5EF4-FFF2-40B4-BE49-F238E27FC236}">
                <a16:creationId xmlns:a16="http://schemas.microsoft.com/office/drawing/2014/main" id="{35998545-58EB-294E-9AF2-9464AA237FE2}"/>
              </a:ext>
            </a:extLst>
          </p:cNvPr>
          <p:cNvSpPr txBox="1"/>
          <p:nvPr userDrawn="1"/>
        </p:nvSpPr>
        <p:spPr>
          <a:xfrm>
            <a:off x="2083780" y="279290"/>
            <a:ext cx="6447099" cy="892552"/>
          </a:xfrm>
          <a:prstGeom prst="rect">
            <a:avLst/>
          </a:prstGeom>
          <a:noFill/>
        </p:spPr>
        <p:txBody>
          <a:bodyPr wrap="square" rtlCol="0">
            <a:spAutoFit/>
          </a:bodyPr>
          <a:lstStyle/>
          <a:p>
            <a:pPr algn="l"/>
            <a:r>
              <a:rPr lang="da-DK" sz="3200" b="1" i="0" spc="600" dirty="0">
                <a:solidFill>
                  <a:schemeClr val="bg1"/>
                </a:solidFill>
                <a:latin typeface="+mj-lt"/>
                <a:ea typeface="Roboto" panose="02000000000000000000" pitchFamily="2" charset="0"/>
                <a:cs typeface="Roboto" panose="02000000000000000000" pitchFamily="2" charset="0"/>
              </a:rPr>
              <a:t>FØDEVAREDAGEN</a:t>
            </a:r>
          </a:p>
          <a:p>
            <a:pPr algn="l"/>
            <a:r>
              <a:rPr lang="da-DK" sz="2000" b="1" i="0" spc="300" dirty="0">
                <a:solidFill>
                  <a:schemeClr val="bg1"/>
                </a:solidFill>
                <a:latin typeface="+mj-lt"/>
                <a:ea typeface="Roboto" panose="02000000000000000000" pitchFamily="2" charset="0"/>
                <a:cs typeface="Roboto" panose="02000000000000000000" pitchFamily="2" charset="0"/>
              </a:rPr>
              <a:t>EXECUTIVE</a:t>
            </a:r>
          </a:p>
        </p:txBody>
      </p:sp>
      <p:pic>
        <p:nvPicPr>
          <p:cNvPr id="10" name="Billede 1">
            <a:extLst>
              <a:ext uri="{FF2B5EF4-FFF2-40B4-BE49-F238E27FC236}">
                <a16:creationId xmlns:a16="http://schemas.microsoft.com/office/drawing/2014/main" id="{5D279BCB-DFBF-665B-3718-42F89B4AC7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02031" y="5988208"/>
            <a:ext cx="1031863" cy="587589"/>
          </a:xfrm>
          <a:prstGeom prst="rect">
            <a:avLst/>
          </a:prstGeom>
        </p:spPr>
      </p:pic>
      <p:sp>
        <p:nvSpPr>
          <p:cNvPr id="11" name="Tekstfelt 10">
            <a:extLst>
              <a:ext uri="{FF2B5EF4-FFF2-40B4-BE49-F238E27FC236}">
                <a16:creationId xmlns:a16="http://schemas.microsoft.com/office/drawing/2014/main" id="{3A265328-58E8-686C-5A38-1D62DB9DD5B4}"/>
              </a:ext>
            </a:extLst>
          </p:cNvPr>
          <p:cNvSpPr txBox="1"/>
          <p:nvPr userDrawn="1"/>
        </p:nvSpPr>
        <p:spPr>
          <a:xfrm rot="5400000">
            <a:off x="9711418" y="2202541"/>
            <a:ext cx="418505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600" b="1" i="0" spc="300" dirty="0">
                <a:solidFill>
                  <a:schemeClr val="bg1"/>
                </a:solidFill>
                <a:latin typeface="+mj-lt"/>
              </a:rPr>
              <a:t>HVOR GODE RÅVARER MØDES</a:t>
            </a:r>
          </a:p>
        </p:txBody>
      </p:sp>
    </p:spTree>
    <p:extLst>
      <p:ext uri="{BB962C8B-B14F-4D97-AF65-F5344CB8AC3E}">
        <p14:creationId xmlns:p14="http://schemas.microsoft.com/office/powerpoint/2010/main" val="306363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ggrund MEJERI_sort teks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9928" b="19929"/>
          <a:stretch/>
        </p:blipFill>
        <p:spPr>
          <a:xfrm>
            <a:off x="0" y="0"/>
            <a:ext cx="12192000" cy="6858000"/>
          </a:xfrm>
          <a:prstGeom prst="rect">
            <a:avLst/>
          </a:prstGeom>
          <a:solidFill>
            <a:schemeClr val="bg1"/>
          </a:solidFill>
          <a:ln>
            <a:noFill/>
          </a:ln>
        </p:spPr>
      </p:pic>
      <p:pic>
        <p:nvPicPr>
          <p:cNvPr id="7" name="Billede 6">
            <a:extLst>
              <a:ext uri="{FF2B5EF4-FFF2-40B4-BE49-F238E27FC236}">
                <a16:creationId xmlns:a16="http://schemas.microsoft.com/office/drawing/2014/main" id="{87EAFEBA-103C-3066-705E-C97BC578B9D4}"/>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8" name="Billede 7">
            <a:extLst>
              <a:ext uri="{FF2B5EF4-FFF2-40B4-BE49-F238E27FC236}">
                <a16:creationId xmlns:a16="http://schemas.microsoft.com/office/drawing/2014/main" id="{1A0CEACC-256B-7881-A97F-8A56F1800E02}"/>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3" name="Pladsholder til tekst 2">
            <a:extLst>
              <a:ext uri="{FF2B5EF4-FFF2-40B4-BE49-F238E27FC236}">
                <a16:creationId xmlns:a16="http://schemas.microsoft.com/office/drawing/2014/main" id="{645C98EA-8810-68DC-276F-E79BFAF39890}"/>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188327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ggrund FG+GRØNT_sort teks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9928" b="19929"/>
          <a:stretch/>
        </p:blipFill>
        <p:spPr>
          <a:xfrm>
            <a:off x="0" y="0"/>
            <a:ext cx="12192000" cy="6858000"/>
          </a:xfrm>
          <a:prstGeom prst="rect">
            <a:avLst/>
          </a:prstGeom>
          <a:solidFill>
            <a:schemeClr val="bg1"/>
          </a:solidFill>
          <a:ln>
            <a:noFill/>
          </a:ln>
        </p:spPr>
      </p:pic>
      <p:pic>
        <p:nvPicPr>
          <p:cNvPr id="5" name="Billede 4">
            <a:extLst>
              <a:ext uri="{FF2B5EF4-FFF2-40B4-BE49-F238E27FC236}">
                <a16:creationId xmlns:a16="http://schemas.microsoft.com/office/drawing/2014/main" id="{DBBA7FA4-8A9D-F3A9-EA08-8F7AAE1F4707}"/>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6" name="Billede 5">
            <a:extLst>
              <a:ext uri="{FF2B5EF4-FFF2-40B4-BE49-F238E27FC236}">
                <a16:creationId xmlns:a16="http://schemas.microsoft.com/office/drawing/2014/main" id="{52CAE306-E140-6B13-22F0-722ADA1350D7}"/>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5F499D01-AB87-96F4-160C-4D97088974DD}"/>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247875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ggrund KØD_sort tekst">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E008E77A-396B-1D7B-C754-97815F7AD0EC}"/>
              </a:ext>
            </a:extLst>
          </p:cNvPr>
          <p:cNvGrpSpPr/>
          <p:nvPr userDrawn="1"/>
        </p:nvGrpSpPr>
        <p:grpSpPr>
          <a:xfrm>
            <a:off x="0" y="0"/>
            <a:ext cx="12191999" cy="6858000"/>
            <a:chOff x="0" y="0"/>
            <a:chExt cx="12191999" cy="685800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29" r="19813" b="-144"/>
            <a:stretch/>
          </p:blipFill>
          <p:spPr>
            <a:xfrm>
              <a:off x="2481942" y="0"/>
              <a:ext cx="9710057" cy="6858000"/>
            </a:xfrm>
            <a:prstGeom prst="rect">
              <a:avLst/>
            </a:prstGeom>
            <a:solidFill>
              <a:schemeClr val="bg1"/>
            </a:solidFill>
            <a:ln>
              <a:noFill/>
            </a:ln>
          </p:spPr>
        </p:pic>
        <p:pic>
          <p:nvPicPr>
            <p:cNvPr id="7" name="Billede 6">
              <a:extLst>
                <a:ext uri="{FF2B5EF4-FFF2-40B4-BE49-F238E27FC236}">
                  <a16:creationId xmlns:a16="http://schemas.microsoft.com/office/drawing/2014/main" id="{208AA465-9DB3-D34F-D41F-72F469E1EE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29" r="79185" b="-144"/>
            <a:stretch/>
          </p:blipFill>
          <p:spPr>
            <a:xfrm rot="10800000">
              <a:off x="0" y="0"/>
              <a:ext cx="2481942" cy="6858000"/>
            </a:xfrm>
            <a:prstGeom prst="rect">
              <a:avLst/>
            </a:prstGeom>
            <a:solidFill>
              <a:schemeClr val="bg1"/>
            </a:solidFill>
            <a:ln>
              <a:noFill/>
            </a:ln>
          </p:spPr>
        </p:pic>
      </p:grpSp>
      <p:pic>
        <p:nvPicPr>
          <p:cNvPr id="5" name="Billede 4">
            <a:extLst>
              <a:ext uri="{FF2B5EF4-FFF2-40B4-BE49-F238E27FC236}">
                <a16:creationId xmlns:a16="http://schemas.microsoft.com/office/drawing/2014/main" id="{9578A431-C3DA-A03E-0410-6BBBC48C46C0}"/>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6" name="Billede 5">
            <a:extLst>
              <a:ext uri="{FF2B5EF4-FFF2-40B4-BE49-F238E27FC236}">
                <a16:creationId xmlns:a16="http://schemas.microsoft.com/office/drawing/2014/main" id="{3E817274-0436-E8E4-A9D0-DBBF8746E880}"/>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A3F258F1-799D-6778-07FE-EB06E7F97ED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387000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ggrund FOODSERVICE_sort teks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9964" r="19928" b="9964"/>
          <a:stretch/>
        </p:blipFill>
        <p:spPr>
          <a:xfrm>
            <a:off x="0" y="0"/>
            <a:ext cx="12192000" cy="6858000"/>
          </a:xfrm>
          <a:prstGeom prst="rect">
            <a:avLst/>
          </a:prstGeom>
          <a:solidFill>
            <a:schemeClr val="bg1"/>
          </a:solidFill>
          <a:ln>
            <a:noFill/>
          </a:ln>
        </p:spPr>
      </p:pic>
      <p:pic>
        <p:nvPicPr>
          <p:cNvPr id="5" name="Billede 4">
            <a:extLst>
              <a:ext uri="{FF2B5EF4-FFF2-40B4-BE49-F238E27FC236}">
                <a16:creationId xmlns:a16="http://schemas.microsoft.com/office/drawing/2014/main" id="{28A19BFC-7BD7-C38B-E827-0EF242A418FF}"/>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6" name="Billede 5">
            <a:extLst>
              <a:ext uri="{FF2B5EF4-FFF2-40B4-BE49-F238E27FC236}">
                <a16:creationId xmlns:a16="http://schemas.microsoft.com/office/drawing/2014/main" id="{D320D727-DE2F-077C-0AA2-0C77814F328B}"/>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576E3A4B-781E-195E-3A48-FA0A484A7257}"/>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113289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ggrund FISK_sort tekst">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7C925C4E-5EC5-6D34-E3F1-D4F44D475B14}"/>
              </a:ext>
            </a:extLst>
          </p:cNvPr>
          <p:cNvGrpSpPr/>
          <p:nvPr userDrawn="1"/>
        </p:nvGrpSpPr>
        <p:grpSpPr>
          <a:xfrm>
            <a:off x="0" y="0"/>
            <a:ext cx="12191999" cy="6858000"/>
            <a:chOff x="0" y="0"/>
            <a:chExt cx="12191999" cy="685800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7" t="94" r="43876" b="14482"/>
            <a:stretch/>
          </p:blipFill>
          <p:spPr>
            <a:xfrm>
              <a:off x="4258490" y="0"/>
              <a:ext cx="7933509" cy="6858000"/>
            </a:xfrm>
            <a:prstGeom prst="rect">
              <a:avLst/>
            </a:prstGeom>
            <a:solidFill>
              <a:schemeClr val="bg1"/>
            </a:solidFill>
            <a:ln>
              <a:noFill/>
            </a:ln>
          </p:spPr>
        </p:pic>
        <p:pic>
          <p:nvPicPr>
            <p:cNvPr id="8" name="Billede 7">
              <a:extLst>
                <a:ext uri="{FF2B5EF4-FFF2-40B4-BE49-F238E27FC236}">
                  <a16:creationId xmlns:a16="http://schemas.microsoft.com/office/drawing/2014/main" id="{70CEE738-E4B6-2976-A63E-B1F3330951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7" t="94" r="76154" b="14482"/>
            <a:stretch/>
          </p:blipFill>
          <p:spPr>
            <a:xfrm flipH="1">
              <a:off x="0" y="0"/>
              <a:ext cx="4258490" cy="6858000"/>
            </a:xfrm>
            <a:prstGeom prst="rect">
              <a:avLst/>
            </a:prstGeom>
            <a:solidFill>
              <a:schemeClr val="bg1"/>
            </a:solidFill>
            <a:ln>
              <a:noFill/>
            </a:ln>
          </p:spPr>
        </p:pic>
      </p:grpSp>
      <p:pic>
        <p:nvPicPr>
          <p:cNvPr id="5" name="Billede 4">
            <a:extLst>
              <a:ext uri="{FF2B5EF4-FFF2-40B4-BE49-F238E27FC236}">
                <a16:creationId xmlns:a16="http://schemas.microsoft.com/office/drawing/2014/main" id="{50AC1CC3-5754-890E-33AE-E8D44E4AE6B0}"/>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7" name="Billede 6">
            <a:extLst>
              <a:ext uri="{FF2B5EF4-FFF2-40B4-BE49-F238E27FC236}">
                <a16:creationId xmlns:a16="http://schemas.microsoft.com/office/drawing/2014/main" id="{D4D67748-B024-BBE3-E0D3-5927ADD67B27}"/>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CCADAD4C-91CA-83C2-BF39-A9D5A22E84F7}"/>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2518848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slide m. billede">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99506D94-5B4E-52A1-2B6C-53408B7DA397}"/>
              </a:ext>
            </a:extLst>
          </p:cNvPr>
          <p:cNvGrpSpPr/>
          <p:nvPr userDrawn="1"/>
        </p:nvGrpSpPr>
        <p:grpSpPr>
          <a:xfrm>
            <a:off x="-261260" y="0"/>
            <a:ext cx="12453260" cy="6858000"/>
            <a:chOff x="-261260" y="0"/>
            <a:chExt cx="12453260" cy="6858000"/>
          </a:xfrm>
        </p:grpSpPr>
        <p:pic>
          <p:nvPicPr>
            <p:cNvPr id="3" name="Billede 2" descr="Et billede, der indeholder mad, grøntsager&#10;&#10;Automatisk genereret beskrivelse">
              <a:extLst>
                <a:ext uri="{FF2B5EF4-FFF2-40B4-BE49-F238E27FC236}">
                  <a16:creationId xmlns:a16="http://schemas.microsoft.com/office/drawing/2014/main" id="{131BDF46-4643-218F-5E23-C39A8CB87B85}"/>
                </a:ext>
              </a:extLst>
            </p:cNvPr>
            <p:cNvPicPr>
              <a:picLocks noChangeAspect="1"/>
            </p:cNvPicPr>
            <p:nvPr userDrawn="1"/>
          </p:nvPicPr>
          <p:blipFill rotWithShape="1">
            <a:blip r:embed="rId2"/>
            <a:srcRect l="10112" t="547" r="10112" b="40361"/>
            <a:stretch/>
          </p:blipFill>
          <p:spPr>
            <a:xfrm rot="16200000">
              <a:off x="7069183" y="1735183"/>
              <a:ext cx="6858000" cy="3387634"/>
            </a:xfrm>
            <a:prstGeom prst="rect">
              <a:avLst/>
            </a:prstGeom>
          </p:spPr>
        </p:pic>
        <p:pic>
          <p:nvPicPr>
            <p:cNvPr id="4" name="Billede 3" descr="Et billede, der indeholder mad, grøntsager&#10;&#10;Automatisk genereret beskrivelse">
              <a:extLst>
                <a:ext uri="{FF2B5EF4-FFF2-40B4-BE49-F238E27FC236}">
                  <a16:creationId xmlns:a16="http://schemas.microsoft.com/office/drawing/2014/main" id="{64548F2D-0F24-1A75-7BB0-8772B9738050}"/>
                </a:ext>
              </a:extLst>
            </p:cNvPr>
            <p:cNvPicPr>
              <a:picLocks noChangeAspect="1"/>
            </p:cNvPicPr>
            <p:nvPr userDrawn="1"/>
          </p:nvPicPr>
          <p:blipFill rotWithShape="1">
            <a:blip r:embed="rId2"/>
            <a:srcRect l="10112" t="548" r="10112" b="90794"/>
            <a:stretch/>
          </p:blipFill>
          <p:spPr>
            <a:xfrm rot="5400000">
              <a:off x="842553" y="-1103813"/>
              <a:ext cx="6858000" cy="9065625"/>
            </a:xfrm>
            <a:prstGeom prst="rect">
              <a:avLst/>
            </a:prstGeom>
          </p:spPr>
        </p:pic>
      </p:grpSp>
      <p:sp>
        <p:nvSpPr>
          <p:cNvPr id="5" name="Content Placeholder 2">
            <a:extLst>
              <a:ext uri="{FF2B5EF4-FFF2-40B4-BE49-F238E27FC236}">
                <a16:creationId xmlns:a16="http://schemas.microsoft.com/office/drawing/2014/main" id="{D9A0F49C-9F93-3B4A-81CA-FF4E2FEF1C59}"/>
              </a:ext>
            </a:extLst>
          </p:cNvPr>
          <p:cNvSpPr>
            <a:spLocks noGrp="1"/>
          </p:cNvSpPr>
          <p:nvPr userDrawn="1">
            <p:ph idx="1" hasCustomPrompt="1"/>
          </p:nvPr>
        </p:nvSpPr>
        <p:spPr>
          <a:xfrm>
            <a:off x="1223158" y="2090694"/>
            <a:ext cx="8339942" cy="3532865"/>
          </a:xfrm>
        </p:spPr>
        <p:txBody>
          <a:bodyPr>
            <a:normAutofit/>
          </a:bodyPr>
          <a:lstStyle>
            <a:lvl1pPr marL="0" indent="0">
              <a:buNone/>
              <a:defRPr sz="1600" b="0" i="0">
                <a:latin typeface="Helvetica" pitchFamily="2" charset="0"/>
                <a:cs typeface="Calibri Light" panose="020F0302020204030204" pitchFamily="34" charset="0"/>
              </a:defRPr>
            </a:lvl1pPr>
            <a:lvl2pPr marL="952485" indent="-342900">
              <a:buFont typeface="Arial" panose="020B0604020202020204" pitchFamily="34" charset="0"/>
              <a:buChar char="•"/>
              <a:defRPr sz="1800" b="0" i="0">
                <a:latin typeface="Helvetica" pitchFamily="2" charset="0"/>
                <a:cs typeface="Calibri Light" panose="020F0302020204030204" pitchFamily="34" charset="0"/>
              </a:defRPr>
            </a:lvl2pPr>
            <a:lvl3pPr>
              <a:defRPr sz="1800" b="0" i="0">
                <a:latin typeface="Helvetica" pitchFamily="2" charset="0"/>
                <a:cs typeface="Calibri Light" panose="020F0302020204030204" pitchFamily="34" charset="0"/>
              </a:defRPr>
            </a:lvl3pPr>
            <a:lvl4pPr>
              <a:defRPr sz="2133"/>
            </a:lvl4pPr>
            <a:lvl5pPr>
              <a:defRPr sz="2133"/>
            </a:lvl5pPr>
          </a:lstStyle>
          <a:p>
            <a:pPr lvl="0"/>
            <a:r>
              <a:rPr lang="da-DK" dirty="0"/>
              <a:t>Indsæt tekst, billeder eller grafer</a:t>
            </a:r>
          </a:p>
        </p:txBody>
      </p:sp>
      <p:sp>
        <p:nvSpPr>
          <p:cNvPr id="6" name="Title 1">
            <a:extLst>
              <a:ext uri="{FF2B5EF4-FFF2-40B4-BE49-F238E27FC236}">
                <a16:creationId xmlns:a16="http://schemas.microsoft.com/office/drawing/2014/main" id="{64DB4753-CF7E-744E-A07A-44B30FE6C62D}"/>
              </a:ext>
            </a:extLst>
          </p:cNvPr>
          <p:cNvSpPr>
            <a:spLocks noGrp="1"/>
          </p:cNvSpPr>
          <p:nvPr userDrawn="1">
            <p:ph type="title" hasCustomPrompt="1"/>
          </p:nvPr>
        </p:nvSpPr>
        <p:spPr>
          <a:xfrm>
            <a:off x="1223158" y="1234441"/>
            <a:ext cx="8339942" cy="772719"/>
          </a:xfrm>
          <a:prstGeom prst="rect">
            <a:avLst/>
          </a:prstGeom>
        </p:spPr>
        <p:txBody>
          <a:bodyPr/>
          <a:lstStyle>
            <a:lvl1pPr algn="l">
              <a:defRPr sz="2400" b="1" i="0">
                <a:latin typeface="+mj-lt"/>
                <a:cs typeface="Times New Roman" panose="02020603050405020304" pitchFamily="18" charset="0"/>
              </a:defRPr>
            </a:lvl1pPr>
          </a:lstStyle>
          <a:p>
            <a:r>
              <a:rPr lang="da-DK" dirty="0"/>
              <a:t>Overskrift</a:t>
            </a:r>
            <a:endParaRPr lang="en-US" dirty="0"/>
          </a:p>
        </p:txBody>
      </p:sp>
      <p:pic>
        <p:nvPicPr>
          <p:cNvPr id="7" name="Billede 6">
            <a:extLst>
              <a:ext uri="{FF2B5EF4-FFF2-40B4-BE49-F238E27FC236}">
                <a16:creationId xmlns:a16="http://schemas.microsoft.com/office/drawing/2014/main" id="{053AEDB9-8F1A-CBFD-5D75-85ABA9C7B6CD}"/>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8" name="Billede 7">
            <a:extLst>
              <a:ext uri="{FF2B5EF4-FFF2-40B4-BE49-F238E27FC236}">
                <a16:creationId xmlns:a16="http://schemas.microsoft.com/office/drawing/2014/main" id="{9911BED6-8AF4-7E47-EBF0-7A62AFDDAB47}"/>
              </a:ext>
            </a:extLst>
          </p:cNvPr>
          <p:cNvPicPr>
            <a:picLocks noChangeAspect="1"/>
          </p:cNvPicPr>
          <p:nvPr userDrawn="1"/>
        </p:nvPicPr>
        <p:blipFill>
          <a:blip r:embed="rId4"/>
          <a:srcRect/>
          <a:stretch/>
        </p:blipFill>
        <p:spPr>
          <a:xfrm>
            <a:off x="383402" y="4945907"/>
            <a:ext cx="1032719" cy="1629889"/>
          </a:xfrm>
          <a:prstGeom prst="rect">
            <a:avLst/>
          </a:prstGeom>
        </p:spPr>
      </p:pic>
    </p:spTree>
    <p:extLst>
      <p:ext uri="{BB962C8B-B14F-4D97-AF65-F5344CB8AC3E}">
        <p14:creationId xmlns:p14="http://schemas.microsoft.com/office/powerpoint/2010/main" val="65796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slide u. billede">
    <p:bg>
      <p:bgPr>
        <a:solidFill>
          <a:srgbClr val="CDCAC7"/>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0A2CD-933F-65B4-8DCA-C883B5C3D0F2}"/>
              </a:ext>
            </a:extLst>
          </p:cNvPr>
          <p:cNvSpPr>
            <a:spLocks noGrp="1"/>
          </p:cNvSpPr>
          <p:nvPr>
            <p:ph idx="1" hasCustomPrompt="1"/>
          </p:nvPr>
        </p:nvSpPr>
        <p:spPr>
          <a:xfrm>
            <a:off x="12554" y="1"/>
            <a:ext cx="12192000" cy="6857999"/>
          </a:xfrm>
          <a:noFill/>
        </p:spPr>
        <p:txBody>
          <a:bodyPr anchor="ctr"/>
          <a:lstStyle>
            <a:lvl1pPr marL="0" indent="0" algn="ctr">
              <a:buNone/>
              <a:defRPr/>
            </a:lvl1pPr>
          </a:lstStyle>
          <a:p>
            <a:pPr lvl="0"/>
            <a:r>
              <a:rPr lang="da-DK" dirty="0"/>
              <a:t>Full screen billede</a:t>
            </a:r>
          </a:p>
          <a:p>
            <a:pPr lvl="0"/>
            <a:endParaRPr lang="da-DK" dirty="0"/>
          </a:p>
        </p:txBody>
      </p:sp>
      <p:pic>
        <p:nvPicPr>
          <p:cNvPr id="3" name="Billede 2">
            <a:extLst>
              <a:ext uri="{FF2B5EF4-FFF2-40B4-BE49-F238E27FC236}">
                <a16:creationId xmlns:a16="http://schemas.microsoft.com/office/drawing/2014/main" id="{EE30621C-94E1-E927-39E7-4DA93189945E}"/>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7" name="Billede 6">
            <a:extLst>
              <a:ext uri="{FF2B5EF4-FFF2-40B4-BE49-F238E27FC236}">
                <a16:creationId xmlns:a16="http://schemas.microsoft.com/office/drawing/2014/main" id="{23EB3EB5-6980-A253-4529-1971E3D73E1A}"/>
              </a:ext>
            </a:extLst>
          </p:cNvPr>
          <p:cNvPicPr>
            <a:picLocks noChangeAspect="1"/>
          </p:cNvPicPr>
          <p:nvPr userDrawn="1"/>
        </p:nvPicPr>
        <p:blipFill>
          <a:blip r:embed="rId3"/>
          <a:srcRect/>
          <a:stretch/>
        </p:blipFill>
        <p:spPr>
          <a:xfrm>
            <a:off x="383402" y="4945907"/>
            <a:ext cx="1032719" cy="1629889"/>
          </a:xfrm>
          <a:prstGeom prst="rect">
            <a:avLst/>
          </a:prstGeom>
        </p:spPr>
      </p:pic>
      <p:sp>
        <p:nvSpPr>
          <p:cNvPr id="4" name="Pladsholder til tekst 2">
            <a:extLst>
              <a:ext uri="{FF2B5EF4-FFF2-40B4-BE49-F238E27FC236}">
                <a16:creationId xmlns:a16="http://schemas.microsoft.com/office/drawing/2014/main" id="{32C31DD6-824A-6D8B-C3C8-18725292887B}"/>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350855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lide, redigerbar baggr.">
    <p:bg>
      <p:bgPr>
        <a:solidFill>
          <a:srgbClr val="CDCAC7"/>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0A2CD-933F-65B4-8DCA-C883B5C3D0F2}"/>
              </a:ext>
            </a:extLst>
          </p:cNvPr>
          <p:cNvSpPr>
            <a:spLocks noGrp="1"/>
          </p:cNvSpPr>
          <p:nvPr>
            <p:ph idx="1" hasCustomPrompt="1"/>
          </p:nvPr>
        </p:nvSpPr>
        <p:spPr>
          <a:xfrm>
            <a:off x="0" y="1"/>
            <a:ext cx="12192000" cy="6857999"/>
          </a:xfrm>
          <a:noFill/>
        </p:spPr>
        <p:txBody>
          <a:bodyPr anchor="ctr"/>
          <a:lstStyle>
            <a:lvl1pPr marL="0" indent="0" algn="ctr">
              <a:buNone/>
              <a:defRPr/>
            </a:lvl1pPr>
          </a:lstStyle>
          <a:p>
            <a:pPr lvl="0"/>
            <a:r>
              <a:rPr lang="da-DK" dirty="0"/>
              <a:t>Full screen billede</a:t>
            </a:r>
          </a:p>
          <a:p>
            <a:pPr lvl="0"/>
            <a:endParaRPr lang="da-DK" dirty="0"/>
          </a:p>
        </p:txBody>
      </p:sp>
      <p:sp>
        <p:nvSpPr>
          <p:cNvPr id="2" name="Pladsholder til tekst 2">
            <a:extLst>
              <a:ext uri="{FF2B5EF4-FFF2-40B4-BE49-F238E27FC236}">
                <a16:creationId xmlns:a16="http://schemas.microsoft.com/office/drawing/2014/main" id="{AC716752-27B0-B08A-44D5-F7AC8D281521}"/>
              </a:ext>
            </a:extLst>
          </p:cNvPr>
          <p:cNvSpPr>
            <a:spLocks noGrp="1"/>
          </p:cNvSpPr>
          <p:nvPr>
            <p:ph type="body" sz="quarter" idx="10" hasCustomPrompt="1"/>
          </p:nvPr>
        </p:nvSpPr>
        <p:spPr>
          <a:xfrm>
            <a:off x="1071153" y="674679"/>
            <a:ext cx="10049693" cy="708737"/>
          </a:xfrm>
        </p:spPr>
        <p:txBody>
          <a:bodyPr>
            <a:noAutofit/>
          </a:bodyPr>
          <a:lstStyle>
            <a:lvl1pPr marL="0" indent="0">
              <a:lnSpc>
                <a:spcPct val="100000"/>
              </a:lnSpc>
              <a:buNone/>
              <a:defRPr sz="2400" b="1">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Overskrift + mulighed for baggrundsbillede</a:t>
            </a:r>
          </a:p>
        </p:txBody>
      </p:sp>
      <p:pic>
        <p:nvPicPr>
          <p:cNvPr id="3" name="Billede 2">
            <a:extLst>
              <a:ext uri="{FF2B5EF4-FFF2-40B4-BE49-F238E27FC236}">
                <a16:creationId xmlns:a16="http://schemas.microsoft.com/office/drawing/2014/main" id="{EE30621C-94E1-E927-39E7-4DA93189945E}"/>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7" name="Billede 6">
            <a:extLst>
              <a:ext uri="{FF2B5EF4-FFF2-40B4-BE49-F238E27FC236}">
                <a16:creationId xmlns:a16="http://schemas.microsoft.com/office/drawing/2014/main" id="{23EB3EB5-6980-A253-4529-1971E3D73E1A}"/>
              </a:ext>
            </a:extLst>
          </p:cNvPr>
          <p:cNvPicPr>
            <a:picLocks noChangeAspect="1"/>
          </p:cNvPicPr>
          <p:nvPr userDrawn="1"/>
        </p:nvPicPr>
        <p:blipFill>
          <a:blip r:embed="rId3"/>
          <a:srcRect/>
          <a:stretch/>
        </p:blipFill>
        <p:spPr>
          <a:xfrm>
            <a:off x="383402" y="4945907"/>
            <a:ext cx="1032719" cy="1629889"/>
          </a:xfrm>
          <a:prstGeom prst="rect">
            <a:avLst/>
          </a:prstGeom>
        </p:spPr>
      </p:pic>
      <p:sp>
        <p:nvSpPr>
          <p:cNvPr id="5" name="Pladsholder til tekst 4">
            <a:extLst>
              <a:ext uri="{FF2B5EF4-FFF2-40B4-BE49-F238E27FC236}">
                <a16:creationId xmlns:a16="http://schemas.microsoft.com/office/drawing/2014/main" id="{B309F488-3BCB-55BD-23AD-0B60D23258EA}"/>
              </a:ext>
            </a:extLst>
          </p:cNvPr>
          <p:cNvSpPr>
            <a:spLocks noGrp="1"/>
          </p:cNvSpPr>
          <p:nvPr>
            <p:ph type="body" sz="quarter" idx="11"/>
          </p:nvPr>
        </p:nvSpPr>
        <p:spPr>
          <a:xfrm>
            <a:off x="1071154" y="1654538"/>
            <a:ext cx="10031821" cy="3548924"/>
          </a:xfrm>
        </p:spPr>
        <p:txBody>
          <a:bodyPr>
            <a:normAutofit/>
          </a:bodyPr>
          <a:lstStyle>
            <a:lvl1pPr marL="0" indent="0">
              <a:buNone/>
              <a:defRPr sz="1600">
                <a:latin typeface="+mn-lt"/>
              </a:defRPr>
            </a:lvl1pPr>
            <a:lvl2pPr marL="609585" indent="0">
              <a:buNone/>
              <a:defRPr sz="2000"/>
            </a:lvl2pPr>
            <a:lvl3pPr marL="1219170" indent="0">
              <a:buNone/>
              <a:defRPr sz="2000"/>
            </a:lvl3pPr>
            <a:lvl4pPr marL="1828755" indent="0">
              <a:buNone/>
              <a:defRPr sz="2000"/>
            </a:lvl4pPr>
            <a:lvl5pPr marL="2438339" indent="0">
              <a:buNone/>
              <a:defRPr sz="2000"/>
            </a:lvl5pPr>
          </a:lstStyle>
          <a:p>
            <a:pPr lvl="0"/>
            <a:r>
              <a:rPr lang="da-DK"/>
              <a:t>Klik for at redigere teksttypografierne i masteren</a:t>
            </a:r>
          </a:p>
        </p:txBody>
      </p:sp>
    </p:spTree>
    <p:extLst>
      <p:ext uri="{BB962C8B-B14F-4D97-AF65-F5344CB8AC3E}">
        <p14:creationId xmlns:p14="http://schemas.microsoft.com/office/powerpoint/2010/main" val="26540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 indhold hvide logoer">
    <p:bg>
      <p:bgPr>
        <a:solidFill>
          <a:srgbClr val="CDCAC7"/>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D64C4E1-5233-1594-E416-62AEEDCBF0F7}"/>
              </a:ext>
            </a:extLst>
          </p:cNvPr>
          <p:cNvPicPr>
            <a:picLocks noChangeAspect="1"/>
          </p:cNvPicPr>
          <p:nvPr userDrawn="1"/>
        </p:nvPicPr>
        <p:blipFill>
          <a:blip r:embed="rId2"/>
          <a:srcRect/>
          <a:stretch/>
        </p:blipFill>
        <p:spPr>
          <a:xfrm>
            <a:off x="383308" y="5250945"/>
            <a:ext cx="839443" cy="1324851"/>
          </a:xfrm>
          <a:prstGeom prst="rect">
            <a:avLst/>
          </a:prstGeom>
        </p:spPr>
      </p:pic>
      <p:sp>
        <p:nvSpPr>
          <p:cNvPr id="4" name="Text Placeholder 13">
            <a:extLst>
              <a:ext uri="{FF2B5EF4-FFF2-40B4-BE49-F238E27FC236}">
                <a16:creationId xmlns:a16="http://schemas.microsoft.com/office/drawing/2014/main" id="{2816A04A-1C42-B072-6E5E-142145AE99DA}"/>
              </a:ext>
            </a:extLst>
          </p:cNvPr>
          <p:cNvSpPr>
            <a:spLocks noGrp="1"/>
          </p:cNvSpPr>
          <p:nvPr>
            <p:ph type="body" sz="quarter" idx="19"/>
          </p:nvPr>
        </p:nvSpPr>
        <p:spPr>
          <a:xfrm>
            <a:off x="10801102"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006327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Indhold sorte logoer">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2697DCF-49E6-A843-8DC3-B04F2F85654D}"/>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4" name="Billede 3">
            <a:extLst>
              <a:ext uri="{FF2B5EF4-FFF2-40B4-BE49-F238E27FC236}">
                <a16:creationId xmlns:a16="http://schemas.microsoft.com/office/drawing/2014/main" id="{8AA718B1-2B2A-45A5-A9D2-AB72F016B3E9}"/>
              </a:ext>
            </a:extLst>
          </p:cNvPr>
          <p:cNvPicPr>
            <a:picLocks noChangeAspect="1"/>
          </p:cNvPicPr>
          <p:nvPr userDrawn="1"/>
        </p:nvPicPr>
        <p:blipFill>
          <a:blip r:embed="rId3"/>
          <a:srcRect/>
          <a:stretch/>
        </p:blipFill>
        <p:spPr>
          <a:xfrm>
            <a:off x="383402" y="4945907"/>
            <a:ext cx="1032719" cy="1629889"/>
          </a:xfrm>
          <a:prstGeom prst="rect">
            <a:avLst/>
          </a:prstGeom>
        </p:spPr>
      </p:pic>
    </p:spTree>
    <p:extLst>
      <p:ext uri="{BB962C8B-B14F-4D97-AF65-F5344CB8AC3E}">
        <p14:creationId xmlns:p14="http://schemas.microsoft.com/office/powerpoint/2010/main" val="141585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slide - VELKOMMEN_hvid tekst">
    <p:spTree>
      <p:nvGrpSpPr>
        <p:cNvPr id="1" name=""/>
        <p:cNvGrpSpPr/>
        <p:nvPr/>
      </p:nvGrpSpPr>
      <p:grpSpPr>
        <a:xfrm>
          <a:off x="0" y="0"/>
          <a:ext cx="0" cy="0"/>
          <a:chOff x="0" y="0"/>
          <a:chExt cx="0" cy="0"/>
        </a:xfrm>
      </p:grpSpPr>
      <p:pic>
        <p:nvPicPr>
          <p:cNvPr id="17" name="Billede 16">
            <a:extLst>
              <a:ext uri="{FF2B5EF4-FFF2-40B4-BE49-F238E27FC236}">
                <a16:creationId xmlns:a16="http://schemas.microsoft.com/office/drawing/2014/main" id="{3AB76BC9-B934-A9E5-6464-FC346DF459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11" name="Rektangel 10">
            <a:extLst>
              <a:ext uri="{FF2B5EF4-FFF2-40B4-BE49-F238E27FC236}">
                <a16:creationId xmlns:a16="http://schemas.microsoft.com/office/drawing/2014/main" id="{78ACBCA9-F12F-D5A2-3ECD-36C97C2188E6}"/>
              </a:ext>
            </a:extLst>
          </p:cNvPr>
          <p:cNvSpPr/>
          <p:nvPr userDrawn="1"/>
        </p:nvSpPr>
        <p:spPr>
          <a:xfrm>
            <a:off x="0" y="0"/>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2" name="Billede 1">
            <a:extLst>
              <a:ext uri="{FF2B5EF4-FFF2-40B4-BE49-F238E27FC236}">
                <a16:creationId xmlns:a16="http://schemas.microsoft.com/office/drawing/2014/main" id="{5521AC6A-150E-64D7-C9D4-A575DEF1B86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802031" y="5988208"/>
            <a:ext cx="1031863" cy="587589"/>
          </a:xfrm>
          <a:prstGeom prst="rect">
            <a:avLst/>
          </a:prstGeom>
        </p:spPr>
      </p:pic>
      <p:sp>
        <p:nvSpPr>
          <p:cNvPr id="10" name="Tekstfelt 9">
            <a:extLst>
              <a:ext uri="{FF2B5EF4-FFF2-40B4-BE49-F238E27FC236}">
                <a16:creationId xmlns:a16="http://schemas.microsoft.com/office/drawing/2014/main" id="{22172AFC-9644-B6C5-E752-05A5F9CEDA84}"/>
              </a:ext>
            </a:extLst>
          </p:cNvPr>
          <p:cNvSpPr txBox="1"/>
          <p:nvPr userDrawn="1"/>
        </p:nvSpPr>
        <p:spPr>
          <a:xfrm>
            <a:off x="257171" y="385073"/>
            <a:ext cx="11426198" cy="1919756"/>
          </a:xfrm>
          <a:prstGeom prst="rect">
            <a:avLst/>
          </a:prstGeom>
          <a:noFill/>
        </p:spPr>
        <p:txBody>
          <a:bodyPr wrap="square" rtlCol="0">
            <a:spAutoFit/>
          </a:bodyPr>
          <a:lstStyle/>
          <a:p>
            <a:pPr algn="l">
              <a:lnSpc>
                <a:spcPts val="4680"/>
              </a:lnSpc>
            </a:pPr>
            <a:r>
              <a:rPr lang="da-DK" sz="4800" b="1" i="0" spc="600" dirty="0">
                <a:solidFill>
                  <a:schemeClr val="bg1"/>
                </a:solidFill>
                <a:latin typeface="+mj-lt"/>
              </a:rPr>
              <a:t>VELKOMMEN TIL </a:t>
            </a:r>
          </a:p>
          <a:p>
            <a:pPr algn="l">
              <a:lnSpc>
                <a:spcPts val="4680"/>
              </a:lnSpc>
            </a:pPr>
            <a:r>
              <a:rPr lang="da-DK" sz="4800" b="1" i="0" spc="600" dirty="0">
                <a:solidFill>
                  <a:schemeClr val="bg1"/>
                </a:solidFill>
                <a:latin typeface="+mj-lt"/>
              </a:rPr>
              <a:t>FØDEVAREDAGEN</a:t>
            </a:r>
          </a:p>
          <a:p>
            <a:pPr algn="l">
              <a:lnSpc>
                <a:spcPts val="4680"/>
              </a:lnSpc>
            </a:pPr>
            <a:r>
              <a:rPr lang="da-DK" sz="4800" b="1" i="0" spc="300" dirty="0">
                <a:solidFill>
                  <a:schemeClr val="bg1"/>
                </a:solidFill>
                <a:latin typeface="+mj-lt"/>
              </a:rPr>
              <a:t>EXECUTIVE</a:t>
            </a:r>
          </a:p>
        </p:txBody>
      </p:sp>
      <p:sp>
        <p:nvSpPr>
          <p:cNvPr id="13" name="Tekstfelt 12">
            <a:extLst>
              <a:ext uri="{FF2B5EF4-FFF2-40B4-BE49-F238E27FC236}">
                <a16:creationId xmlns:a16="http://schemas.microsoft.com/office/drawing/2014/main" id="{AB9BF529-73B8-8FCD-C92C-73E59501BD89}"/>
              </a:ext>
            </a:extLst>
          </p:cNvPr>
          <p:cNvSpPr txBox="1"/>
          <p:nvPr userDrawn="1"/>
        </p:nvSpPr>
        <p:spPr>
          <a:xfrm>
            <a:off x="2914438" y="6286293"/>
            <a:ext cx="418505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600" b="1" i="0" spc="300" dirty="0">
                <a:solidFill>
                  <a:schemeClr val="bg1"/>
                </a:solidFill>
                <a:latin typeface="Helvetica" pitchFamily="2" charset="0"/>
              </a:rPr>
              <a:t>HVOR GODE RÅVARER MØDES</a:t>
            </a:r>
          </a:p>
        </p:txBody>
      </p:sp>
      <p:pic>
        <p:nvPicPr>
          <p:cNvPr id="15" name="Billede 14">
            <a:extLst>
              <a:ext uri="{FF2B5EF4-FFF2-40B4-BE49-F238E27FC236}">
                <a16:creationId xmlns:a16="http://schemas.microsoft.com/office/drawing/2014/main" id="{B5C674DA-28E7-27F2-B0D2-F6A5C4132421}"/>
              </a:ext>
            </a:extLst>
          </p:cNvPr>
          <p:cNvPicPr>
            <a:picLocks noChangeAspect="1"/>
          </p:cNvPicPr>
          <p:nvPr userDrawn="1"/>
        </p:nvPicPr>
        <p:blipFill>
          <a:blip r:embed="rId5"/>
          <a:srcRect/>
          <a:stretch/>
        </p:blipFill>
        <p:spPr>
          <a:xfrm>
            <a:off x="384075" y="2750695"/>
            <a:ext cx="2423636" cy="3825101"/>
          </a:xfrm>
          <a:prstGeom prst="rect">
            <a:avLst/>
          </a:prstGeom>
        </p:spPr>
      </p:pic>
    </p:spTree>
    <p:extLst>
      <p:ext uri="{BB962C8B-B14F-4D97-AF65-F5344CB8AC3E}">
        <p14:creationId xmlns:p14="http://schemas.microsoft.com/office/powerpoint/2010/main" val="398430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6CBD8A3-3919-CB4E-B249-2C76A5ADC020}"/>
              </a:ext>
            </a:extLst>
          </p:cNvPr>
          <p:cNvSpPr>
            <a:spLocks noGrp="1"/>
          </p:cNvSpPr>
          <p:nvPr>
            <p:ph type="title" hasCustomPrompt="1"/>
          </p:nvPr>
        </p:nvSpPr>
        <p:spPr>
          <a:xfrm>
            <a:off x="1390897" y="1271939"/>
            <a:ext cx="9094223" cy="772719"/>
          </a:xfrm>
          <a:prstGeom prst="rect">
            <a:avLst/>
          </a:prstGeom>
        </p:spPr>
        <p:txBody>
          <a:bodyPr/>
          <a:lstStyle>
            <a:lvl1pPr algn="l">
              <a:defRPr sz="2400" b="1" i="0">
                <a:latin typeface="+mj-lt"/>
                <a:cs typeface="Times New Roman" panose="02020603050405020304" pitchFamily="18" charset="0"/>
              </a:defRPr>
            </a:lvl1pPr>
          </a:lstStyle>
          <a:p>
            <a:r>
              <a:rPr lang="da-DK" dirty="0"/>
              <a:t>Overskrift</a:t>
            </a:r>
            <a:endParaRPr lang="en-US" dirty="0"/>
          </a:p>
        </p:txBody>
      </p:sp>
      <p:sp>
        <p:nvSpPr>
          <p:cNvPr id="9" name="Content Placeholder 2">
            <a:extLst>
              <a:ext uri="{FF2B5EF4-FFF2-40B4-BE49-F238E27FC236}">
                <a16:creationId xmlns:a16="http://schemas.microsoft.com/office/drawing/2014/main" id="{A554E78C-49BA-364A-9F64-B4A82F35222B}"/>
              </a:ext>
            </a:extLst>
          </p:cNvPr>
          <p:cNvSpPr>
            <a:spLocks noGrp="1"/>
          </p:cNvSpPr>
          <p:nvPr>
            <p:ph idx="1" hasCustomPrompt="1"/>
          </p:nvPr>
        </p:nvSpPr>
        <p:spPr>
          <a:xfrm>
            <a:off x="1390897" y="2251091"/>
            <a:ext cx="3733995" cy="3532865"/>
          </a:xfrm>
        </p:spPr>
        <p:txBody>
          <a:bodyPr>
            <a:normAutofit/>
          </a:bodyPr>
          <a:lstStyle>
            <a:lvl1pPr marL="0" indent="0">
              <a:buNone/>
              <a:defRPr sz="1600" b="0" i="0">
                <a:latin typeface="+mn-lt"/>
                <a:cs typeface="Calibri Light" panose="020F0302020204030204" pitchFamily="34" charset="0"/>
              </a:defRPr>
            </a:lvl1pPr>
            <a:lvl2pPr marL="952485" indent="-342900">
              <a:buFont typeface="Arial" panose="020B0604020202020204" pitchFamily="34" charset="0"/>
              <a:buChar char="•"/>
              <a:defRPr sz="1600" b="0" i="0">
                <a:latin typeface="+mn-lt"/>
                <a:cs typeface="Calibri Light" panose="020F0302020204030204" pitchFamily="34" charset="0"/>
              </a:defRPr>
            </a:lvl2pPr>
            <a:lvl3pPr>
              <a:defRPr sz="1600" b="0" i="0">
                <a:latin typeface="+mn-lt"/>
                <a:cs typeface="Calibri Light" panose="020F0302020204030204" pitchFamily="34" charset="0"/>
              </a:defRPr>
            </a:lvl3pPr>
            <a:lvl4pPr>
              <a:defRPr sz="2133"/>
            </a:lvl4pPr>
            <a:lvl5pPr>
              <a:defRPr sz="2133"/>
            </a:lvl5pPr>
          </a:lstStyle>
          <a:p>
            <a:pPr lvl="0"/>
            <a:r>
              <a:rPr lang="da-DK" dirty="0"/>
              <a:t>Indsæt tekst, billeder eller grafer</a:t>
            </a:r>
          </a:p>
          <a:p>
            <a:pPr lvl="1"/>
            <a:r>
              <a:rPr lang="da-DK" dirty="0"/>
              <a:t>Second </a:t>
            </a:r>
            <a:r>
              <a:rPr lang="da-DK" dirty="0" err="1"/>
              <a:t>level</a:t>
            </a:r>
            <a:endParaRPr lang="da-DK" dirty="0"/>
          </a:p>
          <a:p>
            <a:pPr lvl="2"/>
            <a:r>
              <a:rPr lang="da-DK" dirty="0"/>
              <a:t>Third </a:t>
            </a:r>
            <a:r>
              <a:rPr lang="da-DK" dirty="0" err="1"/>
              <a:t>level</a:t>
            </a:r>
            <a:endParaRPr lang="da-DK" dirty="0"/>
          </a:p>
        </p:txBody>
      </p:sp>
      <p:sp>
        <p:nvSpPr>
          <p:cNvPr id="13" name="Content Placeholder 2">
            <a:extLst>
              <a:ext uri="{FF2B5EF4-FFF2-40B4-BE49-F238E27FC236}">
                <a16:creationId xmlns:a16="http://schemas.microsoft.com/office/drawing/2014/main" id="{DA83AD84-6290-8842-9B51-C435A2D5A8B3}"/>
              </a:ext>
            </a:extLst>
          </p:cNvPr>
          <p:cNvSpPr>
            <a:spLocks noGrp="1"/>
          </p:cNvSpPr>
          <p:nvPr>
            <p:ph idx="10" hasCustomPrompt="1"/>
          </p:nvPr>
        </p:nvSpPr>
        <p:spPr>
          <a:xfrm>
            <a:off x="5346259" y="2251091"/>
            <a:ext cx="5138861" cy="3532865"/>
          </a:xfrm>
        </p:spPr>
        <p:txBody>
          <a:bodyPr>
            <a:normAutofit/>
          </a:bodyPr>
          <a:lstStyle>
            <a:lvl1pPr marL="0" indent="0">
              <a:buNone/>
              <a:defRPr sz="1600" b="0" i="0">
                <a:latin typeface="+mn-lt"/>
                <a:cs typeface="Calibri Light" panose="020F0302020204030204" pitchFamily="34" charset="0"/>
              </a:defRPr>
            </a:lvl1pPr>
            <a:lvl2pPr marL="952485" indent="-342900">
              <a:buFont typeface="Arial" panose="020B0604020202020204" pitchFamily="34" charset="0"/>
              <a:buChar char="•"/>
              <a:defRPr sz="1600" b="0" i="0">
                <a:latin typeface="+mn-lt"/>
                <a:cs typeface="Calibri Light" panose="020F0302020204030204" pitchFamily="34" charset="0"/>
              </a:defRPr>
            </a:lvl2pPr>
            <a:lvl3pPr>
              <a:defRPr sz="1600" b="0" i="0">
                <a:latin typeface="+mn-lt"/>
                <a:cs typeface="Calibri Light" panose="020F0302020204030204" pitchFamily="34" charset="0"/>
              </a:defRPr>
            </a:lvl3pPr>
            <a:lvl4pPr>
              <a:defRPr sz="2133"/>
            </a:lvl4pPr>
            <a:lvl5pPr>
              <a:defRPr sz="2133"/>
            </a:lvl5pPr>
          </a:lstStyle>
          <a:p>
            <a:pPr lvl="0"/>
            <a:r>
              <a:rPr lang="da-DK" dirty="0"/>
              <a:t>Indsæt tekst, billeder eller grafer</a:t>
            </a:r>
          </a:p>
          <a:p>
            <a:pPr lvl="1"/>
            <a:r>
              <a:rPr lang="da-DK" dirty="0"/>
              <a:t>Second </a:t>
            </a:r>
            <a:r>
              <a:rPr lang="da-DK" dirty="0" err="1"/>
              <a:t>level</a:t>
            </a:r>
            <a:endParaRPr lang="da-DK" dirty="0"/>
          </a:p>
          <a:p>
            <a:pPr lvl="2"/>
            <a:r>
              <a:rPr lang="da-DK" dirty="0"/>
              <a:t>Third </a:t>
            </a:r>
            <a:r>
              <a:rPr lang="da-DK" dirty="0" err="1"/>
              <a:t>level</a:t>
            </a:r>
            <a:endParaRPr lang="da-DK" dirty="0"/>
          </a:p>
        </p:txBody>
      </p:sp>
      <p:pic>
        <p:nvPicPr>
          <p:cNvPr id="4" name="Billede 3">
            <a:extLst>
              <a:ext uri="{FF2B5EF4-FFF2-40B4-BE49-F238E27FC236}">
                <a16:creationId xmlns:a16="http://schemas.microsoft.com/office/drawing/2014/main" id="{E4A85C61-2AE8-F4B1-2459-7744B7465F5D}"/>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5" name="Billede 4">
            <a:extLst>
              <a:ext uri="{FF2B5EF4-FFF2-40B4-BE49-F238E27FC236}">
                <a16:creationId xmlns:a16="http://schemas.microsoft.com/office/drawing/2014/main" id="{57D1F3F4-E302-B492-4C37-3A51F409D9C7}"/>
              </a:ext>
            </a:extLst>
          </p:cNvPr>
          <p:cNvPicPr>
            <a:picLocks noChangeAspect="1"/>
          </p:cNvPicPr>
          <p:nvPr userDrawn="1"/>
        </p:nvPicPr>
        <p:blipFill>
          <a:blip r:embed="rId3"/>
          <a:srcRect/>
          <a:stretch/>
        </p:blipFill>
        <p:spPr>
          <a:xfrm>
            <a:off x="383402" y="4945907"/>
            <a:ext cx="1032719" cy="1629889"/>
          </a:xfrm>
          <a:prstGeom prst="rect">
            <a:avLst/>
          </a:prstGeom>
        </p:spPr>
      </p:pic>
    </p:spTree>
    <p:extLst>
      <p:ext uri="{BB962C8B-B14F-4D97-AF65-F5344CB8AC3E}">
        <p14:creationId xmlns:p14="http://schemas.microsoft.com/office/powerpoint/2010/main" val="168151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slide u.bille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sz="2400" b="1">
                <a:latin typeface="+mj-lt"/>
                <a:cs typeface="Times New Roman" panose="02020603050405020304" pitchFamily="18" charset="0"/>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1600" b="0" i="0">
                <a:solidFill>
                  <a:schemeClr val="tx1"/>
                </a:solidFill>
                <a:latin typeface="+mn-lt"/>
                <a:cs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undertiteltypografien i masteren</a:t>
            </a:r>
            <a:endParaRPr lang="en-US" dirty="0"/>
          </a:p>
        </p:txBody>
      </p:sp>
      <p:pic>
        <p:nvPicPr>
          <p:cNvPr id="4" name="Billede 3">
            <a:extLst>
              <a:ext uri="{FF2B5EF4-FFF2-40B4-BE49-F238E27FC236}">
                <a16:creationId xmlns:a16="http://schemas.microsoft.com/office/drawing/2014/main" id="{22AB7A88-DF8E-0AC2-0B1A-F61D79367B09}"/>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5" name="Billede 4">
            <a:extLst>
              <a:ext uri="{FF2B5EF4-FFF2-40B4-BE49-F238E27FC236}">
                <a16:creationId xmlns:a16="http://schemas.microsoft.com/office/drawing/2014/main" id="{07469CCA-80C3-A6AD-4FF9-1F0921EF4621}"/>
              </a:ext>
            </a:extLst>
          </p:cNvPr>
          <p:cNvPicPr>
            <a:picLocks noChangeAspect="1"/>
          </p:cNvPicPr>
          <p:nvPr userDrawn="1"/>
        </p:nvPicPr>
        <p:blipFill>
          <a:blip r:embed="rId3"/>
          <a:srcRect/>
          <a:stretch/>
        </p:blipFill>
        <p:spPr>
          <a:xfrm>
            <a:off x="383402" y="4945907"/>
            <a:ext cx="1032719" cy="1629889"/>
          </a:xfrm>
          <a:prstGeom prst="rect">
            <a:avLst/>
          </a:prstGeom>
        </p:spPr>
      </p:pic>
    </p:spTree>
    <p:extLst>
      <p:ext uri="{BB962C8B-B14F-4D97-AF65-F5344CB8AC3E}">
        <p14:creationId xmlns:p14="http://schemas.microsoft.com/office/powerpoint/2010/main" val="3661074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443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6289"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3449" y="5706000"/>
            <a:ext cx="2428874" cy="1152000"/>
          </a:xfrm>
          <a:solidFill>
            <a:schemeClr val="accent4"/>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3447" cy="1152000"/>
          </a:xfrm>
          <a:solidFill>
            <a:srgbClr val="003F5D"/>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0" y="0"/>
            <a:ext cx="9783448" cy="5706000"/>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541463"/>
            <a:ext cx="7395404"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110" y="3323829"/>
            <a:ext cx="7352669"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979130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3448" y="0"/>
            <a:ext cx="2408553" cy="6858000"/>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2000"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541463"/>
            <a:ext cx="7395404" cy="1424390"/>
          </a:xfrm>
        </p:spPr>
        <p:txBody>
          <a:bodyPr>
            <a:spAutoFit/>
          </a:bodyPr>
          <a:lstStyle>
            <a:lvl1pPr>
              <a:lnSpc>
                <a:spcPct val="88000"/>
              </a:lnSpc>
              <a:defRPr sz="5200">
                <a:solidFill>
                  <a:srgbClr val="003F5D"/>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110" y="3323829"/>
            <a:ext cx="7352669"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936314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2000" cy="3460344"/>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2751609"/>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3829781"/>
            <a:ext cx="7352669"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381558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2000" cy="3460344"/>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2751609"/>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3829781"/>
            <a:ext cx="7352669"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20003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2000" cy="2520000"/>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3249792"/>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4267200"/>
            <a:ext cx="7352669"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722216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hasCustomPrompt="1"/>
          </p:nvPr>
        </p:nvSpPr>
        <p:spPr>
          <a:xfrm>
            <a:off x="-1" y="2743839"/>
            <a:ext cx="12192000" cy="2520000"/>
          </a:xfrm>
          <a:solidFill>
            <a:srgbClr val="003F5D">
              <a:alpha val="75000"/>
            </a:srgbClr>
          </a:solidFill>
        </p:spPr>
        <p:txBody>
          <a:bodyPr tIns="0"/>
          <a:lstStyle>
            <a:lvl1pPr marL="0" indent="0">
              <a:buFont typeface="Arial" pitchFamily="34" charset="0"/>
              <a:buNone/>
              <a:defRPr sz="100"/>
            </a:lvl1pPr>
          </a:lstStyle>
          <a:p>
            <a:pPr lvl="0"/>
            <a:r>
              <a:rPr lang="da-DK" dirty="0"/>
              <a:t>Rediger typografien i masterens44</a:t>
            </a:r>
          </a:p>
        </p:txBody>
      </p:sp>
      <p:sp>
        <p:nvSpPr>
          <p:cNvPr id="2" name="Title 1"/>
          <p:cNvSpPr>
            <a:spLocks noGrp="1"/>
          </p:cNvSpPr>
          <p:nvPr>
            <p:ph type="ctrTitle" hasCustomPrompt="1"/>
          </p:nvPr>
        </p:nvSpPr>
        <p:spPr>
          <a:xfrm>
            <a:off x="511376" y="3249792"/>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4267200"/>
            <a:ext cx="7352669"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3"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820676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9391" y="0"/>
            <a:ext cx="5732608"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901575"/>
            <a:ext cx="5583831"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110" y="3323829"/>
            <a:ext cx="5551565"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21" name="Text Placeholder 13"/>
          <p:cNvSpPr>
            <a:spLocks noGrp="1"/>
          </p:cNvSpPr>
          <p:nvPr>
            <p:ph type="body" sz="quarter" idx="24"/>
          </p:nvPr>
        </p:nvSpPr>
        <p:spPr>
          <a:xfrm>
            <a:off x="-1" y="5706000"/>
            <a:ext cx="12192000"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8611" y="3864984"/>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2378" y="5988209"/>
            <a:ext cx="1008128" cy="587589"/>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8611" y="2158017"/>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8611" y="456217"/>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438" y="6205995"/>
            <a:ext cx="2548457" cy="180000"/>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0933524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slide_hvid tekst_baggr. 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5" name="Rektangel 4">
            <a:extLst>
              <a:ext uri="{FF2B5EF4-FFF2-40B4-BE49-F238E27FC236}">
                <a16:creationId xmlns:a16="http://schemas.microsoft.com/office/drawing/2014/main" id="{A3E954B5-0DF8-0759-82D7-CF99837C80C6}"/>
              </a:ext>
            </a:extLst>
          </p:cNvPr>
          <p:cNvSpPr/>
          <p:nvPr userDrawn="1"/>
        </p:nvSpPr>
        <p:spPr>
          <a:xfrm>
            <a:off x="3179" y="9939"/>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sp>
        <p:nvSpPr>
          <p:cNvPr id="8" name="Pladsholder til tekst 2">
            <a:extLst>
              <a:ext uri="{FF2B5EF4-FFF2-40B4-BE49-F238E27FC236}">
                <a16:creationId xmlns:a16="http://schemas.microsoft.com/office/drawing/2014/main" id="{F7D46161-21A2-2CCC-977E-F758630B63D3}"/>
              </a:ext>
            </a:extLst>
          </p:cNvPr>
          <p:cNvSpPr>
            <a:spLocks noGrp="1"/>
          </p:cNvSpPr>
          <p:nvPr>
            <p:ph type="body" sz="quarter" idx="10" hasCustomPrompt="1"/>
          </p:nvPr>
        </p:nvSpPr>
        <p:spPr>
          <a:xfrm>
            <a:off x="382901" y="674679"/>
            <a:ext cx="11451306" cy="3263186"/>
          </a:xfrm>
        </p:spPr>
        <p:txBody>
          <a:bodyPr>
            <a:noAutofit/>
          </a:bodyPr>
          <a:lstStyle>
            <a:lvl1pPr marL="0" indent="0">
              <a:lnSpc>
                <a:spcPts val="7020"/>
              </a:lnSpc>
              <a:buNone/>
              <a:defRPr sz="6600" b="0">
                <a:solidFill>
                  <a:schemeClr val="bg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pic>
        <p:nvPicPr>
          <p:cNvPr id="2" name="Billede 1">
            <a:extLst>
              <a:ext uri="{FF2B5EF4-FFF2-40B4-BE49-F238E27FC236}">
                <a16:creationId xmlns:a16="http://schemas.microsoft.com/office/drawing/2014/main" id="{14D821C5-5C4B-C1C8-B48C-AC40FD9DFECC}"/>
              </a:ext>
            </a:extLst>
          </p:cNvPr>
          <p:cNvPicPr>
            <a:picLocks noChangeAspect="1"/>
          </p:cNvPicPr>
          <p:nvPr userDrawn="1"/>
        </p:nvPicPr>
        <p:blipFill>
          <a:blip r:embed="rId3"/>
          <a:stretch>
            <a:fillRect/>
          </a:stretch>
        </p:blipFill>
        <p:spPr>
          <a:xfrm>
            <a:off x="358106" y="4941927"/>
            <a:ext cx="1030313" cy="1633870"/>
          </a:xfrm>
          <a:prstGeom prst="rect">
            <a:avLst/>
          </a:prstGeom>
        </p:spPr>
      </p:pic>
      <p:pic>
        <p:nvPicPr>
          <p:cNvPr id="3" name="Billede 2">
            <a:extLst>
              <a:ext uri="{FF2B5EF4-FFF2-40B4-BE49-F238E27FC236}">
                <a16:creationId xmlns:a16="http://schemas.microsoft.com/office/drawing/2014/main" id="{98CA10EA-208E-5532-85FD-3D7DC417729C}"/>
              </a:ext>
            </a:extLst>
          </p:cNvPr>
          <p:cNvPicPr>
            <a:picLocks noChangeAspect="1"/>
          </p:cNvPicPr>
          <p:nvPr userDrawn="1"/>
        </p:nvPicPr>
        <p:blipFill>
          <a:blip r:embed="rId4"/>
          <a:stretch>
            <a:fillRect/>
          </a:stretch>
        </p:blipFill>
        <p:spPr>
          <a:xfrm>
            <a:off x="10803581" y="6071827"/>
            <a:ext cx="1030313" cy="591363"/>
          </a:xfrm>
          <a:prstGeom prst="rect">
            <a:avLst/>
          </a:prstGeom>
        </p:spPr>
      </p:pic>
    </p:spTree>
    <p:extLst>
      <p:ext uri="{BB962C8B-B14F-4D97-AF65-F5344CB8AC3E}">
        <p14:creationId xmlns:p14="http://schemas.microsoft.com/office/powerpoint/2010/main" val="997610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grpSp>
        <p:nvGrpSpPr>
          <p:cNvPr id="16" name="Group 15"/>
          <p:cNvGrpSpPr/>
          <p:nvPr userDrawn="1"/>
        </p:nvGrpSpPr>
        <p:grpSpPr>
          <a:xfrm>
            <a:off x="-2482266" y="-680"/>
            <a:ext cx="2412408"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21-09-2023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96" y="1549400"/>
            <a:ext cx="9386953"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29" name="TextBox 28"/>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2" name="Text Placeholder 13"/>
          <p:cNvSpPr>
            <a:spLocks noGrp="1"/>
          </p:cNvSpPr>
          <p:nvPr>
            <p:ph type="body" sz="quarter" idx="25"/>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738242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21-09-2023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695" y="1549400"/>
            <a:ext cx="459525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96" y="1549400"/>
            <a:ext cx="4601174"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31" name="Group 30"/>
          <p:cNvGrpSpPr/>
          <p:nvPr userDrawn="1"/>
        </p:nvGrpSpPr>
        <p:grpSpPr>
          <a:xfrm>
            <a:off x="-2482266" y="-680"/>
            <a:ext cx="2412408"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51" name="TextBox 5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0" name="Text Placeholder 13"/>
          <p:cNvSpPr>
            <a:spLocks noGrp="1"/>
          </p:cNvSpPr>
          <p:nvPr>
            <p:ph type="body" sz="quarter" idx="25"/>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522128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30448" y="1549400"/>
            <a:ext cx="3600469"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96" y="1549400"/>
            <a:ext cx="726852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21-09-2023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51" name="Group 50"/>
          <p:cNvGrpSpPr/>
          <p:nvPr userDrawn="1"/>
        </p:nvGrpSpPr>
        <p:grpSpPr>
          <a:xfrm>
            <a:off x="-2482266" y="-680"/>
            <a:ext cx="2412408"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63" name="TextBox 62"/>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113" y="3420159"/>
            <a:ext cx="22863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80049" y="2607848"/>
            <a:ext cx="25355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2" name="Text Placeholder 13"/>
          <p:cNvSpPr>
            <a:spLocks noGrp="1"/>
          </p:cNvSpPr>
          <p:nvPr>
            <p:ph type="body" sz="quarter" idx="27"/>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286359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2396" y="1549400"/>
            <a:ext cx="726852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96" y="1549400"/>
            <a:ext cx="3600469"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21-09-2023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39" name="Group 38"/>
          <p:cNvGrpSpPr/>
          <p:nvPr userDrawn="1"/>
        </p:nvGrpSpPr>
        <p:grpSpPr>
          <a:xfrm>
            <a:off x="-2482266" y="-680"/>
            <a:ext cx="2412408"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51" name="TextBox 5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113" y="3420159"/>
            <a:ext cx="22863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80049" y="2607848"/>
            <a:ext cx="25355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54" name="Text Placeholder 13"/>
          <p:cNvSpPr>
            <a:spLocks noGrp="1"/>
          </p:cNvSpPr>
          <p:nvPr>
            <p:ph type="body" sz="quarter" idx="28"/>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3318530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21-09-2023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0" name="TextBox 29"/>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9" name="Text Placeholder 13"/>
          <p:cNvSpPr>
            <a:spLocks noGrp="1"/>
          </p:cNvSpPr>
          <p:nvPr>
            <p:ph type="body" sz="quarter" idx="25"/>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1624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2000"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3448" y="0"/>
            <a:ext cx="2408553" cy="6858000"/>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862" y="392885"/>
            <a:ext cx="9021349"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96" y="1549400"/>
            <a:ext cx="9021349"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21-09-2023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2266" y="-680"/>
            <a:ext cx="2412408"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41" name="TextBox 4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80049" y="2231950"/>
            <a:ext cx="25355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113" y="3056962"/>
            <a:ext cx="228630" cy="2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42" name="Text Placeholder 13"/>
          <p:cNvSpPr>
            <a:spLocks noGrp="1"/>
          </p:cNvSpPr>
          <p:nvPr>
            <p:ph type="body" sz="quarter" idx="26"/>
          </p:nvPr>
        </p:nvSpPr>
        <p:spPr>
          <a:xfrm>
            <a:off x="552438" y="6205995"/>
            <a:ext cx="2548457" cy="180000"/>
          </a:xfrm>
          <a:blipFill rotWithShape="1">
            <a:blip r:embed="rId6"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2378" y="5988209"/>
            <a:ext cx="1008128" cy="587589"/>
          </a:xfrm>
          <a:blipFill rotWithShape="1">
            <a:blip r:embed="rId7"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051305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964" y="1549400"/>
            <a:ext cx="4665117"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966" y="3623205"/>
            <a:ext cx="4665115"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3082" y="1549400"/>
            <a:ext cx="468373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3082" y="3623205"/>
            <a:ext cx="468373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8" name="TextBox 37"/>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7105" y="112705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80049" y="2231951"/>
            <a:ext cx="25355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113" y="3044262"/>
            <a:ext cx="228630" cy="236537"/>
          </a:xfrm>
          <a:prstGeom prst="rect">
            <a:avLst/>
          </a:prstGeom>
          <a:noFill/>
          <a:ln>
            <a:noFill/>
          </a:ln>
          <a:effec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54" name="Text Placeholder 13"/>
          <p:cNvSpPr>
            <a:spLocks noGrp="1"/>
          </p:cNvSpPr>
          <p:nvPr>
            <p:ph type="body" sz="quarter" idx="33"/>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1163353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8" name="TextBox 37"/>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7105" y="112705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80049" y="2231951"/>
            <a:ext cx="25355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113" y="3044262"/>
            <a:ext cx="228630" cy="236537"/>
          </a:xfrm>
          <a:prstGeom prst="rect">
            <a:avLst/>
          </a:prstGeom>
          <a:noFill/>
          <a:ln>
            <a:noFill/>
          </a:ln>
          <a:effec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21" name="Picture Placeholder 2"/>
          <p:cNvSpPr>
            <a:spLocks noGrp="1"/>
          </p:cNvSpPr>
          <p:nvPr>
            <p:ph type="pic" sz="quarter" idx="27" hasCustomPrompt="1"/>
          </p:nvPr>
        </p:nvSpPr>
        <p:spPr>
          <a:xfrm>
            <a:off x="567966"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966"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9288"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9288"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9984"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9984"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3141899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0" y="0"/>
            <a:ext cx="9783448" cy="5706000"/>
          </a:xfrm>
          <a:solidFill>
            <a:srgbClr val="003F5D">
              <a:alpha val="75000"/>
            </a:srgb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3449" y="5706000"/>
            <a:ext cx="2428874"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3447" cy="1152000"/>
          </a:xfrm>
          <a:solidFill>
            <a:srgbClr val="003F5D"/>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205" y="1318017"/>
            <a:ext cx="7358575"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2378" y="5988209"/>
            <a:ext cx="1008128" cy="587589"/>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201467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solidFill>
            <a:srgbClr val="003F5D"/>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205" y="1318017"/>
            <a:ext cx="7358575"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9055" y="1"/>
            <a:ext cx="32926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2378" y="5988209"/>
            <a:ext cx="1008128" cy="587589"/>
          </a:xfrm>
          <a:blipFill rotWithShape="1">
            <a:blip r:embed="rId2"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0" name="Text Placeholder 13"/>
          <p:cNvSpPr>
            <a:spLocks noGrp="1"/>
          </p:cNvSpPr>
          <p:nvPr>
            <p:ph type="body" sz="quarter" idx="26"/>
          </p:nvPr>
        </p:nvSpPr>
        <p:spPr>
          <a:xfrm>
            <a:off x="552438" y="6205995"/>
            <a:ext cx="2548457" cy="180000"/>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23172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slide_sort tekst">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784BBED-9085-F1BA-7E09-F588A7A6D7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4" name="Rektangel 3">
            <a:extLst>
              <a:ext uri="{FF2B5EF4-FFF2-40B4-BE49-F238E27FC236}">
                <a16:creationId xmlns:a16="http://schemas.microsoft.com/office/drawing/2014/main" id="{9F307921-E139-1A24-ED3E-1791B1D256AC}"/>
              </a:ext>
            </a:extLst>
          </p:cNvPr>
          <p:cNvSpPr/>
          <p:nvPr userDrawn="1"/>
        </p:nvSpPr>
        <p:spPr>
          <a:xfrm>
            <a:off x="0" y="9939"/>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3B8E29CE-3B55-8273-1952-FB1AE7F51448}"/>
              </a:ext>
            </a:extLst>
          </p:cNvPr>
          <p:cNvPicPr>
            <a:picLocks noChangeAspect="1"/>
          </p:cNvPicPr>
          <p:nvPr userDrawn="1"/>
        </p:nvPicPr>
        <p:blipFill>
          <a:blip r:embed="rId3"/>
          <a:srcRect/>
          <a:stretch/>
        </p:blipFill>
        <p:spPr>
          <a:xfrm>
            <a:off x="388054" y="372902"/>
            <a:ext cx="3885365" cy="6132074"/>
          </a:xfrm>
          <a:prstGeom prst="rect">
            <a:avLst/>
          </a:prstGeom>
        </p:spPr>
      </p:pic>
      <p:pic>
        <p:nvPicPr>
          <p:cNvPr id="6" name="Billede 5">
            <a:extLst>
              <a:ext uri="{FF2B5EF4-FFF2-40B4-BE49-F238E27FC236}">
                <a16:creationId xmlns:a16="http://schemas.microsoft.com/office/drawing/2014/main" id="{77654CF8-FC36-3F4E-4972-83E44CCF4804}"/>
              </a:ext>
            </a:extLst>
          </p:cNvPr>
          <p:cNvPicPr>
            <a:picLocks noChangeAspect="1"/>
          </p:cNvPicPr>
          <p:nvPr userDrawn="1"/>
        </p:nvPicPr>
        <p:blipFill>
          <a:blip r:embed="rId4"/>
          <a:stretch>
            <a:fillRect/>
          </a:stretch>
        </p:blipFill>
        <p:spPr>
          <a:xfrm>
            <a:off x="10801102" y="5988208"/>
            <a:ext cx="1033721" cy="587589"/>
          </a:xfrm>
          <a:prstGeom prst="rect">
            <a:avLst/>
          </a:prstGeom>
        </p:spPr>
      </p:pic>
      <p:sp>
        <p:nvSpPr>
          <p:cNvPr id="2" name="Tekstfelt 1">
            <a:extLst>
              <a:ext uri="{FF2B5EF4-FFF2-40B4-BE49-F238E27FC236}">
                <a16:creationId xmlns:a16="http://schemas.microsoft.com/office/drawing/2014/main" id="{E49410C2-6F60-02CB-E74E-711AF10B1ECE}"/>
              </a:ext>
            </a:extLst>
          </p:cNvPr>
          <p:cNvSpPr txBox="1"/>
          <p:nvPr userDrawn="1"/>
        </p:nvSpPr>
        <p:spPr>
          <a:xfrm>
            <a:off x="2083780" y="279290"/>
            <a:ext cx="6447099" cy="892552"/>
          </a:xfrm>
          <a:prstGeom prst="rect">
            <a:avLst/>
          </a:prstGeom>
          <a:noFill/>
        </p:spPr>
        <p:txBody>
          <a:bodyPr wrap="square" rtlCol="0">
            <a:spAutoFit/>
          </a:bodyPr>
          <a:lstStyle/>
          <a:p>
            <a:pPr algn="l"/>
            <a:r>
              <a:rPr lang="da-DK" sz="3200" b="1" i="0" spc="600" dirty="0">
                <a:solidFill>
                  <a:schemeClr val="tx1"/>
                </a:solidFill>
                <a:latin typeface="+mj-lt"/>
                <a:ea typeface="Roboto" panose="02000000000000000000" pitchFamily="2" charset="0"/>
                <a:cs typeface="Roboto" panose="02000000000000000000" pitchFamily="2" charset="0"/>
              </a:rPr>
              <a:t>FØDEVAREDAGEN</a:t>
            </a:r>
          </a:p>
          <a:p>
            <a:pPr algn="l"/>
            <a:r>
              <a:rPr lang="da-DK" sz="2000" b="1" i="0" spc="300" dirty="0">
                <a:solidFill>
                  <a:schemeClr val="tx1"/>
                </a:solidFill>
                <a:latin typeface="+mj-lt"/>
                <a:ea typeface="Roboto" panose="02000000000000000000" pitchFamily="2" charset="0"/>
                <a:cs typeface="Roboto" panose="02000000000000000000" pitchFamily="2" charset="0"/>
              </a:rPr>
              <a:t>EXECUTIVE</a:t>
            </a:r>
          </a:p>
        </p:txBody>
      </p:sp>
      <p:sp>
        <p:nvSpPr>
          <p:cNvPr id="5" name="Tekstfelt 4">
            <a:extLst>
              <a:ext uri="{FF2B5EF4-FFF2-40B4-BE49-F238E27FC236}">
                <a16:creationId xmlns:a16="http://schemas.microsoft.com/office/drawing/2014/main" id="{D18AE382-66A5-CB12-F06F-3D18CDAE69AB}"/>
              </a:ext>
            </a:extLst>
          </p:cNvPr>
          <p:cNvSpPr txBox="1"/>
          <p:nvPr userDrawn="1"/>
        </p:nvSpPr>
        <p:spPr>
          <a:xfrm rot="5400000">
            <a:off x="9711418" y="2202541"/>
            <a:ext cx="418505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600" b="1" i="0" spc="300" dirty="0">
                <a:solidFill>
                  <a:schemeClr val="tx1"/>
                </a:solidFill>
                <a:latin typeface="Helvetica" pitchFamily="2" charset="0"/>
              </a:rPr>
              <a:t>HVOR GODE RÅVARER MØDES</a:t>
            </a:r>
          </a:p>
        </p:txBody>
      </p:sp>
    </p:spTree>
    <p:extLst>
      <p:ext uri="{BB962C8B-B14F-4D97-AF65-F5344CB8AC3E}">
        <p14:creationId xmlns:p14="http://schemas.microsoft.com/office/powerpoint/2010/main" val="1976204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205" y="1318017"/>
            <a:ext cx="7358575"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9055" y="1"/>
            <a:ext cx="329263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2378" y="5988209"/>
            <a:ext cx="1008128" cy="587589"/>
          </a:xfrm>
          <a:blipFill rotWithShape="1">
            <a:blip r:embed="rId2"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0" name="Text Placeholder 13"/>
          <p:cNvSpPr>
            <a:spLocks noGrp="1"/>
          </p:cNvSpPr>
          <p:nvPr>
            <p:ph type="body" sz="quarter" idx="30"/>
          </p:nvPr>
        </p:nvSpPr>
        <p:spPr>
          <a:xfrm>
            <a:off x="554110" y="6205995"/>
            <a:ext cx="2178284" cy="180000"/>
          </a:xfrm>
          <a:blipFill rotWithShape="1">
            <a:blip r:embed="rId4" cstate="print">
              <a:extLst>
                <a:ext uri="{28A0092B-C50C-407E-A947-70E740481C1C}">
                  <a14:useLocalDpi xmlns:a14="http://schemas.microsoft.com/office/drawing/2010/main" val="0"/>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39586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om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D963E861-5EC0-DD45-B807-7F22C0681F1E}"/>
              </a:ext>
            </a:extLst>
          </p:cNvPr>
          <p:cNvSpPr/>
          <p:nvPr userDrawn="1"/>
        </p:nvSpPr>
        <p:spPr>
          <a:xfrm>
            <a:off x="1" y="-76914"/>
            <a:ext cx="12201940" cy="6858000"/>
          </a:xfrm>
          <a:prstGeom prst="rect">
            <a:avLst/>
          </a:prstGeom>
          <a:solidFill>
            <a:srgbClr val="C2DEB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pic>
        <p:nvPicPr>
          <p:cNvPr id="16" name="Billede 15" descr="Et billede, der indeholder stof&#10;&#10;Automatisk genereret beskrivelse">
            <a:extLst>
              <a:ext uri="{FF2B5EF4-FFF2-40B4-BE49-F238E27FC236}">
                <a16:creationId xmlns:a16="http://schemas.microsoft.com/office/drawing/2014/main" id="{F247CB0F-86E7-6647-86DC-8E307A684E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7897658" y="1490676"/>
            <a:ext cx="5661285" cy="3158148"/>
          </a:xfrm>
          <a:prstGeom prst="rect">
            <a:avLst/>
          </a:prstGeom>
        </p:spPr>
      </p:pic>
      <p:grpSp>
        <p:nvGrpSpPr>
          <p:cNvPr id="17" name="Gruppe 16">
            <a:extLst>
              <a:ext uri="{FF2B5EF4-FFF2-40B4-BE49-F238E27FC236}">
                <a16:creationId xmlns:a16="http://schemas.microsoft.com/office/drawing/2014/main" id="{0431D96A-0051-E044-BC60-1DAC2F7AB3A1}"/>
              </a:ext>
            </a:extLst>
          </p:cNvPr>
          <p:cNvGrpSpPr/>
          <p:nvPr userDrawn="1"/>
        </p:nvGrpSpPr>
        <p:grpSpPr>
          <a:xfrm>
            <a:off x="9813268" y="5987879"/>
            <a:ext cx="2299524" cy="641902"/>
            <a:chOff x="9064394" y="5750607"/>
            <a:chExt cx="2728770" cy="761824"/>
          </a:xfrm>
        </p:grpSpPr>
        <p:pic>
          <p:nvPicPr>
            <p:cNvPr id="19" name="Billede 18">
              <a:extLst>
                <a:ext uri="{FF2B5EF4-FFF2-40B4-BE49-F238E27FC236}">
                  <a16:creationId xmlns:a16="http://schemas.microsoft.com/office/drawing/2014/main" id="{65E44F09-F393-3E47-A806-493EC27DFD75}"/>
                </a:ext>
              </a:extLst>
            </p:cNvPr>
            <p:cNvPicPr>
              <a:picLocks noChangeAspect="1"/>
            </p:cNvPicPr>
            <p:nvPr/>
          </p:nvPicPr>
          <p:blipFill>
            <a:blip r:embed="rId3"/>
            <a:srcRect/>
            <a:stretch/>
          </p:blipFill>
          <p:spPr>
            <a:xfrm>
              <a:off x="10960655" y="6173060"/>
              <a:ext cx="574309" cy="326449"/>
            </a:xfrm>
            <a:prstGeom prst="rect">
              <a:avLst/>
            </a:prstGeom>
          </p:spPr>
        </p:pic>
        <p:pic>
          <p:nvPicPr>
            <p:cNvPr id="20" name="Billede 19">
              <a:extLst>
                <a:ext uri="{FF2B5EF4-FFF2-40B4-BE49-F238E27FC236}">
                  <a16:creationId xmlns:a16="http://schemas.microsoft.com/office/drawing/2014/main" id="{EE4E548E-EF6B-3E47-8EDB-DA7718B41658}"/>
                </a:ext>
              </a:extLst>
            </p:cNvPr>
            <p:cNvPicPr>
              <a:picLocks noChangeAspect="1"/>
            </p:cNvPicPr>
            <p:nvPr/>
          </p:nvPicPr>
          <p:blipFill>
            <a:blip r:embed="rId4"/>
            <a:stretch>
              <a:fillRect/>
            </a:stretch>
          </p:blipFill>
          <p:spPr>
            <a:xfrm>
              <a:off x="9723681" y="6160140"/>
              <a:ext cx="352291" cy="352291"/>
            </a:xfrm>
            <a:prstGeom prst="rect">
              <a:avLst/>
            </a:prstGeom>
          </p:spPr>
        </p:pic>
        <p:pic>
          <p:nvPicPr>
            <p:cNvPr id="21" name="Picture 6" descr="Food Organisation of Denmark - Årets Vildtret">
              <a:extLst>
                <a:ext uri="{FF2B5EF4-FFF2-40B4-BE49-F238E27FC236}">
                  <a16:creationId xmlns:a16="http://schemas.microsoft.com/office/drawing/2014/main" id="{83EB5362-F201-CD44-A2D5-EFA36DE163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6995" y="6175518"/>
              <a:ext cx="620084" cy="336912"/>
            </a:xfrm>
            <a:prstGeom prst="rect">
              <a:avLst/>
            </a:prstGeom>
            <a:noFill/>
            <a:extLst>
              <a:ext uri="{909E8E84-426E-40DD-AFC4-6F175D3DCCD1}">
                <a14:hiddenFill xmlns:a14="http://schemas.microsoft.com/office/drawing/2010/main">
                  <a:solidFill>
                    <a:srgbClr val="FFFFFF"/>
                  </a:solidFill>
                </a14:hiddenFill>
              </a:ext>
            </a:extLst>
          </p:spPr>
        </p:pic>
        <p:pic>
          <p:nvPicPr>
            <p:cNvPr id="29" name="Billede 28">
              <a:extLst>
                <a:ext uri="{FF2B5EF4-FFF2-40B4-BE49-F238E27FC236}">
                  <a16:creationId xmlns:a16="http://schemas.microsoft.com/office/drawing/2014/main" id="{7F14982D-CE6D-5C4A-BE1C-919A7F045E2E}"/>
                </a:ext>
              </a:extLst>
            </p:cNvPr>
            <p:cNvPicPr>
              <a:picLocks noChangeAspect="1"/>
            </p:cNvPicPr>
            <p:nvPr/>
          </p:nvPicPr>
          <p:blipFill>
            <a:blip r:embed="rId6"/>
            <a:stretch>
              <a:fillRect/>
            </a:stretch>
          </p:blipFill>
          <p:spPr>
            <a:xfrm>
              <a:off x="11068151" y="5793581"/>
              <a:ext cx="725013" cy="287332"/>
            </a:xfrm>
            <a:prstGeom prst="rect">
              <a:avLst/>
            </a:prstGeom>
          </p:spPr>
        </p:pic>
        <p:pic>
          <p:nvPicPr>
            <p:cNvPr id="30" name="Billede 29">
              <a:extLst>
                <a:ext uri="{FF2B5EF4-FFF2-40B4-BE49-F238E27FC236}">
                  <a16:creationId xmlns:a16="http://schemas.microsoft.com/office/drawing/2014/main" id="{57696E94-17DB-8442-A278-BC4F5A980677}"/>
                </a:ext>
              </a:extLst>
            </p:cNvPr>
            <p:cNvPicPr>
              <a:picLocks noChangeAspect="1"/>
            </p:cNvPicPr>
            <p:nvPr/>
          </p:nvPicPr>
          <p:blipFill>
            <a:blip r:embed="rId7"/>
            <a:stretch>
              <a:fillRect/>
            </a:stretch>
          </p:blipFill>
          <p:spPr>
            <a:xfrm>
              <a:off x="9064394" y="5750607"/>
              <a:ext cx="1896261" cy="373280"/>
            </a:xfrm>
            <a:prstGeom prst="rect">
              <a:avLst/>
            </a:prstGeom>
          </p:spPr>
        </p:pic>
      </p:grpSp>
      <p:sp>
        <p:nvSpPr>
          <p:cNvPr id="12" name="TextBox 29">
            <a:extLst>
              <a:ext uri="{FF2B5EF4-FFF2-40B4-BE49-F238E27FC236}">
                <a16:creationId xmlns:a16="http://schemas.microsoft.com/office/drawing/2014/main" id="{D9C7143B-12A3-6542-9735-CFBB0AF45BE1}"/>
              </a:ext>
            </a:extLst>
          </p:cNvPr>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3" name="TextBox 17">
            <a:extLst>
              <a:ext uri="{FF2B5EF4-FFF2-40B4-BE49-F238E27FC236}">
                <a16:creationId xmlns:a16="http://schemas.microsoft.com/office/drawing/2014/main" id="{94FB58F0-CD84-2041-8E42-0EB0FB144B95}"/>
              </a:ext>
            </a:extLst>
          </p:cNvPr>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14" name="AutoShape 4">
            <a:extLst>
              <a:ext uri="{FF2B5EF4-FFF2-40B4-BE49-F238E27FC236}">
                <a16:creationId xmlns:a16="http://schemas.microsoft.com/office/drawing/2014/main" id="{BAC71832-EE8C-8640-8D0D-CDF30ADD80B9}"/>
              </a:ext>
            </a:extLst>
          </p:cNvPr>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8" name="Picture 14" descr="Skærmbillede 2016-04-05 kl. 09.35.22.png">
            <a:extLst>
              <a:ext uri="{FF2B5EF4-FFF2-40B4-BE49-F238E27FC236}">
                <a16:creationId xmlns:a16="http://schemas.microsoft.com/office/drawing/2014/main" id="{57AD92FF-8C75-EC45-974A-80D8A71512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22" name="Title 1">
            <a:extLst>
              <a:ext uri="{FF2B5EF4-FFF2-40B4-BE49-F238E27FC236}">
                <a16:creationId xmlns:a16="http://schemas.microsoft.com/office/drawing/2014/main" id="{FDC13E24-64E1-5A41-B5C7-620987DE5925}"/>
              </a:ext>
            </a:extLst>
          </p:cNvPr>
          <p:cNvSpPr>
            <a:spLocks noGrp="1"/>
          </p:cNvSpPr>
          <p:nvPr>
            <p:ph type="ctrTitle" hasCustomPrompt="1"/>
          </p:nvPr>
        </p:nvSpPr>
        <p:spPr>
          <a:xfrm>
            <a:off x="511376" y="1587630"/>
            <a:ext cx="7395404" cy="1408334"/>
          </a:xfrm>
          <a:prstGeom prst="rect">
            <a:avLst/>
          </a:prstGeo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23" name="Text Placeholder 6">
            <a:extLst>
              <a:ext uri="{FF2B5EF4-FFF2-40B4-BE49-F238E27FC236}">
                <a16:creationId xmlns:a16="http://schemas.microsoft.com/office/drawing/2014/main" id="{A5526571-B73B-8B4B-8654-0BB90A6807FA}"/>
              </a:ext>
            </a:extLst>
          </p:cNvPr>
          <p:cNvSpPr>
            <a:spLocks noGrp="1"/>
          </p:cNvSpPr>
          <p:nvPr>
            <p:ph type="body" sz="quarter" idx="27"/>
          </p:nvPr>
        </p:nvSpPr>
        <p:spPr>
          <a:xfrm>
            <a:off x="554110" y="3400743"/>
            <a:ext cx="7352669" cy="1440000"/>
          </a:xfrm>
          <a:prstGeom prst="rect">
            <a:avLst/>
          </a:prstGeom>
        </p:spPr>
        <p:txBody>
          <a:bodyPr/>
          <a:lstStyle>
            <a:lvl1pPr marL="0" indent="0">
              <a:buNone/>
              <a:defRPr sz="2400" b="0" baseline="0">
                <a:solidFill>
                  <a:schemeClr val="tx2"/>
                </a:solidFill>
              </a:defRPr>
            </a:lvl1pPr>
            <a:lvl2pPr marL="252000" indent="0">
              <a:buNone/>
              <a:defRPr/>
            </a:lvl2pPr>
          </a:lstStyle>
          <a:p>
            <a:pPr lvl="0"/>
            <a:endParaRPr lang="da-DK" dirty="0"/>
          </a:p>
        </p:txBody>
      </p:sp>
    </p:spTree>
    <p:extLst>
      <p:ext uri="{BB962C8B-B14F-4D97-AF65-F5344CB8AC3E}">
        <p14:creationId xmlns:p14="http://schemas.microsoft.com/office/powerpoint/2010/main" val="3930654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964" y="395354"/>
            <a:ext cx="4994725" cy="2844209"/>
          </a:xfrm>
          <a:noFill/>
          <a:ln w="38100" cmpd="sng">
            <a:no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8" name="TextBox 37"/>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7105" y="1127051"/>
            <a:ext cx="2642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80049" y="2231951"/>
            <a:ext cx="25355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639" y="1"/>
            <a:ext cx="3262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113" y="3044262"/>
            <a:ext cx="228630" cy="236537"/>
          </a:xfrm>
          <a:prstGeom prst="rect">
            <a:avLst/>
          </a:prstGeom>
          <a:noFill/>
          <a:ln>
            <a:noFill/>
          </a:ln>
          <a:effec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54" name="Text Placeholder 13"/>
          <p:cNvSpPr>
            <a:spLocks noGrp="1"/>
          </p:cNvSpPr>
          <p:nvPr>
            <p:ph type="body" sz="quarter" idx="33"/>
          </p:nvPr>
        </p:nvSpPr>
        <p:spPr>
          <a:xfrm flipH="1">
            <a:off x="0" y="0"/>
            <a:ext cx="216028" cy="5724000"/>
          </a:xfrm>
          <a:no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28" cy="1152000"/>
          </a:xfrm>
          <a:no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
        <p:nvSpPr>
          <p:cNvPr id="18" name="Picture Placeholder 2">
            <a:extLst>
              <a:ext uri="{FF2B5EF4-FFF2-40B4-BE49-F238E27FC236}">
                <a16:creationId xmlns:a16="http://schemas.microsoft.com/office/drawing/2014/main" id="{48B24530-40F7-4932-B129-1D5FFC0E574B}"/>
              </a:ext>
            </a:extLst>
          </p:cNvPr>
          <p:cNvSpPr>
            <a:spLocks noGrp="1"/>
          </p:cNvSpPr>
          <p:nvPr>
            <p:ph type="pic" sz="quarter" idx="35" hasCustomPrompt="1"/>
          </p:nvPr>
        </p:nvSpPr>
        <p:spPr>
          <a:xfrm>
            <a:off x="567964" y="3361786"/>
            <a:ext cx="4994724" cy="2844209"/>
          </a:xfrm>
          <a:noFill/>
          <a:ln w="38100" cmpd="sng">
            <a:noFill/>
          </a:ln>
        </p:spPr>
        <p:txBody>
          <a:bodyPr anchor="ctr"/>
          <a:lstStyle>
            <a:lvl1pPr marL="0" indent="0" algn="ctr">
              <a:buNone/>
              <a:defRPr sz="1200"/>
            </a:lvl1pPr>
          </a:lstStyle>
          <a:p>
            <a:r>
              <a:rPr lang="da-DK" dirty="0"/>
              <a:t>Indsæt billede</a:t>
            </a:r>
          </a:p>
        </p:txBody>
      </p:sp>
      <p:sp>
        <p:nvSpPr>
          <p:cNvPr id="19" name="Picture Placeholder 2">
            <a:extLst>
              <a:ext uri="{FF2B5EF4-FFF2-40B4-BE49-F238E27FC236}">
                <a16:creationId xmlns:a16="http://schemas.microsoft.com/office/drawing/2014/main" id="{C73C6A27-628F-4C83-9200-19C22C1ED890}"/>
              </a:ext>
            </a:extLst>
          </p:cNvPr>
          <p:cNvSpPr>
            <a:spLocks noGrp="1"/>
          </p:cNvSpPr>
          <p:nvPr>
            <p:ph type="pic" sz="quarter" idx="36" hasCustomPrompt="1"/>
          </p:nvPr>
        </p:nvSpPr>
        <p:spPr>
          <a:xfrm>
            <a:off x="6352829" y="384720"/>
            <a:ext cx="4993850" cy="2844209"/>
          </a:xfrm>
          <a:noFill/>
          <a:ln w="38100" cmpd="sng">
            <a:noFill/>
          </a:ln>
        </p:spPr>
        <p:txBody>
          <a:bodyPr anchor="ctr"/>
          <a:lstStyle>
            <a:lvl1pPr marL="0" indent="0" algn="ctr">
              <a:buNone/>
              <a:defRPr sz="1200"/>
            </a:lvl1pPr>
          </a:lstStyle>
          <a:p>
            <a:r>
              <a:rPr lang="da-DK" dirty="0"/>
              <a:t>Indsæt billede</a:t>
            </a:r>
          </a:p>
        </p:txBody>
      </p:sp>
      <p:sp>
        <p:nvSpPr>
          <p:cNvPr id="20" name="Picture Placeholder 2">
            <a:extLst>
              <a:ext uri="{FF2B5EF4-FFF2-40B4-BE49-F238E27FC236}">
                <a16:creationId xmlns:a16="http://schemas.microsoft.com/office/drawing/2014/main" id="{FB92101E-4405-4B74-8116-C76DCF9D9504}"/>
              </a:ext>
            </a:extLst>
          </p:cNvPr>
          <p:cNvSpPr>
            <a:spLocks noGrp="1"/>
          </p:cNvSpPr>
          <p:nvPr>
            <p:ph type="pic" sz="quarter" idx="37" hasCustomPrompt="1"/>
          </p:nvPr>
        </p:nvSpPr>
        <p:spPr>
          <a:xfrm>
            <a:off x="6352829" y="3361785"/>
            <a:ext cx="4993850" cy="2844209"/>
          </a:xfrm>
          <a:noFill/>
          <a:ln w="38100" cmpd="sng">
            <a:noFill/>
          </a:ln>
        </p:spPr>
        <p:txBody>
          <a:bodyPr anchor="ctr"/>
          <a:lstStyle>
            <a:lvl1pPr marL="0" indent="0" algn="ctr">
              <a:buNone/>
              <a:defRPr sz="1200"/>
            </a:lvl1pPr>
          </a:lstStyle>
          <a:p>
            <a:r>
              <a:rPr lang="da-DK" dirty="0"/>
              <a:t>Indsæt billede</a:t>
            </a:r>
          </a:p>
        </p:txBody>
      </p:sp>
    </p:spTree>
    <p:extLst>
      <p:ext uri="{BB962C8B-B14F-4D97-AF65-F5344CB8AC3E}">
        <p14:creationId xmlns:p14="http://schemas.microsoft.com/office/powerpoint/2010/main" val="2619966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ED6C0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262299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59663" y="6234686"/>
            <a:ext cx="1080516" cy="204215"/>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26670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6289"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3449" y="5706000"/>
            <a:ext cx="2428874"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3447"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0" y="0"/>
            <a:ext cx="9783448"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541463"/>
            <a:ext cx="7395404"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110" y="3323829"/>
            <a:ext cx="7352669"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667965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3448" y="0"/>
            <a:ext cx="2408553"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2000"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541463"/>
            <a:ext cx="7395404"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110" y="3323829"/>
            <a:ext cx="7352669"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135400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2000"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2751609"/>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3829781"/>
            <a:ext cx="7352669"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905827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2000"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2751609"/>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3829781"/>
            <a:ext cx="7352669"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165734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2000"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3249792"/>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4267200"/>
            <a:ext cx="7352669"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2"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57107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slide - VELKOMMEN_sort tekst">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A23D7E8-7283-3921-88E3-67D37D5D4B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15" name="Rektangel 14">
            <a:extLst>
              <a:ext uri="{FF2B5EF4-FFF2-40B4-BE49-F238E27FC236}">
                <a16:creationId xmlns:a16="http://schemas.microsoft.com/office/drawing/2014/main" id="{8283C669-D2F7-6F08-D149-1F74C9A1D138}"/>
              </a:ext>
            </a:extLst>
          </p:cNvPr>
          <p:cNvSpPr/>
          <p:nvPr userDrawn="1"/>
        </p:nvSpPr>
        <p:spPr>
          <a:xfrm>
            <a:off x="0" y="9939"/>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ADD5FD60-788E-98FE-5DB1-5B7257996902}"/>
              </a:ext>
            </a:extLst>
          </p:cNvPr>
          <p:cNvSpPr txBox="1"/>
          <p:nvPr userDrawn="1"/>
        </p:nvSpPr>
        <p:spPr>
          <a:xfrm>
            <a:off x="257171" y="385073"/>
            <a:ext cx="11426198" cy="1919756"/>
          </a:xfrm>
          <a:prstGeom prst="rect">
            <a:avLst/>
          </a:prstGeom>
          <a:noFill/>
        </p:spPr>
        <p:txBody>
          <a:bodyPr wrap="square" rtlCol="0">
            <a:spAutoFit/>
          </a:bodyPr>
          <a:lstStyle/>
          <a:p>
            <a:pPr algn="l">
              <a:lnSpc>
                <a:spcPts val="4680"/>
              </a:lnSpc>
            </a:pPr>
            <a:r>
              <a:rPr lang="da-DK" sz="4800" b="1" i="0" spc="600" dirty="0">
                <a:solidFill>
                  <a:schemeClr val="tx1"/>
                </a:solidFill>
                <a:latin typeface="+mj-lt"/>
              </a:rPr>
              <a:t>VELKOMMEN TIL </a:t>
            </a:r>
          </a:p>
          <a:p>
            <a:pPr algn="l">
              <a:lnSpc>
                <a:spcPts val="4680"/>
              </a:lnSpc>
            </a:pPr>
            <a:r>
              <a:rPr lang="da-DK" sz="4800" b="1" i="0" spc="600" dirty="0">
                <a:solidFill>
                  <a:schemeClr val="tx1"/>
                </a:solidFill>
                <a:latin typeface="+mj-lt"/>
              </a:rPr>
              <a:t>FØDEVAREDAGEN</a:t>
            </a:r>
          </a:p>
          <a:p>
            <a:pPr algn="l">
              <a:lnSpc>
                <a:spcPts val="4680"/>
              </a:lnSpc>
            </a:pPr>
            <a:r>
              <a:rPr lang="da-DK" sz="4800" b="1" i="0" spc="300" dirty="0">
                <a:solidFill>
                  <a:schemeClr val="tx1"/>
                </a:solidFill>
                <a:latin typeface="+mj-lt"/>
              </a:rPr>
              <a:t>EXECUTIVE</a:t>
            </a:r>
          </a:p>
        </p:txBody>
      </p:sp>
      <p:pic>
        <p:nvPicPr>
          <p:cNvPr id="10" name="Billede 9">
            <a:extLst>
              <a:ext uri="{FF2B5EF4-FFF2-40B4-BE49-F238E27FC236}">
                <a16:creationId xmlns:a16="http://schemas.microsoft.com/office/drawing/2014/main" id="{37ED21E6-1E6A-B39C-B515-5EB26DFEBF2C}"/>
              </a:ext>
            </a:extLst>
          </p:cNvPr>
          <p:cNvPicPr>
            <a:picLocks noChangeAspect="1"/>
          </p:cNvPicPr>
          <p:nvPr userDrawn="1"/>
        </p:nvPicPr>
        <p:blipFill>
          <a:blip r:embed="rId3"/>
          <a:srcRect/>
          <a:stretch/>
        </p:blipFill>
        <p:spPr>
          <a:xfrm>
            <a:off x="384075" y="2750694"/>
            <a:ext cx="2423636" cy="3825103"/>
          </a:xfrm>
          <a:prstGeom prst="rect">
            <a:avLst/>
          </a:prstGeom>
        </p:spPr>
      </p:pic>
      <p:sp>
        <p:nvSpPr>
          <p:cNvPr id="13" name="Tekstfelt 12">
            <a:extLst>
              <a:ext uri="{FF2B5EF4-FFF2-40B4-BE49-F238E27FC236}">
                <a16:creationId xmlns:a16="http://schemas.microsoft.com/office/drawing/2014/main" id="{C2E8EE78-4E45-54DA-2E3F-F5975D09014C}"/>
              </a:ext>
            </a:extLst>
          </p:cNvPr>
          <p:cNvSpPr txBox="1"/>
          <p:nvPr userDrawn="1"/>
        </p:nvSpPr>
        <p:spPr>
          <a:xfrm>
            <a:off x="2914438" y="6286293"/>
            <a:ext cx="418505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600" b="1" i="0" spc="300" dirty="0">
                <a:solidFill>
                  <a:schemeClr val="tx1"/>
                </a:solidFill>
                <a:latin typeface="+mj-lt"/>
              </a:rPr>
              <a:t>HVOR GODE RÅVARER MØDES</a:t>
            </a:r>
          </a:p>
        </p:txBody>
      </p:sp>
      <p:pic>
        <p:nvPicPr>
          <p:cNvPr id="14" name="Billede 13">
            <a:extLst>
              <a:ext uri="{FF2B5EF4-FFF2-40B4-BE49-F238E27FC236}">
                <a16:creationId xmlns:a16="http://schemas.microsoft.com/office/drawing/2014/main" id="{7820A7C9-D26B-E44C-C986-433352AF20C9}"/>
              </a:ext>
            </a:extLst>
          </p:cNvPr>
          <p:cNvPicPr>
            <a:picLocks noChangeAspect="1"/>
          </p:cNvPicPr>
          <p:nvPr userDrawn="1"/>
        </p:nvPicPr>
        <p:blipFill>
          <a:blip r:embed="rId4"/>
          <a:stretch>
            <a:fillRect/>
          </a:stretch>
        </p:blipFill>
        <p:spPr>
          <a:xfrm>
            <a:off x="10801102" y="5988208"/>
            <a:ext cx="1033721" cy="587589"/>
          </a:xfrm>
          <a:prstGeom prst="rect">
            <a:avLst/>
          </a:prstGeom>
        </p:spPr>
      </p:pic>
    </p:spTree>
    <p:extLst>
      <p:ext uri="{BB962C8B-B14F-4D97-AF65-F5344CB8AC3E}">
        <p14:creationId xmlns:p14="http://schemas.microsoft.com/office/powerpoint/2010/main" val="1789971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2000"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3249792"/>
            <a:ext cx="7395404"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110" y="4267200"/>
            <a:ext cx="7352669"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3"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3549175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9391" y="0"/>
            <a:ext cx="5732608"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76" y="1901575"/>
            <a:ext cx="5583831"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110" y="3323829"/>
            <a:ext cx="5551565"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21" name="Text Placeholder 13"/>
          <p:cNvSpPr>
            <a:spLocks noGrp="1"/>
          </p:cNvSpPr>
          <p:nvPr>
            <p:ph type="body" sz="quarter" idx="24"/>
          </p:nvPr>
        </p:nvSpPr>
        <p:spPr>
          <a:xfrm>
            <a:off x="-1" y="5706000"/>
            <a:ext cx="12192000"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8611" y="3864984"/>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2378" y="5988209"/>
            <a:ext cx="1008128"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8611" y="2158017"/>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8611" y="456217"/>
            <a:ext cx="4691895"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438" y="6205995"/>
            <a:ext cx="2548457"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67123353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grpSp>
        <p:nvGrpSpPr>
          <p:cNvPr id="16" name="Group 15"/>
          <p:cNvGrpSpPr/>
          <p:nvPr userDrawn="1"/>
        </p:nvGrpSpPr>
        <p:grpSpPr>
          <a:xfrm>
            <a:off x="-2482266" y="-680"/>
            <a:ext cx="2412408"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21-09-2023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96" y="1549400"/>
            <a:ext cx="9386953"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29" name="TextBox 28"/>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2" name="Text Placeholder 13"/>
          <p:cNvSpPr>
            <a:spLocks noGrp="1"/>
          </p:cNvSpPr>
          <p:nvPr>
            <p:ph type="body" sz="quarter" idx="25"/>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3831001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21-09-2023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695" y="1549400"/>
            <a:ext cx="459525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96" y="1549400"/>
            <a:ext cx="4601174"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31" name="Group 30"/>
          <p:cNvGrpSpPr/>
          <p:nvPr userDrawn="1"/>
        </p:nvGrpSpPr>
        <p:grpSpPr>
          <a:xfrm>
            <a:off x="-2482266" y="-680"/>
            <a:ext cx="2412408"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51" name="TextBox 5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0" name="Text Placeholder 13"/>
          <p:cNvSpPr>
            <a:spLocks noGrp="1"/>
          </p:cNvSpPr>
          <p:nvPr>
            <p:ph type="body" sz="quarter" idx="25"/>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113731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30448" y="1549400"/>
            <a:ext cx="3600469"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96" y="1549400"/>
            <a:ext cx="726852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21-09-2023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51" name="Group 50"/>
          <p:cNvGrpSpPr/>
          <p:nvPr userDrawn="1"/>
        </p:nvGrpSpPr>
        <p:grpSpPr>
          <a:xfrm>
            <a:off x="-2482266" y="-680"/>
            <a:ext cx="2412408"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63" name="TextBox 62"/>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113" y="3420159"/>
            <a:ext cx="22863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80049" y="2607848"/>
            <a:ext cx="253556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32" name="Text Placeholder 13"/>
          <p:cNvSpPr>
            <a:spLocks noGrp="1"/>
          </p:cNvSpPr>
          <p:nvPr>
            <p:ph type="body" sz="quarter" idx="27"/>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2151275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2396" y="1549400"/>
            <a:ext cx="726852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96" y="1549400"/>
            <a:ext cx="3600469"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21-09-2023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grpSp>
        <p:nvGrpSpPr>
          <p:cNvPr id="39" name="Group 38"/>
          <p:cNvGrpSpPr/>
          <p:nvPr userDrawn="1"/>
        </p:nvGrpSpPr>
        <p:grpSpPr>
          <a:xfrm>
            <a:off x="-2482266" y="-680"/>
            <a:ext cx="2412408"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51" name="TextBox 5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113" y="3420159"/>
            <a:ext cx="22863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80049" y="2607848"/>
            <a:ext cx="253556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54" name="Text Placeholder 13"/>
          <p:cNvSpPr>
            <a:spLocks noGrp="1"/>
          </p:cNvSpPr>
          <p:nvPr>
            <p:ph type="body" sz="quarter" idx="28"/>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41465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21-09-2023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0" name="TextBox 29"/>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7105" y="151177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9" name="Text Placeholder 13"/>
          <p:cNvSpPr>
            <a:spLocks noGrp="1"/>
          </p:cNvSpPr>
          <p:nvPr>
            <p:ph type="body" sz="quarter" idx="25"/>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3021975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2000"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3448" y="0"/>
            <a:ext cx="2408553"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862" y="392885"/>
            <a:ext cx="9021349"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96" y="1549400"/>
            <a:ext cx="9021349"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21-09-2023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2266" y="-680"/>
            <a:ext cx="2412408"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lumMod val="65000"/>
                        <a:lumOff val="35000"/>
                      </a:schemeClr>
                    </a:solidFill>
                  </a:endParaRPr>
                </a:p>
              </p:txBody>
            </p:sp>
          </p:grpSp>
        </p:grpSp>
      </p:grpSp>
      <p:sp>
        <p:nvSpPr>
          <p:cNvPr id="41" name="TextBox 40"/>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80049" y="2231950"/>
            <a:ext cx="253556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113" y="3056962"/>
            <a:ext cx="22863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42" name="Text Placeholder 13"/>
          <p:cNvSpPr>
            <a:spLocks noGrp="1"/>
          </p:cNvSpPr>
          <p:nvPr>
            <p:ph type="body" sz="quarter" idx="26"/>
          </p:nvPr>
        </p:nvSpPr>
        <p:spPr>
          <a:xfrm>
            <a:off x="552438" y="6205995"/>
            <a:ext cx="2548457" cy="180000"/>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2378" y="5988209"/>
            <a:ext cx="1008128"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4047463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964" y="1549400"/>
            <a:ext cx="4665117"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966" y="3623205"/>
            <a:ext cx="4665115"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3082" y="1549400"/>
            <a:ext cx="468373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3082" y="3623205"/>
            <a:ext cx="468373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8" name="TextBox 37"/>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7105" y="112705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80049" y="2231951"/>
            <a:ext cx="253556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113" y="3044262"/>
            <a:ext cx="22863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54" name="Text Placeholder 13"/>
          <p:cNvSpPr>
            <a:spLocks noGrp="1"/>
          </p:cNvSpPr>
          <p:nvPr>
            <p:ph type="body" sz="quarter" idx="33"/>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38620217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861" y="392885"/>
            <a:ext cx="9386953"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2378" y="5988209"/>
            <a:ext cx="1008129" cy="587589"/>
          </a:xfrm>
          <a:prstGeom prst="rect">
            <a:avLst/>
          </a:prstGeom>
        </p:spPr>
      </p:pic>
      <p:sp>
        <p:nvSpPr>
          <p:cNvPr id="38" name="TextBox 37"/>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7105" y="1127051"/>
            <a:ext cx="26426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80049" y="2231951"/>
            <a:ext cx="2535568"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113" y="3044262"/>
            <a:ext cx="22863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21" name="Picture Placeholder 2"/>
          <p:cNvSpPr>
            <a:spLocks noGrp="1"/>
          </p:cNvSpPr>
          <p:nvPr>
            <p:ph type="pic" sz="quarter" idx="27" hasCustomPrompt="1"/>
          </p:nvPr>
        </p:nvSpPr>
        <p:spPr>
          <a:xfrm>
            <a:off x="567966"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966"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9288"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9288"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9984" y="1549400"/>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9984" y="3623205"/>
            <a:ext cx="368708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28"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2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438" y="6205994"/>
            <a:ext cx="2548457" cy="180000"/>
          </a:xfrm>
          <a:prstGeom prst="rect">
            <a:avLst/>
          </a:prstGeom>
        </p:spPr>
      </p:pic>
    </p:spTree>
    <p:extLst>
      <p:ext uri="{BB962C8B-B14F-4D97-AF65-F5344CB8AC3E}">
        <p14:creationId xmlns:p14="http://schemas.microsoft.com/office/powerpoint/2010/main" val="404966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_sort tekst_baggr. 2">
    <p:spTree>
      <p:nvGrpSpPr>
        <p:cNvPr id="1" name=""/>
        <p:cNvGrpSpPr/>
        <p:nvPr/>
      </p:nvGrpSpPr>
      <p:grpSpPr>
        <a:xfrm>
          <a:off x="0" y="0"/>
          <a:ext cx="0" cy="0"/>
          <a:chOff x="0" y="0"/>
          <a:chExt cx="0" cy="0"/>
        </a:xfrm>
      </p:grpSpPr>
      <p:pic>
        <p:nvPicPr>
          <p:cNvPr id="7" name="Billede 6" descr="Et billede, der indeholder mad, grøntsager&#10;&#10;Automatisk genereret beskrivelse">
            <a:extLst>
              <a:ext uri="{FF2B5EF4-FFF2-40B4-BE49-F238E27FC236}">
                <a16:creationId xmlns:a16="http://schemas.microsoft.com/office/drawing/2014/main" id="{E0F5D0D7-FC9B-F630-AE91-CD09BFE6B7A9}"/>
              </a:ext>
            </a:extLst>
          </p:cNvPr>
          <p:cNvPicPr>
            <a:picLocks noChangeAspect="1"/>
          </p:cNvPicPr>
          <p:nvPr userDrawn="1"/>
        </p:nvPicPr>
        <p:blipFill rotWithShape="1">
          <a:blip r:embed="rId2"/>
          <a:srcRect l="62488"/>
          <a:stretch/>
        </p:blipFill>
        <p:spPr>
          <a:xfrm rot="16200000">
            <a:off x="2666999" y="-2667000"/>
            <a:ext cx="6858002" cy="12192000"/>
          </a:xfrm>
          <a:prstGeom prst="rect">
            <a:avLst/>
          </a:prstGeom>
        </p:spPr>
      </p:pic>
      <p:pic>
        <p:nvPicPr>
          <p:cNvPr id="8" name="Billede 7">
            <a:extLst>
              <a:ext uri="{FF2B5EF4-FFF2-40B4-BE49-F238E27FC236}">
                <a16:creationId xmlns:a16="http://schemas.microsoft.com/office/drawing/2014/main" id="{578E3B10-5177-D882-DA2B-5CA711069CC7}"/>
              </a:ext>
            </a:extLst>
          </p:cNvPr>
          <p:cNvPicPr>
            <a:picLocks noChangeAspect="1"/>
          </p:cNvPicPr>
          <p:nvPr userDrawn="1"/>
        </p:nvPicPr>
        <p:blipFill>
          <a:blip r:embed="rId3"/>
          <a:stretch>
            <a:fillRect/>
          </a:stretch>
        </p:blipFill>
        <p:spPr>
          <a:xfrm>
            <a:off x="10801102" y="5988208"/>
            <a:ext cx="1033721" cy="587589"/>
          </a:xfrm>
          <a:prstGeom prst="rect">
            <a:avLst/>
          </a:prstGeom>
        </p:spPr>
      </p:pic>
      <p:sp>
        <p:nvSpPr>
          <p:cNvPr id="11" name="Pladsholder til tekst 2">
            <a:extLst>
              <a:ext uri="{FF2B5EF4-FFF2-40B4-BE49-F238E27FC236}">
                <a16:creationId xmlns:a16="http://schemas.microsoft.com/office/drawing/2014/main" id="{38492A7C-CD4E-359D-9719-3730AFB0F62E}"/>
              </a:ext>
            </a:extLst>
          </p:cNvPr>
          <p:cNvSpPr>
            <a:spLocks noGrp="1"/>
          </p:cNvSpPr>
          <p:nvPr userDrawn="1">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pic>
        <p:nvPicPr>
          <p:cNvPr id="12" name="Billede 11">
            <a:extLst>
              <a:ext uri="{FF2B5EF4-FFF2-40B4-BE49-F238E27FC236}">
                <a16:creationId xmlns:a16="http://schemas.microsoft.com/office/drawing/2014/main" id="{4E1E089F-0AB0-787D-1CB4-940031630635}"/>
              </a:ext>
            </a:extLst>
          </p:cNvPr>
          <p:cNvPicPr>
            <a:picLocks noChangeAspect="1"/>
          </p:cNvPicPr>
          <p:nvPr userDrawn="1"/>
        </p:nvPicPr>
        <p:blipFill>
          <a:blip r:embed="rId4"/>
          <a:srcRect/>
          <a:stretch/>
        </p:blipFill>
        <p:spPr>
          <a:xfrm>
            <a:off x="383402" y="4945907"/>
            <a:ext cx="1032719" cy="1629889"/>
          </a:xfrm>
          <a:prstGeom prst="rect">
            <a:avLst/>
          </a:prstGeom>
        </p:spPr>
      </p:pic>
    </p:spTree>
    <p:extLst>
      <p:ext uri="{BB962C8B-B14F-4D97-AF65-F5344CB8AC3E}">
        <p14:creationId xmlns:p14="http://schemas.microsoft.com/office/powerpoint/2010/main" val="37845795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0" y="0"/>
            <a:ext cx="9783448"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3449" y="5706000"/>
            <a:ext cx="2428874"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3447"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205" y="1318017"/>
            <a:ext cx="7358575"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639" y="1"/>
            <a:ext cx="32622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4" name="Text Placeholder 13"/>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2378" y="5988209"/>
            <a:ext cx="1008128"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812110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205" y="1318017"/>
            <a:ext cx="7358575"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9055" y="1"/>
            <a:ext cx="329263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2378" y="5988209"/>
            <a:ext cx="1008128"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823" y="4139563"/>
            <a:ext cx="2332343"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7105" y="1511771"/>
            <a:ext cx="264262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807" y="5054312"/>
            <a:ext cx="2205324" cy="1791593"/>
          </a:xfrm>
          <a:prstGeom prst="rect">
            <a:avLst/>
          </a:prstGeom>
        </p:spPr>
      </p:pic>
      <p:sp>
        <p:nvSpPr>
          <p:cNvPr id="10" name="Text Placeholder 13"/>
          <p:cNvSpPr>
            <a:spLocks noGrp="1"/>
          </p:cNvSpPr>
          <p:nvPr>
            <p:ph type="body" sz="quarter" idx="26"/>
          </p:nvPr>
        </p:nvSpPr>
        <p:spPr>
          <a:xfrm>
            <a:off x="552438" y="6205995"/>
            <a:ext cx="2548457"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2007870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Breaker slide_Mørkeblå">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6289" cy="6858000"/>
          </a:xfrm>
          <a:solidFill>
            <a:srgbClr val="003F5D"/>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205" y="1822660"/>
            <a:ext cx="8978036" cy="2425833"/>
          </a:xfrm>
        </p:spPr>
        <p:txBody>
          <a:bodyPr anchor="t">
            <a:noAutofit/>
          </a:bodyPr>
          <a:lstStyle>
            <a:lvl1pPr>
              <a:lnSpc>
                <a:spcPct val="88000"/>
              </a:lnSpc>
              <a:defRPr sz="6000" baseline="0">
                <a:solidFill>
                  <a:schemeClr val="bg1"/>
                </a:solidFill>
              </a:defRPr>
            </a:lvl1pPr>
          </a:lstStyle>
          <a:p>
            <a:r>
              <a:rPr lang="da-DK" noProof="0" dirty="0" err="1"/>
              <a:t>Breaker</a:t>
            </a:r>
            <a:r>
              <a:rPr lang="da-DK" noProof="0" dirty="0"/>
              <a:t> side med stor tekst i flere linjer</a:t>
            </a:r>
          </a:p>
        </p:txBody>
      </p:sp>
      <p:sp>
        <p:nvSpPr>
          <p:cNvPr id="29" name="Text Placeholder 13"/>
          <p:cNvSpPr>
            <a:spLocks noGrp="1"/>
          </p:cNvSpPr>
          <p:nvPr>
            <p:ph type="body" sz="quarter" idx="19"/>
          </p:nvPr>
        </p:nvSpPr>
        <p:spPr>
          <a:xfrm>
            <a:off x="10682378" y="5988209"/>
            <a:ext cx="1008128"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7" name="Text Placeholder 13">
            <a:extLst>
              <a:ext uri="{FF2B5EF4-FFF2-40B4-BE49-F238E27FC236}">
                <a16:creationId xmlns:a16="http://schemas.microsoft.com/office/drawing/2014/main" id="{D074BED9-21FA-4823-9B8C-5A8FD3641FA3}"/>
              </a:ext>
            </a:extLst>
          </p:cNvPr>
          <p:cNvSpPr>
            <a:spLocks noGrp="1"/>
          </p:cNvSpPr>
          <p:nvPr>
            <p:ph type="body" sz="quarter" idx="26"/>
          </p:nvPr>
        </p:nvSpPr>
        <p:spPr>
          <a:xfrm>
            <a:off x="552438" y="6205995"/>
            <a:ext cx="2548457"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extLst>
      <p:ext uri="{BB962C8B-B14F-4D97-AF65-F5344CB8AC3E}">
        <p14:creationId xmlns:p14="http://schemas.microsoft.com/office/powerpoint/2010/main" val="1978770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Titel">
    <p:bg>
      <p:bgPr>
        <a:solidFill>
          <a:srgbClr val="FFFFFF"/>
        </a:solidFill>
        <a:effectLst/>
      </p:bgPr>
    </p:bg>
    <p:spTree>
      <p:nvGrpSpPr>
        <p:cNvPr id="1" name=""/>
        <p:cNvGrpSpPr/>
        <p:nvPr/>
      </p:nvGrpSpPr>
      <p:grpSpPr>
        <a:xfrm>
          <a:off x="0" y="0"/>
          <a:ext cx="0" cy="0"/>
          <a:chOff x="0" y="0"/>
          <a:chExt cx="0" cy="0"/>
        </a:xfrm>
      </p:grpSpPr>
      <p:sp>
        <p:nvSpPr>
          <p:cNvPr id="12" name="Forfatter og dato"/>
          <p:cNvSpPr txBox="1">
            <a:spLocks noGrp="1"/>
          </p:cNvSpPr>
          <p:nvPr>
            <p:ph type="body" sz="quarter" idx="21" hasCustomPrompt="1"/>
          </p:nvPr>
        </p:nvSpPr>
        <p:spPr>
          <a:xfrm>
            <a:off x="600670" y="5929931"/>
            <a:ext cx="10985502" cy="318490"/>
          </a:xfrm>
          <a:prstGeom prst="rect">
            <a:avLst/>
          </a:prstGeom>
        </p:spPr>
        <p:txBody>
          <a:bodyPr lIns="45719" tIns="45719" rIns="45719" bIns="45719" numCol="1" spcCol="38100"/>
          <a:lstStyle>
            <a:lvl1pPr marL="0" indent="0" defTabSz="412750">
              <a:lnSpc>
                <a:spcPct val="100000"/>
              </a:lnSpc>
              <a:spcBef>
                <a:spcPts val="0"/>
              </a:spcBef>
              <a:buSzTx/>
              <a:buNone/>
              <a:defRPr sz="1800" b="1">
                <a:latin typeface="+mn-lt"/>
                <a:ea typeface="+mn-ea"/>
                <a:cs typeface="+mn-cs"/>
                <a:sym typeface="Helvetica Neue"/>
              </a:defRPr>
            </a:lvl1pPr>
          </a:lstStyle>
          <a:p>
            <a:r>
              <a:t>Forfatter og dato</a:t>
            </a:r>
          </a:p>
        </p:txBody>
      </p:sp>
      <p:sp>
        <p:nvSpPr>
          <p:cNvPr id="13" name="Titel på præ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Titel på præsentation</a:t>
            </a:r>
          </a:p>
        </p:txBody>
      </p:sp>
      <p:sp>
        <p:nvSpPr>
          <p:cNvPr id="14" name="Brødtekst, niveau et…"/>
          <p:cNvSpPr txBox="1">
            <a:spLocks noGrp="1"/>
          </p:cNvSpPr>
          <p:nvPr>
            <p:ph type="body" sz="quarter" idx="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atin typeface="+mn-lt"/>
                <a:ea typeface="+mn-ea"/>
                <a:cs typeface="+mn-cs"/>
                <a:sym typeface="Helvetica Neue"/>
              </a:defRPr>
            </a:lvl1pPr>
            <a:lvl2pPr marL="0" indent="228600" defTabSz="412750">
              <a:lnSpc>
                <a:spcPct val="100000"/>
              </a:lnSpc>
              <a:spcBef>
                <a:spcPts val="0"/>
              </a:spcBef>
              <a:buSzTx/>
              <a:buNone/>
              <a:defRPr sz="2750" b="1">
                <a:latin typeface="+mn-lt"/>
                <a:ea typeface="+mn-ea"/>
                <a:cs typeface="+mn-cs"/>
                <a:sym typeface="Helvetica Neue"/>
              </a:defRPr>
            </a:lvl2pPr>
            <a:lvl3pPr marL="0" indent="457200" defTabSz="412750">
              <a:lnSpc>
                <a:spcPct val="100000"/>
              </a:lnSpc>
              <a:spcBef>
                <a:spcPts val="0"/>
              </a:spcBef>
              <a:buSzTx/>
              <a:buNone/>
              <a:defRPr sz="2750" b="1">
                <a:latin typeface="+mn-lt"/>
                <a:ea typeface="+mn-ea"/>
                <a:cs typeface="+mn-cs"/>
                <a:sym typeface="Helvetica Neue"/>
              </a:defRPr>
            </a:lvl3pPr>
            <a:lvl4pPr marL="0" indent="685800" defTabSz="412750">
              <a:lnSpc>
                <a:spcPct val="100000"/>
              </a:lnSpc>
              <a:spcBef>
                <a:spcPts val="0"/>
              </a:spcBef>
              <a:buSzTx/>
              <a:buNone/>
              <a:defRPr sz="2750" b="1">
                <a:latin typeface="+mn-lt"/>
                <a:ea typeface="+mn-ea"/>
                <a:cs typeface="+mn-cs"/>
                <a:sym typeface="Helvetica Neue"/>
              </a:defRPr>
            </a:lvl4pPr>
            <a:lvl5pPr marL="0" indent="914400" defTabSz="412750">
              <a:lnSpc>
                <a:spcPct val="100000"/>
              </a:lnSpc>
              <a:spcBef>
                <a:spcPts val="0"/>
              </a:spcBef>
              <a:buSzTx/>
              <a:buNone/>
              <a:defRPr sz="2750" b="1">
                <a:latin typeface="+mn-lt"/>
                <a:ea typeface="+mn-ea"/>
                <a:cs typeface="+mn-cs"/>
                <a:sym typeface="Helvetica Neue"/>
              </a:defRPr>
            </a:lvl5pPr>
          </a:lstStyle>
          <a:p>
            <a:r>
              <a:t>Undertitel på præsentation</a:t>
            </a:r>
          </a:p>
          <a:p>
            <a:pPr lvl="1"/>
            <a:endParaRPr/>
          </a:p>
          <a:p>
            <a:pPr lvl="2"/>
            <a:endParaRPr/>
          </a:p>
          <a:p>
            <a:pPr lvl="3"/>
            <a:endParaRPr/>
          </a:p>
          <a:p>
            <a:pPr lvl="4"/>
            <a:endParaRPr/>
          </a:p>
        </p:txBody>
      </p:sp>
      <p:sp>
        <p:nvSpPr>
          <p:cNvPr id="1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0888222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33" name="Brødtekst, niveau et…"/>
          <p:cNvSpPr txBox="1">
            <a:spLocks noGrp="1"/>
          </p:cNvSpPr>
          <p:nvPr>
            <p:ph type="body" idx="1" hasCustomPrompt="1"/>
          </p:nvPr>
        </p:nvSpPr>
        <p:spPr>
          <a:prstGeom prst="rect">
            <a:avLst/>
          </a:prstGeom>
        </p:spPr>
        <p:txBody>
          <a:bodyPr/>
          <a:lstStyle/>
          <a:p>
            <a:r>
              <a:t>Punktopstillet tekst på lysbillede</a:t>
            </a:r>
          </a:p>
          <a:p>
            <a:pPr lvl="1"/>
            <a:endParaRPr/>
          </a:p>
          <a:p>
            <a:pPr lvl="2"/>
            <a:endParaRPr/>
          </a:p>
          <a:p>
            <a:pPr lvl="3"/>
            <a:endParaRPr/>
          </a:p>
          <a:p>
            <a:pPr lvl="4"/>
            <a:endParaRPr/>
          </a:p>
        </p:txBody>
      </p:sp>
      <p:sp>
        <p:nvSpPr>
          <p:cNvPr id="34"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8017092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Kun titel">
    <p:spTree>
      <p:nvGrpSpPr>
        <p:cNvPr id="1" name=""/>
        <p:cNvGrpSpPr/>
        <p:nvPr/>
      </p:nvGrpSpPr>
      <p:grpSpPr>
        <a:xfrm>
          <a:off x="0" y="0"/>
          <a:ext cx="0" cy="0"/>
          <a:chOff x="0" y="0"/>
          <a:chExt cx="0" cy="0"/>
        </a:xfrm>
      </p:grpSpPr>
      <p:sp>
        <p:nvSpPr>
          <p:cNvPr id="41" name="Titel på lysbillede"/>
          <p:cNvSpPr txBox="1">
            <a:spLocks noGrp="1"/>
          </p:cNvSpPr>
          <p:nvPr>
            <p:ph type="title" hasCustomPrompt="1"/>
          </p:nvPr>
        </p:nvSpPr>
        <p:spPr>
          <a:xfrm>
            <a:off x="603250" y="539750"/>
            <a:ext cx="10985500" cy="717475"/>
          </a:xfrm>
          <a:prstGeom prst="rect">
            <a:avLst/>
          </a:prstGeom>
        </p:spPr>
        <p:txBody>
          <a:bodyPr/>
          <a:lstStyle/>
          <a:p>
            <a:r>
              <a:t>Titel på lysbillede</a:t>
            </a:r>
          </a:p>
        </p:txBody>
      </p:sp>
      <p:sp>
        <p:nvSpPr>
          <p:cNvPr id="42"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383833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Foto - 3 pr. ark">
    <p:spTree>
      <p:nvGrpSpPr>
        <p:cNvPr id="1" name=""/>
        <p:cNvGrpSpPr/>
        <p:nvPr/>
      </p:nvGrpSpPr>
      <p:grpSpPr>
        <a:xfrm>
          <a:off x="0" y="0"/>
          <a:ext cx="0" cy="0"/>
          <a:chOff x="0" y="0"/>
          <a:chExt cx="0" cy="0"/>
        </a:xfrm>
      </p:grpSpPr>
      <p:sp>
        <p:nvSpPr>
          <p:cNvPr id="49" name="Billed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50" name="Billede"/>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51" name="Billede"/>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52"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45027708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FFFFFF"/>
        </a:solidFill>
        <a:effectLst/>
      </p:bgPr>
    </p:bg>
    <p:spTree>
      <p:nvGrpSpPr>
        <p:cNvPr id="1" name=""/>
        <p:cNvGrpSpPr/>
        <p:nvPr/>
      </p:nvGrpSpPr>
      <p:grpSpPr>
        <a:xfrm>
          <a:off x="0" y="0"/>
          <a:ext cx="0" cy="0"/>
          <a:chOff x="0" y="0"/>
          <a:chExt cx="0" cy="0"/>
        </a:xfrm>
      </p:grpSpPr>
      <p:sp>
        <p:nvSpPr>
          <p:cNvPr id="59" name="Billed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60" name="Lysbilled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extLst>
      <p:ext uri="{BB962C8B-B14F-4D97-AF65-F5344CB8AC3E}">
        <p14:creationId xmlns:p14="http://schemas.microsoft.com/office/powerpoint/2010/main" val="2253183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er slide_hvid tekst_baggr. 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5" name="Rektangel 4">
            <a:extLst>
              <a:ext uri="{FF2B5EF4-FFF2-40B4-BE49-F238E27FC236}">
                <a16:creationId xmlns:a16="http://schemas.microsoft.com/office/drawing/2014/main" id="{A3E954B5-0DF8-0759-82D7-CF99837C80C6}"/>
              </a:ext>
            </a:extLst>
          </p:cNvPr>
          <p:cNvSpPr/>
          <p:nvPr userDrawn="1"/>
        </p:nvSpPr>
        <p:spPr>
          <a:xfrm>
            <a:off x="3179" y="9939"/>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b="1" dirty="0"/>
          </a:p>
        </p:txBody>
      </p:sp>
      <p:pic>
        <p:nvPicPr>
          <p:cNvPr id="6" name="Billede 1">
            <a:extLst>
              <a:ext uri="{FF2B5EF4-FFF2-40B4-BE49-F238E27FC236}">
                <a16:creationId xmlns:a16="http://schemas.microsoft.com/office/drawing/2014/main" id="{864F53D0-97BE-EBE6-565E-4DE408BF5BD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802031" y="5988208"/>
            <a:ext cx="1031863" cy="587589"/>
          </a:xfrm>
          <a:prstGeom prst="rect">
            <a:avLst/>
          </a:prstGeom>
        </p:spPr>
      </p:pic>
      <p:sp>
        <p:nvSpPr>
          <p:cNvPr id="8" name="Pladsholder til tekst 2">
            <a:extLst>
              <a:ext uri="{FF2B5EF4-FFF2-40B4-BE49-F238E27FC236}">
                <a16:creationId xmlns:a16="http://schemas.microsoft.com/office/drawing/2014/main" id="{F7D46161-21A2-2CCC-977E-F758630B63D3}"/>
              </a:ext>
            </a:extLst>
          </p:cNvPr>
          <p:cNvSpPr>
            <a:spLocks noGrp="1"/>
          </p:cNvSpPr>
          <p:nvPr>
            <p:ph type="body" sz="quarter" idx="10" hasCustomPrompt="1"/>
          </p:nvPr>
        </p:nvSpPr>
        <p:spPr>
          <a:xfrm>
            <a:off x="382901" y="674679"/>
            <a:ext cx="11451306" cy="3263186"/>
          </a:xfrm>
        </p:spPr>
        <p:txBody>
          <a:bodyPr>
            <a:noAutofit/>
          </a:bodyPr>
          <a:lstStyle>
            <a:lvl1pPr marL="0" indent="0">
              <a:lnSpc>
                <a:spcPts val="7020"/>
              </a:lnSpc>
              <a:buNone/>
              <a:defRPr sz="6600" b="0">
                <a:solidFill>
                  <a:schemeClr val="bg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pic>
        <p:nvPicPr>
          <p:cNvPr id="10" name="Billede 9">
            <a:extLst>
              <a:ext uri="{FF2B5EF4-FFF2-40B4-BE49-F238E27FC236}">
                <a16:creationId xmlns:a16="http://schemas.microsoft.com/office/drawing/2014/main" id="{AF8D2A49-95E8-8EC4-4A59-C86F0CEB2165}"/>
              </a:ext>
            </a:extLst>
          </p:cNvPr>
          <p:cNvPicPr>
            <a:picLocks noChangeAspect="1"/>
          </p:cNvPicPr>
          <p:nvPr userDrawn="1"/>
        </p:nvPicPr>
        <p:blipFill>
          <a:blip r:embed="rId5"/>
          <a:srcRect/>
          <a:stretch/>
        </p:blipFill>
        <p:spPr>
          <a:xfrm>
            <a:off x="383402" y="4945907"/>
            <a:ext cx="1032719" cy="1629888"/>
          </a:xfrm>
          <a:prstGeom prst="rect">
            <a:avLst/>
          </a:prstGeom>
        </p:spPr>
      </p:pic>
    </p:spTree>
    <p:extLst>
      <p:ext uri="{BB962C8B-B14F-4D97-AF65-F5344CB8AC3E}">
        <p14:creationId xmlns:p14="http://schemas.microsoft.com/office/powerpoint/2010/main" val="1644465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rontslide - VELKOMMEN_sort tekst">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7A23D7E8-7283-3921-88E3-67D37D5D4B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2">
              <a:lumMod val="90000"/>
            </a:schemeClr>
          </a:solidFill>
        </p:spPr>
      </p:pic>
      <p:sp>
        <p:nvSpPr>
          <p:cNvPr id="15" name="Rektangel 14">
            <a:extLst>
              <a:ext uri="{FF2B5EF4-FFF2-40B4-BE49-F238E27FC236}">
                <a16:creationId xmlns:a16="http://schemas.microsoft.com/office/drawing/2014/main" id="{8283C669-D2F7-6F08-D149-1F74C9A1D138}"/>
              </a:ext>
            </a:extLst>
          </p:cNvPr>
          <p:cNvSpPr/>
          <p:nvPr userDrawn="1"/>
        </p:nvSpPr>
        <p:spPr>
          <a:xfrm>
            <a:off x="0" y="9939"/>
            <a:ext cx="12192000" cy="6858000"/>
          </a:xfrm>
          <a:prstGeom prst="rect">
            <a:avLst/>
          </a:prstGeom>
          <a:solidFill>
            <a:srgbClr val="000000">
              <a:alpha val="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ADD5FD60-788E-98FE-5DB1-5B7257996902}"/>
              </a:ext>
            </a:extLst>
          </p:cNvPr>
          <p:cNvSpPr txBox="1"/>
          <p:nvPr userDrawn="1"/>
        </p:nvSpPr>
        <p:spPr>
          <a:xfrm>
            <a:off x="257171" y="385073"/>
            <a:ext cx="11426198" cy="1919756"/>
          </a:xfrm>
          <a:prstGeom prst="rect">
            <a:avLst/>
          </a:prstGeom>
          <a:noFill/>
        </p:spPr>
        <p:txBody>
          <a:bodyPr wrap="square" rtlCol="0">
            <a:spAutoFit/>
          </a:bodyPr>
          <a:lstStyle/>
          <a:p>
            <a:pPr algn="l">
              <a:lnSpc>
                <a:spcPts val="4680"/>
              </a:lnSpc>
            </a:pPr>
            <a:r>
              <a:rPr lang="da-DK" sz="4800" b="1" i="0" spc="600" dirty="0">
                <a:solidFill>
                  <a:schemeClr val="tx1"/>
                </a:solidFill>
                <a:latin typeface="+mj-lt"/>
              </a:rPr>
              <a:t>VELKOMMEN TIL </a:t>
            </a:r>
          </a:p>
          <a:p>
            <a:pPr algn="l">
              <a:lnSpc>
                <a:spcPts val="4680"/>
              </a:lnSpc>
            </a:pPr>
            <a:r>
              <a:rPr lang="da-DK" sz="4800" b="1" i="0" spc="600" dirty="0">
                <a:solidFill>
                  <a:schemeClr val="tx1"/>
                </a:solidFill>
                <a:latin typeface="+mj-lt"/>
              </a:rPr>
              <a:t>FØDEVAREDAGEN</a:t>
            </a:r>
          </a:p>
          <a:p>
            <a:pPr algn="l">
              <a:lnSpc>
                <a:spcPts val="4680"/>
              </a:lnSpc>
            </a:pPr>
            <a:r>
              <a:rPr lang="da-DK" sz="4800" b="1" i="0" spc="300" dirty="0">
                <a:solidFill>
                  <a:schemeClr val="tx1"/>
                </a:solidFill>
                <a:latin typeface="+mj-lt"/>
              </a:rPr>
              <a:t>EXECUTIVE</a:t>
            </a:r>
          </a:p>
        </p:txBody>
      </p:sp>
      <p:pic>
        <p:nvPicPr>
          <p:cNvPr id="10" name="Billede 9">
            <a:extLst>
              <a:ext uri="{FF2B5EF4-FFF2-40B4-BE49-F238E27FC236}">
                <a16:creationId xmlns:a16="http://schemas.microsoft.com/office/drawing/2014/main" id="{37ED21E6-1E6A-B39C-B515-5EB26DFEBF2C}"/>
              </a:ext>
            </a:extLst>
          </p:cNvPr>
          <p:cNvPicPr>
            <a:picLocks noChangeAspect="1"/>
          </p:cNvPicPr>
          <p:nvPr userDrawn="1"/>
        </p:nvPicPr>
        <p:blipFill>
          <a:blip r:embed="rId3"/>
          <a:srcRect/>
          <a:stretch/>
        </p:blipFill>
        <p:spPr>
          <a:xfrm>
            <a:off x="384075" y="2750694"/>
            <a:ext cx="2423636" cy="3825103"/>
          </a:xfrm>
          <a:prstGeom prst="rect">
            <a:avLst/>
          </a:prstGeom>
        </p:spPr>
      </p:pic>
      <p:sp>
        <p:nvSpPr>
          <p:cNvPr id="13" name="Tekstfelt 12">
            <a:extLst>
              <a:ext uri="{FF2B5EF4-FFF2-40B4-BE49-F238E27FC236}">
                <a16:creationId xmlns:a16="http://schemas.microsoft.com/office/drawing/2014/main" id="{C2E8EE78-4E45-54DA-2E3F-F5975D09014C}"/>
              </a:ext>
            </a:extLst>
          </p:cNvPr>
          <p:cNvSpPr txBox="1"/>
          <p:nvPr userDrawn="1"/>
        </p:nvSpPr>
        <p:spPr>
          <a:xfrm>
            <a:off x="2914438" y="6286293"/>
            <a:ext cx="4185056"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a-DK" sz="1600" b="1" i="0" spc="300" dirty="0">
                <a:solidFill>
                  <a:schemeClr val="tx1"/>
                </a:solidFill>
                <a:latin typeface="+mj-lt"/>
              </a:rPr>
              <a:t>HVOR GODE RÅVARER MØDES</a:t>
            </a:r>
          </a:p>
        </p:txBody>
      </p:sp>
      <p:pic>
        <p:nvPicPr>
          <p:cNvPr id="14" name="Billede 13">
            <a:extLst>
              <a:ext uri="{FF2B5EF4-FFF2-40B4-BE49-F238E27FC236}">
                <a16:creationId xmlns:a16="http://schemas.microsoft.com/office/drawing/2014/main" id="{7820A7C9-D26B-E44C-C986-433352AF20C9}"/>
              </a:ext>
            </a:extLst>
          </p:cNvPr>
          <p:cNvPicPr>
            <a:picLocks noChangeAspect="1"/>
          </p:cNvPicPr>
          <p:nvPr userDrawn="1"/>
        </p:nvPicPr>
        <p:blipFill>
          <a:blip r:embed="rId4"/>
          <a:stretch>
            <a:fillRect/>
          </a:stretch>
        </p:blipFill>
        <p:spPr>
          <a:xfrm>
            <a:off x="10801102" y="5988208"/>
            <a:ext cx="1033721" cy="587589"/>
          </a:xfrm>
          <a:prstGeom prst="rect">
            <a:avLst/>
          </a:prstGeom>
        </p:spPr>
      </p:pic>
    </p:spTree>
    <p:extLst>
      <p:ext uri="{BB962C8B-B14F-4D97-AF65-F5344CB8AC3E}">
        <p14:creationId xmlns:p14="http://schemas.microsoft.com/office/powerpoint/2010/main" val="233551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_sort tekst_baggr. 3">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A305C939-8D6F-D839-EE10-C1F5F2B944B0}"/>
              </a:ext>
            </a:extLst>
          </p:cNvPr>
          <p:cNvGrpSpPr/>
          <p:nvPr userDrawn="1"/>
        </p:nvGrpSpPr>
        <p:grpSpPr>
          <a:xfrm>
            <a:off x="-2" y="-1"/>
            <a:ext cx="12192002" cy="6858003"/>
            <a:chOff x="-2" y="-1"/>
            <a:chExt cx="12192002" cy="6858003"/>
          </a:xfrm>
        </p:grpSpPr>
        <p:pic>
          <p:nvPicPr>
            <p:cNvPr id="6" name="Billede 5" descr="Et billede, der indeholder mad, grøntsager&#10;&#10;Automatisk genereret beskrivelse">
              <a:extLst>
                <a:ext uri="{FF2B5EF4-FFF2-40B4-BE49-F238E27FC236}">
                  <a16:creationId xmlns:a16="http://schemas.microsoft.com/office/drawing/2014/main" id="{56FCC500-D170-0F05-5125-A973B43C7D42}"/>
                </a:ext>
              </a:extLst>
            </p:cNvPr>
            <p:cNvPicPr>
              <a:picLocks noChangeAspect="1"/>
            </p:cNvPicPr>
            <p:nvPr userDrawn="1"/>
          </p:nvPicPr>
          <p:blipFill rotWithShape="1">
            <a:blip r:embed="rId2"/>
            <a:srcRect l="42280" t="4100" r="14041" b="43853"/>
            <a:stretch/>
          </p:blipFill>
          <p:spPr>
            <a:xfrm rot="16200000">
              <a:off x="6038122" y="704120"/>
              <a:ext cx="6857999" cy="5449757"/>
            </a:xfrm>
            <a:prstGeom prst="rect">
              <a:avLst/>
            </a:prstGeom>
          </p:spPr>
        </p:pic>
        <p:pic>
          <p:nvPicPr>
            <p:cNvPr id="9" name="Billede 8" descr="Et billede, der indeholder mad, grøntsager&#10;&#10;Automatisk genereret beskrivelse">
              <a:extLst>
                <a:ext uri="{FF2B5EF4-FFF2-40B4-BE49-F238E27FC236}">
                  <a16:creationId xmlns:a16="http://schemas.microsoft.com/office/drawing/2014/main" id="{A256F595-C74D-EC4F-D710-25CD33100803}"/>
                </a:ext>
              </a:extLst>
            </p:cNvPr>
            <p:cNvPicPr>
              <a:picLocks noChangeAspect="1"/>
            </p:cNvPicPr>
            <p:nvPr userDrawn="1"/>
          </p:nvPicPr>
          <p:blipFill rotWithShape="1">
            <a:blip r:embed="rId2"/>
            <a:srcRect l="22868" t="4100" r="33454" b="91231"/>
            <a:stretch/>
          </p:blipFill>
          <p:spPr>
            <a:xfrm rot="5400000">
              <a:off x="-28082" y="28082"/>
              <a:ext cx="6858000" cy="6801839"/>
            </a:xfrm>
            <a:prstGeom prst="rect">
              <a:avLst/>
            </a:prstGeom>
          </p:spPr>
        </p:pic>
      </p:grpSp>
      <p:pic>
        <p:nvPicPr>
          <p:cNvPr id="10" name="Billede 9">
            <a:extLst>
              <a:ext uri="{FF2B5EF4-FFF2-40B4-BE49-F238E27FC236}">
                <a16:creationId xmlns:a16="http://schemas.microsoft.com/office/drawing/2014/main" id="{8B420CB9-20E0-783B-2F32-B1B03DDB4536}"/>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11" name="Billede 10">
            <a:extLst>
              <a:ext uri="{FF2B5EF4-FFF2-40B4-BE49-F238E27FC236}">
                <a16:creationId xmlns:a16="http://schemas.microsoft.com/office/drawing/2014/main" id="{20E8029B-294E-C513-9D1B-0CA7CB668E07}"/>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6AFECE2A-4ABA-8F4B-2C9B-06A9BD68BC9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1245704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slide_sort tekst_baggr. 3">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A305C939-8D6F-D839-EE10-C1F5F2B944B0}"/>
              </a:ext>
            </a:extLst>
          </p:cNvPr>
          <p:cNvGrpSpPr/>
          <p:nvPr userDrawn="1"/>
        </p:nvGrpSpPr>
        <p:grpSpPr>
          <a:xfrm>
            <a:off x="-2" y="-1"/>
            <a:ext cx="12192002" cy="6858003"/>
            <a:chOff x="-2" y="-1"/>
            <a:chExt cx="12192002" cy="6858003"/>
          </a:xfrm>
        </p:grpSpPr>
        <p:pic>
          <p:nvPicPr>
            <p:cNvPr id="6" name="Billede 5" descr="Et billede, der indeholder mad, grøntsager&#10;&#10;Automatisk genereret beskrivelse">
              <a:extLst>
                <a:ext uri="{FF2B5EF4-FFF2-40B4-BE49-F238E27FC236}">
                  <a16:creationId xmlns:a16="http://schemas.microsoft.com/office/drawing/2014/main" id="{56FCC500-D170-0F05-5125-A973B43C7D42}"/>
                </a:ext>
              </a:extLst>
            </p:cNvPr>
            <p:cNvPicPr>
              <a:picLocks noChangeAspect="1"/>
            </p:cNvPicPr>
            <p:nvPr userDrawn="1"/>
          </p:nvPicPr>
          <p:blipFill rotWithShape="1">
            <a:blip r:embed="rId2"/>
            <a:srcRect l="42280" t="4100" r="14041" b="43853"/>
            <a:stretch/>
          </p:blipFill>
          <p:spPr>
            <a:xfrm rot="16200000">
              <a:off x="6038122" y="704120"/>
              <a:ext cx="6857999" cy="5449757"/>
            </a:xfrm>
            <a:prstGeom prst="rect">
              <a:avLst/>
            </a:prstGeom>
          </p:spPr>
        </p:pic>
        <p:pic>
          <p:nvPicPr>
            <p:cNvPr id="9" name="Billede 8" descr="Et billede, der indeholder mad, grøntsager&#10;&#10;Automatisk genereret beskrivelse">
              <a:extLst>
                <a:ext uri="{FF2B5EF4-FFF2-40B4-BE49-F238E27FC236}">
                  <a16:creationId xmlns:a16="http://schemas.microsoft.com/office/drawing/2014/main" id="{A256F595-C74D-EC4F-D710-25CD33100803}"/>
                </a:ext>
              </a:extLst>
            </p:cNvPr>
            <p:cNvPicPr>
              <a:picLocks noChangeAspect="1"/>
            </p:cNvPicPr>
            <p:nvPr userDrawn="1"/>
          </p:nvPicPr>
          <p:blipFill rotWithShape="1">
            <a:blip r:embed="rId2"/>
            <a:srcRect l="22868" t="4100" r="33454" b="91231"/>
            <a:stretch/>
          </p:blipFill>
          <p:spPr>
            <a:xfrm rot="5400000">
              <a:off x="-28082" y="28082"/>
              <a:ext cx="6858000" cy="6801839"/>
            </a:xfrm>
            <a:prstGeom prst="rect">
              <a:avLst/>
            </a:prstGeom>
          </p:spPr>
        </p:pic>
      </p:grpSp>
      <p:pic>
        <p:nvPicPr>
          <p:cNvPr id="10" name="Billede 9">
            <a:extLst>
              <a:ext uri="{FF2B5EF4-FFF2-40B4-BE49-F238E27FC236}">
                <a16:creationId xmlns:a16="http://schemas.microsoft.com/office/drawing/2014/main" id="{8B420CB9-20E0-783B-2F32-B1B03DDB4536}"/>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11" name="Billede 10">
            <a:extLst>
              <a:ext uri="{FF2B5EF4-FFF2-40B4-BE49-F238E27FC236}">
                <a16:creationId xmlns:a16="http://schemas.microsoft.com/office/drawing/2014/main" id="{20E8029B-294E-C513-9D1B-0CA7CB668E07}"/>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6AFECE2A-4ABA-8F4B-2C9B-06A9BD68BC9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2653750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slide_sort tekst_baggr. 5">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2B5B98C6-2681-8B19-942E-4961DF2923EF}"/>
              </a:ext>
            </a:extLst>
          </p:cNvPr>
          <p:cNvGrpSpPr/>
          <p:nvPr userDrawn="1"/>
        </p:nvGrpSpPr>
        <p:grpSpPr>
          <a:xfrm>
            <a:off x="-261260" y="0"/>
            <a:ext cx="13227814" cy="6858000"/>
            <a:chOff x="-261260" y="0"/>
            <a:chExt cx="13227814" cy="6858000"/>
          </a:xfrm>
        </p:grpSpPr>
        <p:pic>
          <p:nvPicPr>
            <p:cNvPr id="5" name="Billede 4" descr="Et billede, der indeholder mad, grøntsager&#10;&#10;Automatisk genereret beskrivelse">
              <a:extLst>
                <a:ext uri="{FF2B5EF4-FFF2-40B4-BE49-F238E27FC236}">
                  <a16:creationId xmlns:a16="http://schemas.microsoft.com/office/drawing/2014/main" id="{C4131DBE-20BB-C743-5AC0-B1AF869687AB}"/>
                </a:ext>
              </a:extLst>
            </p:cNvPr>
            <p:cNvPicPr>
              <a:picLocks noChangeAspect="1"/>
            </p:cNvPicPr>
            <p:nvPr userDrawn="1"/>
          </p:nvPicPr>
          <p:blipFill rotWithShape="1">
            <a:blip r:embed="rId2"/>
            <a:srcRect l="10112" t="548" r="10112" b="26850"/>
            <a:stretch/>
          </p:blipFill>
          <p:spPr>
            <a:xfrm rot="16200000">
              <a:off x="7456460" y="1347906"/>
              <a:ext cx="6858000" cy="4162188"/>
            </a:xfrm>
            <a:prstGeom prst="rect">
              <a:avLst/>
            </a:prstGeom>
          </p:spPr>
        </p:pic>
        <p:pic>
          <p:nvPicPr>
            <p:cNvPr id="2" name="Billede 1" descr="Et billede, der indeholder mad, grøntsager&#10;&#10;Automatisk genereret beskrivelse">
              <a:extLst>
                <a:ext uri="{FF2B5EF4-FFF2-40B4-BE49-F238E27FC236}">
                  <a16:creationId xmlns:a16="http://schemas.microsoft.com/office/drawing/2014/main" id="{2054F132-1354-2065-1C4E-58E66B71EC5D}"/>
                </a:ext>
              </a:extLst>
            </p:cNvPr>
            <p:cNvPicPr>
              <a:picLocks noChangeAspect="1"/>
            </p:cNvPicPr>
            <p:nvPr userDrawn="1"/>
          </p:nvPicPr>
          <p:blipFill rotWithShape="1">
            <a:blip r:embed="rId2"/>
            <a:srcRect l="10112" t="548" r="10112" b="90794"/>
            <a:stretch/>
          </p:blipFill>
          <p:spPr>
            <a:xfrm rot="5400000">
              <a:off x="842553" y="-1103813"/>
              <a:ext cx="6858000" cy="9065625"/>
            </a:xfrm>
            <a:prstGeom prst="rect">
              <a:avLst/>
            </a:prstGeom>
          </p:spPr>
        </p:pic>
      </p:grpSp>
      <p:pic>
        <p:nvPicPr>
          <p:cNvPr id="6" name="Billede 5">
            <a:extLst>
              <a:ext uri="{FF2B5EF4-FFF2-40B4-BE49-F238E27FC236}">
                <a16:creationId xmlns:a16="http://schemas.microsoft.com/office/drawing/2014/main" id="{3AA52F3F-6639-5189-0A85-4519C1283C9D}"/>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10" name="Billede 9">
            <a:extLst>
              <a:ext uri="{FF2B5EF4-FFF2-40B4-BE49-F238E27FC236}">
                <a16:creationId xmlns:a16="http://schemas.microsoft.com/office/drawing/2014/main" id="{B97B1E41-165F-03E0-B579-C8B609ECDA2B}"/>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4" name="Pladsholder til tekst 2">
            <a:extLst>
              <a:ext uri="{FF2B5EF4-FFF2-40B4-BE49-F238E27FC236}">
                <a16:creationId xmlns:a16="http://schemas.microsoft.com/office/drawing/2014/main" id="{17FFE81D-E55E-B0B3-BEDC-BFD794FBF86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3862948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ggrund KØD_sort tekst">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E008E77A-396B-1D7B-C754-97815F7AD0EC}"/>
              </a:ext>
            </a:extLst>
          </p:cNvPr>
          <p:cNvGrpSpPr/>
          <p:nvPr userDrawn="1"/>
        </p:nvGrpSpPr>
        <p:grpSpPr>
          <a:xfrm>
            <a:off x="0" y="0"/>
            <a:ext cx="12191999" cy="6858000"/>
            <a:chOff x="0" y="0"/>
            <a:chExt cx="12191999" cy="6858000"/>
          </a:xfrm>
        </p:grpSpPr>
        <p:pic>
          <p:nvPicPr>
            <p:cNvPr id="4" name="Billede 3">
              <a:extLst>
                <a:ext uri="{FF2B5EF4-FFF2-40B4-BE49-F238E27FC236}">
                  <a16:creationId xmlns:a16="http://schemas.microsoft.com/office/drawing/2014/main" id="{FB7EF08B-5D4C-7653-3767-ABFCEC6632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29" r="19813" b="-144"/>
            <a:stretch/>
          </p:blipFill>
          <p:spPr>
            <a:xfrm>
              <a:off x="2481942" y="0"/>
              <a:ext cx="9710057" cy="6858000"/>
            </a:xfrm>
            <a:prstGeom prst="rect">
              <a:avLst/>
            </a:prstGeom>
            <a:solidFill>
              <a:schemeClr val="bg1"/>
            </a:solidFill>
            <a:ln>
              <a:noFill/>
            </a:ln>
          </p:spPr>
        </p:pic>
        <p:pic>
          <p:nvPicPr>
            <p:cNvPr id="7" name="Billede 6">
              <a:extLst>
                <a:ext uri="{FF2B5EF4-FFF2-40B4-BE49-F238E27FC236}">
                  <a16:creationId xmlns:a16="http://schemas.microsoft.com/office/drawing/2014/main" id="{208AA465-9DB3-D34F-D41F-72F469E1EE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29" r="79185" b="-144"/>
            <a:stretch/>
          </p:blipFill>
          <p:spPr>
            <a:xfrm rot="10800000">
              <a:off x="0" y="0"/>
              <a:ext cx="2481942" cy="6858000"/>
            </a:xfrm>
            <a:prstGeom prst="rect">
              <a:avLst/>
            </a:prstGeom>
            <a:solidFill>
              <a:schemeClr val="bg1"/>
            </a:solidFill>
            <a:ln>
              <a:noFill/>
            </a:ln>
          </p:spPr>
        </p:pic>
      </p:grpSp>
      <p:pic>
        <p:nvPicPr>
          <p:cNvPr id="5" name="Billede 4">
            <a:extLst>
              <a:ext uri="{FF2B5EF4-FFF2-40B4-BE49-F238E27FC236}">
                <a16:creationId xmlns:a16="http://schemas.microsoft.com/office/drawing/2014/main" id="{9578A431-C3DA-A03E-0410-6BBBC48C46C0}"/>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6" name="Billede 5">
            <a:extLst>
              <a:ext uri="{FF2B5EF4-FFF2-40B4-BE49-F238E27FC236}">
                <a16:creationId xmlns:a16="http://schemas.microsoft.com/office/drawing/2014/main" id="{3E817274-0436-E8E4-A9D0-DBBF8746E880}"/>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2" name="Pladsholder til tekst 2">
            <a:extLst>
              <a:ext uri="{FF2B5EF4-FFF2-40B4-BE49-F238E27FC236}">
                <a16:creationId xmlns:a16="http://schemas.microsoft.com/office/drawing/2014/main" id="{A3F258F1-799D-6778-07FE-EB06E7F97ED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6091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slide m. billede">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99506D94-5B4E-52A1-2B6C-53408B7DA397}"/>
              </a:ext>
            </a:extLst>
          </p:cNvPr>
          <p:cNvGrpSpPr/>
          <p:nvPr userDrawn="1"/>
        </p:nvGrpSpPr>
        <p:grpSpPr>
          <a:xfrm>
            <a:off x="-261260" y="0"/>
            <a:ext cx="12453260" cy="6858000"/>
            <a:chOff x="-261260" y="0"/>
            <a:chExt cx="12453260" cy="6858000"/>
          </a:xfrm>
        </p:grpSpPr>
        <p:pic>
          <p:nvPicPr>
            <p:cNvPr id="3" name="Billede 2" descr="Et billede, der indeholder mad, grøntsager&#10;&#10;Automatisk genereret beskrivelse">
              <a:extLst>
                <a:ext uri="{FF2B5EF4-FFF2-40B4-BE49-F238E27FC236}">
                  <a16:creationId xmlns:a16="http://schemas.microsoft.com/office/drawing/2014/main" id="{131BDF46-4643-218F-5E23-C39A8CB87B85}"/>
                </a:ext>
              </a:extLst>
            </p:cNvPr>
            <p:cNvPicPr>
              <a:picLocks noChangeAspect="1"/>
            </p:cNvPicPr>
            <p:nvPr userDrawn="1"/>
          </p:nvPicPr>
          <p:blipFill rotWithShape="1">
            <a:blip r:embed="rId2"/>
            <a:srcRect l="10112" t="547" r="10112" b="40361"/>
            <a:stretch/>
          </p:blipFill>
          <p:spPr>
            <a:xfrm rot="16200000">
              <a:off x="7069183" y="1735183"/>
              <a:ext cx="6858000" cy="3387634"/>
            </a:xfrm>
            <a:prstGeom prst="rect">
              <a:avLst/>
            </a:prstGeom>
          </p:spPr>
        </p:pic>
        <p:pic>
          <p:nvPicPr>
            <p:cNvPr id="4" name="Billede 3" descr="Et billede, der indeholder mad, grøntsager&#10;&#10;Automatisk genereret beskrivelse">
              <a:extLst>
                <a:ext uri="{FF2B5EF4-FFF2-40B4-BE49-F238E27FC236}">
                  <a16:creationId xmlns:a16="http://schemas.microsoft.com/office/drawing/2014/main" id="{64548F2D-0F24-1A75-7BB0-8772B9738050}"/>
                </a:ext>
              </a:extLst>
            </p:cNvPr>
            <p:cNvPicPr>
              <a:picLocks noChangeAspect="1"/>
            </p:cNvPicPr>
            <p:nvPr userDrawn="1"/>
          </p:nvPicPr>
          <p:blipFill rotWithShape="1">
            <a:blip r:embed="rId2"/>
            <a:srcRect l="10112" t="548" r="10112" b="90794"/>
            <a:stretch/>
          </p:blipFill>
          <p:spPr>
            <a:xfrm rot="5400000">
              <a:off x="842553" y="-1103813"/>
              <a:ext cx="6858000" cy="9065625"/>
            </a:xfrm>
            <a:prstGeom prst="rect">
              <a:avLst/>
            </a:prstGeom>
          </p:spPr>
        </p:pic>
      </p:grpSp>
      <p:sp>
        <p:nvSpPr>
          <p:cNvPr id="5" name="Content Placeholder 2">
            <a:extLst>
              <a:ext uri="{FF2B5EF4-FFF2-40B4-BE49-F238E27FC236}">
                <a16:creationId xmlns:a16="http://schemas.microsoft.com/office/drawing/2014/main" id="{D9A0F49C-9F93-3B4A-81CA-FF4E2FEF1C59}"/>
              </a:ext>
            </a:extLst>
          </p:cNvPr>
          <p:cNvSpPr>
            <a:spLocks noGrp="1"/>
          </p:cNvSpPr>
          <p:nvPr userDrawn="1">
            <p:ph idx="1" hasCustomPrompt="1"/>
          </p:nvPr>
        </p:nvSpPr>
        <p:spPr>
          <a:xfrm>
            <a:off x="1223158" y="2090694"/>
            <a:ext cx="8339942" cy="3532865"/>
          </a:xfrm>
        </p:spPr>
        <p:txBody>
          <a:bodyPr>
            <a:normAutofit/>
          </a:bodyPr>
          <a:lstStyle>
            <a:lvl1pPr marL="0" indent="0">
              <a:buNone/>
              <a:defRPr sz="1600" b="0" i="0">
                <a:latin typeface="Helvetica" pitchFamily="2" charset="0"/>
                <a:cs typeface="Calibri Light" panose="020F0302020204030204" pitchFamily="34" charset="0"/>
              </a:defRPr>
            </a:lvl1pPr>
            <a:lvl2pPr marL="952485" indent="-342900">
              <a:buFont typeface="Arial" panose="020B0604020202020204" pitchFamily="34" charset="0"/>
              <a:buChar char="•"/>
              <a:defRPr sz="1800" b="0" i="0">
                <a:latin typeface="Helvetica" pitchFamily="2" charset="0"/>
                <a:cs typeface="Calibri Light" panose="020F0302020204030204" pitchFamily="34" charset="0"/>
              </a:defRPr>
            </a:lvl2pPr>
            <a:lvl3pPr>
              <a:defRPr sz="1800" b="0" i="0">
                <a:latin typeface="Helvetica" pitchFamily="2" charset="0"/>
                <a:cs typeface="Calibri Light" panose="020F0302020204030204" pitchFamily="34" charset="0"/>
              </a:defRPr>
            </a:lvl3pPr>
            <a:lvl4pPr>
              <a:defRPr sz="2133"/>
            </a:lvl4pPr>
            <a:lvl5pPr>
              <a:defRPr sz="2133"/>
            </a:lvl5pPr>
          </a:lstStyle>
          <a:p>
            <a:pPr lvl="0"/>
            <a:r>
              <a:rPr lang="da-DK" dirty="0"/>
              <a:t>Indsæt tekst, billeder eller grafer</a:t>
            </a:r>
          </a:p>
        </p:txBody>
      </p:sp>
      <p:sp>
        <p:nvSpPr>
          <p:cNvPr id="6" name="Title 1">
            <a:extLst>
              <a:ext uri="{FF2B5EF4-FFF2-40B4-BE49-F238E27FC236}">
                <a16:creationId xmlns:a16="http://schemas.microsoft.com/office/drawing/2014/main" id="{64DB4753-CF7E-744E-A07A-44B30FE6C62D}"/>
              </a:ext>
            </a:extLst>
          </p:cNvPr>
          <p:cNvSpPr>
            <a:spLocks noGrp="1"/>
          </p:cNvSpPr>
          <p:nvPr userDrawn="1">
            <p:ph type="title" hasCustomPrompt="1"/>
          </p:nvPr>
        </p:nvSpPr>
        <p:spPr>
          <a:xfrm>
            <a:off x="1223158" y="1234441"/>
            <a:ext cx="8339942" cy="772719"/>
          </a:xfrm>
          <a:prstGeom prst="rect">
            <a:avLst/>
          </a:prstGeom>
        </p:spPr>
        <p:txBody>
          <a:bodyPr/>
          <a:lstStyle>
            <a:lvl1pPr algn="l">
              <a:defRPr sz="2400" b="1" i="0">
                <a:latin typeface="+mj-lt"/>
                <a:cs typeface="Times New Roman" panose="02020603050405020304" pitchFamily="18" charset="0"/>
              </a:defRPr>
            </a:lvl1pPr>
          </a:lstStyle>
          <a:p>
            <a:r>
              <a:rPr lang="da-DK" dirty="0"/>
              <a:t>Overskrift</a:t>
            </a:r>
            <a:endParaRPr lang="en-US" dirty="0"/>
          </a:p>
        </p:txBody>
      </p:sp>
      <p:pic>
        <p:nvPicPr>
          <p:cNvPr id="7" name="Billede 6">
            <a:extLst>
              <a:ext uri="{FF2B5EF4-FFF2-40B4-BE49-F238E27FC236}">
                <a16:creationId xmlns:a16="http://schemas.microsoft.com/office/drawing/2014/main" id="{053AEDB9-8F1A-CBFD-5D75-85ABA9C7B6CD}"/>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8" name="Billede 7">
            <a:extLst>
              <a:ext uri="{FF2B5EF4-FFF2-40B4-BE49-F238E27FC236}">
                <a16:creationId xmlns:a16="http://schemas.microsoft.com/office/drawing/2014/main" id="{9911BED6-8AF4-7E47-EBF0-7A62AFDDAB47}"/>
              </a:ext>
            </a:extLst>
          </p:cNvPr>
          <p:cNvPicPr>
            <a:picLocks noChangeAspect="1"/>
          </p:cNvPicPr>
          <p:nvPr userDrawn="1"/>
        </p:nvPicPr>
        <p:blipFill>
          <a:blip r:embed="rId4"/>
          <a:srcRect/>
          <a:stretch/>
        </p:blipFill>
        <p:spPr>
          <a:xfrm>
            <a:off x="383402" y="4945907"/>
            <a:ext cx="1032719" cy="1629889"/>
          </a:xfrm>
          <a:prstGeom prst="rect">
            <a:avLst/>
          </a:prstGeom>
        </p:spPr>
      </p:pic>
    </p:spTree>
    <p:extLst>
      <p:ext uri="{BB962C8B-B14F-4D97-AF65-F5344CB8AC3E}">
        <p14:creationId xmlns:p14="http://schemas.microsoft.com/office/powerpoint/2010/main" val="1600278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reaker slide u. billede">
    <p:bg>
      <p:bgPr>
        <a:solidFill>
          <a:srgbClr val="CDCAC7"/>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0A2CD-933F-65B4-8DCA-C883B5C3D0F2}"/>
              </a:ext>
            </a:extLst>
          </p:cNvPr>
          <p:cNvSpPr>
            <a:spLocks noGrp="1"/>
          </p:cNvSpPr>
          <p:nvPr>
            <p:ph idx="1" hasCustomPrompt="1"/>
          </p:nvPr>
        </p:nvSpPr>
        <p:spPr>
          <a:xfrm>
            <a:off x="12554" y="1"/>
            <a:ext cx="12192000" cy="6857999"/>
          </a:xfrm>
          <a:noFill/>
        </p:spPr>
        <p:txBody>
          <a:bodyPr anchor="ctr"/>
          <a:lstStyle>
            <a:lvl1pPr marL="0" indent="0" algn="ctr">
              <a:buNone/>
              <a:defRPr/>
            </a:lvl1pPr>
          </a:lstStyle>
          <a:p>
            <a:pPr lvl="0"/>
            <a:r>
              <a:rPr lang="da-DK" dirty="0"/>
              <a:t>Full screen billede</a:t>
            </a:r>
          </a:p>
          <a:p>
            <a:pPr lvl="0"/>
            <a:endParaRPr lang="da-DK" dirty="0"/>
          </a:p>
        </p:txBody>
      </p:sp>
      <p:pic>
        <p:nvPicPr>
          <p:cNvPr id="3" name="Billede 2">
            <a:extLst>
              <a:ext uri="{FF2B5EF4-FFF2-40B4-BE49-F238E27FC236}">
                <a16:creationId xmlns:a16="http://schemas.microsoft.com/office/drawing/2014/main" id="{EE30621C-94E1-E927-39E7-4DA93189945E}"/>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7" name="Billede 6">
            <a:extLst>
              <a:ext uri="{FF2B5EF4-FFF2-40B4-BE49-F238E27FC236}">
                <a16:creationId xmlns:a16="http://schemas.microsoft.com/office/drawing/2014/main" id="{23EB3EB5-6980-A253-4529-1971E3D73E1A}"/>
              </a:ext>
            </a:extLst>
          </p:cNvPr>
          <p:cNvPicPr>
            <a:picLocks noChangeAspect="1"/>
          </p:cNvPicPr>
          <p:nvPr userDrawn="1"/>
        </p:nvPicPr>
        <p:blipFill>
          <a:blip r:embed="rId3"/>
          <a:srcRect/>
          <a:stretch/>
        </p:blipFill>
        <p:spPr>
          <a:xfrm>
            <a:off x="383402" y="4945907"/>
            <a:ext cx="1032719" cy="1629889"/>
          </a:xfrm>
          <a:prstGeom prst="rect">
            <a:avLst/>
          </a:prstGeom>
        </p:spPr>
      </p:pic>
      <p:sp>
        <p:nvSpPr>
          <p:cNvPr id="4" name="Pladsholder til tekst 2">
            <a:extLst>
              <a:ext uri="{FF2B5EF4-FFF2-40B4-BE49-F238E27FC236}">
                <a16:creationId xmlns:a16="http://schemas.microsoft.com/office/drawing/2014/main" id="{32C31DD6-824A-6D8B-C3C8-18725292887B}"/>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2384824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slide, redigerbar baggr.">
    <p:bg>
      <p:bgPr>
        <a:solidFill>
          <a:srgbClr val="CDCAC7"/>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0A2CD-933F-65B4-8DCA-C883B5C3D0F2}"/>
              </a:ext>
            </a:extLst>
          </p:cNvPr>
          <p:cNvSpPr>
            <a:spLocks noGrp="1"/>
          </p:cNvSpPr>
          <p:nvPr>
            <p:ph idx="1" hasCustomPrompt="1"/>
          </p:nvPr>
        </p:nvSpPr>
        <p:spPr>
          <a:xfrm>
            <a:off x="0" y="1"/>
            <a:ext cx="12192000" cy="6857999"/>
          </a:xfrm>
          <a:noFill/>
        </p:spPr>
        <p:txBody>
          <a:bodyPr anchor="ctr"/>
          <a:lstStyle>
            <a:lvl1pPr marL="0" indent="0" algn="ctr">
              <a:buNone/>
              <a:defRPr/>
            </a:lvl1pPr>
          </a:lstStyle>
          <a:p>
            <a:pPr lvl="0"/>
            <a:r>
              <a:rPr lang="da-DK" dirty="0"/>
              <a:t>Full screen billede</a:t>
            </a:r>
          </a:p>
          <a:p>
            <a:pPr lvl="0"/>
            <a:endParaRPr lang="da-DK" dirty="0"/>
          </a:p>
        </p:txBody>
      </p:sp>
      <p:sp>
        <p:nvSpPr>
          <p:cNvPr id="2" name="Pladsholder til tekst 2">
            <a:extLst>
              <a:ext uri="{FF2B5EF4-FFF2-40B4-BE49-F238E27FC236}">
                <a16:creationId xmlns:a16="http://schemas.microsoft.com/office/drawing/2014/main" id="{AC716752-27B0-B08A-44D5-F7AC8D281521}"/>
              </a:ext>
            </a:extLst>
          </p:cNvPr>
          <p:cNvSpPr>
            <a:spLocks noGrp="1"/>
          </p:cNvSpPr>
          <p:nvPr>
            <p:ph type="body" sz="quarter" idx="10" hasCustomPrompt="1"/>
          </p:nvPr>
        </p:nvSpPr>
        <p:spPr>
          <a:xfrm>
            <a:off x="1071153" y="674679"/>
            <a:ext cx="10049693" cy="708737"/>
          </a:xfrm>
        </p:spPr>
        <p:txBody>
          <a:bodyPr>
            <a:noAutofit/>
          </a:bodyPr>
          <a:lstStyle>
            <a:lvl1pPr marL="0" indent="0">
              <a:lnSpc>
                <a:spcPct val="100000"/>
              </a:lnSpc>
              <a:buNone/>
              <a:defRPr sz="2400" b="1">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Overskrift + mulighed for baggrundsbillede</a:t>
            </a:r>
          </a:p>
        </p:txBody>
      </p:sp>
      <p:pic>
        <p:nvPicPr>
          <p:cNvPr id="3" name="Billede 2">
            <a:extLst>
              <a:ext uri="{FF2B5EF4-FFF2-40B4-BE49-F238E27FC236}">
                <a16:creationId xmlns:a16="http://schemas.microsoft.com/office/drawing/2014/main" id="{EE30621C-94E1-E927-39E7-4DA93189945E}"/>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7" name="Billede 6">
            <a:extLst>
              <a:ext uri="{FF2B5EF4-FFF2-40B4-BE49-F238E27FC236}">
                <a16:creationId xmlns:a16="http://schemas.microsoft.com/office/drawing/2014/main" id="{23EB3EB5-6980-A253-4529-1971E3D73E1A}"/>
              </a:ext>
            </a:extLst>
          </p:cNvPr>
          <p:cNvPicPr>
            <a:picLocks noChangeAspect="1"/>
          </p:cNvPicPr>
          <p:nvPr userDrawn="1"/>
        </p:nvPicPr>
        <p:blipFill>
          <a:blip r:embed="rId3"/>
          <a:srcRect/>
          <a:stretch/>
        </p:blipFill>
        <p:spPr>
          <a:xfrm>
            <a:off x="383402" y="4945907"/>
            <a:ext cx="1032719" cy="1629889"/>
          </a:xfrm>
          <a:prstGeom prst="rect">
            <a:avLst/>
          </a:prstGeom>
        </p:spPr>
      </p:pic>
      <p:sp>
        <p:nvSpPr>
          <p:cNvPr id="5" name="Pladsholder til tekst 4">
            <a:extLst>
              <a:ext uri="{FF2B5EF4-FFF2-40B4-BE49-F238E27FC236}">
                <a16:creationId xmlns:a16="http://schemas.microsoft.com/office/drawing/2014/main" id="{B309F488-3BCB-55BD-23AD-0B60D23258EA}"/>
              </a:ext>
            </a:extLst>
          </p:cNvPr>
          <p:cNvSpPr>
            <a:spLocks noGrp="1"/>
          </p:cNvSpPr>
          <p:nvPr>
            <p:ph type="body" sz="quarter" idx="11"/>
          </p:nvPr>
        </p:nvSpPr>
        <p:spPr>
          <a:xfrm>
            <a:off x="1071154" y="1654538"/>
            <a:ext cx="10031821" cy="3548924"/>
          </a:xfrm>
        </p:spPr>
        <p:txBody>
          <a:bodyPr>
            <a:normAutofit/>
          </a:bodyPr>
          <a:lstStyle>
            <a:lvl1pPr marL="0" indent="0">
              <a:buNone/>
              <a:defRPr sz="1600">
                <a:latin typeface="+mn-lt"/>
              </a:defRPr>
            </a:lvl1pPr>
            <a:lvl2pPr marL="609585" indent="0">
              <a:buNone/>
              <a:defRPr sz="2000"/>
            </a:lvl2pPr>
            <a:lvl3pPr marL="1219170" indent="0">
              <a:buNone/>
              <a:defRPr sz="2000"/>
            </a:lvl3pPr>
            <a:lvl4pPr marL="1828755" indent="0">
              <a:buNone/>
              <a:defRPr sz="2000"/>
            </a:lvl4pPr>
            <a:lvl5pPr marL="2438339" indent="0">
              <a:buNone/>
              <a:defRPr sz="2000"/>
            </a:lvl5pPr>
          </a:lstStyle>
          <a:p>
            <a:pPr lvl="0"/>
            <a:r>
              <a:rPr lang="da-DK"/>
              <a:t>Klik for at redigere teksttypografierne i masteren</a:t>
            </a:r>
          </a:p>
        </p:txBody>
      </p:sp>
    </p:spTree>
    <p:extLst>
      <p:ext uri="{BB962C8B-B14F-4D97-AF65-F5344CB8AC3E}">
        <p14:creationId xmlns:p14="http://schemas.microsoft.com/office/powerpoint/2010/main" val="3015346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 indhold hvide logoer">
    <p:bg>
      <p:bgPr>
        <a:solidFill>
          <a:srgbClr val="CDCAC7"/>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D64C4E1-5233-1594-E416-62AEEDCBF0F7}"/>
              </a:ext>
            </a:extLst>
          </p:cNvPr>
          <p:cNvPicPr>
            <a:picLocks noChangeAspect="1"/>
          </p:cNvPicPr>
          <p:nvPr userDrawn="1"/>
        </p:nvPicPr>
        <p:blipFill>
          <a:blip r:embed="rId2"/>
          <a:srcRect/>
          <a:stretch/>
        </p:blipFill>
        <p:spPr>
          <a:xfrm>
            <a:off x="383308" y="5250945"/>
            <a:ext cx="839443" cy="1324851"/>
          </a:xfrm>
          <a:prstGeom prst="rect">
            <a:avLst/>
          </a:prstGeom>
        </p:spPr>
      </p:pic>
      <p:sp>
        <p:nvSpPr>
          <p:cNvPr id="4" name="Text Placeholder 13">
            <a:extLst>
              <a:ext uri="{FF2B5EF4-FFF2-40B4-BE49-F238E27FC236}">
                <a16:creationId xmlns:a16="http://schemas.microsoft.com/office/drawing/2014/main" id="{2816A04A-1C42-B072-6E5E-142145AE99DA}"/>
              </a:ext>
            </a:extLst>
          </p:cNvPr>
          <p:cNvSpPr>
            <a:spLocks noGrp="1"/>
          </p:cNvSpPr>
          <p:nvPr>
            <p:ph type="body" sz="quarter" idx="19"/>
          </p:nvPr>
        </p:nvSpPr>
        <p:spPr>
          <a:xfrm>
            <a:off x="10801102" y="5988208"/>
            <a:ext cx="1007997" cy="587589"/>
          </a:xfrm>
          <a:blipFill rotWithShape="1">
            <a:blip r:embed="rId3" cstate="screen">
              <a:extLst>
                <a:ext uri="{28A0092B-C50C-407E-A947-70E740481C1C}">
                  <a14:useLocalDpi xmlns:a14="http://schemas.microsoft.com/office/drawing/2010/main"/>
                </a:ext>
              </a:extLst>
            </a:blip>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71493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U.Indhold sorte logoer">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2697DCF-49E6-A843-8DC3-B04F2F85654D}"/>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4" name="Billede 3">
            <a:extLst>
              <a:ext uri="{FF2B5EF4-FFF2-40B4-BE49-F238E27FC236}">
                <a16:creationId xmlns:a16="http://schemas.microsoft.com/office/drawing/2014/main" id="{8AA718B1-2B2A-45A5-A9D2-AB72F016B3E9}"/>
              </a:ext>
            </a:extLst>
          </p:cNvPr>
          <p:cNvPicPr>
            <a:picLocks noChangeAspect="1"/>
          </p:cNvPicPr>
          <p:nvPr userDrawn="1"/>
        </p:nvPicPr>
        <p:blipFill>
          <a:blip r:embed="rId3"/>
          <a:srcRect/>
          <a:stretch/>
        </p:blipFill>
        <p:spPr>
          <a:xfrm>
            <a:off x="383402" y="5299113"/>
            <a:ext cx="808923" cy="1276683"/>
          </a:xfrm>
          <a:prstGeom prst="rect">
            <a:avLst/>
          </a:prstGeom>
        </p:spPr>
      </p:pic>
    </p:spTree>
    <p:extLst>
      <p:ext uri="{BB962C8B-B14F-4D97-AF65-F5344CB8AC3E}">
        <p14:creationId xmlns:p14="http://schemas.microsoft.com/office/powerpoint/2010/main" val="156408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6CBD8A3-3919-CB4E-B249-2C76A5ADC020}"/>
              </a:ext>
            </a:extLst>
          </p:cNvPr>
          <p:cNvSpPr>
            <a:spLocks noGrp="1"/>
          </p:cNvSpPr>
          <p:nvPr>
            <p:ph type="title" hasCustomPrompt="1"/>
          </p:nvPr>
        </p:nvSpPr>
        <p:spPr>
          <a:xfrm>
            <a:off x="1390897" y="1271939"/>
            <a:ext cx="9094223" cy="772719"/>
          </a:xfrm>
          <a:prstGeom prst="rect">
            <a:avLst/>
          </a:prstGeom>
        </p:spPr>
        <p:txBody>
          <a:bodyPr/>
          <a:lstStyle>
            <a:lvl1pPr algn="l">
              <a:defRPr sz="2400" b="1" i="0">
                <a:latin typeface="+mj-lt"/>
                <a:cs typeface="Times New Roman" panose="02020603050405020304" pitchFamily="18" charset="0"/>
              </a:defRPr>
            </a:lvl1pPr>
          </a:lstStyle>
          <a:p>
            <a:r>
              <a:rPr lang="da-DK" dirty="0"/>
              <a:t>Overskrift</a:t>
            </a:r>
            <a:endParaRPr lang="en-US" dirty="0"/>
          </a:p>
        </p:txBody>
      </p:sp>
      <p:sp>
        <p:nvSpPr>
          <p:cNvPr id="9" name="Content Placeholder 2">
            <a:extLst>
              <a:ext uri="{FF2B5EF4-FFF2-40B4-BE49-F238E27FC236}">
                <a16:creationId xmlns:a16="http://schemas.microsoft.com/office/drawing/2014/main" id="{A554E78C-49BA-364A-9F64-B4A82F35222B}"/>
              </a:ext>
            </a:extLst>
          </p:cNvPr>
          <p:cNvSpPr>
            <a:spLocks noGrp="1"/>
          </p:cNvSpPr>
          <p:nvPr>
            <p:ph idx="1" hasCustomPrompt="1"/>
          </p:nvPr>
        </p:nvSpPr>
        <p:spPr>
          <a:xfrm>
            <a:off x="1390897" y="2251091"/>
            <a:ext cx="3733995" cy="3532865"/>
          </a:xfrm>
        </p:spPr>
        <p:txBody>
          <a:bodyPr>
            <a:normAutofit/>
          </a:bodyPr>
          <a:lstStyle>
            <a:lvl1pPr marL="0" indent="0">
              <a:buNone/>
              <a:defRPr sz="1600" b="0" i="0">
                <a:latin typeface="+mn-lt"/>
                <a:cs typeface="Calibri Light" panose="020F0302020204030204" pitchFamily="34" charset="0"/>
              </a:defRPr>
            </a:lvl1pPr>
            <a:lvl2pPr marL="952485" indent="-342900">
              <a:buFont typeface="Arial" panose="020B0604020202020204" pitchFamily="34" charset="0"/>
              <a:buChar char="•"/>
              <a:defRPr sz="1600" b="0" i="0">
                <a:latin typeface="+mn-lt"/>
                <a:cs typeface="Calibri Light" panose="020F0302020204030204" pitchFamily="34" charset="0"/>
              </a:defRPr>
            </a:lvl2pPr>
            <a:lvl3pPr>
              <a:defRPr sz="1600" b="0" i="0">
                <a:latin typeface="+mn-lt"/>
                <a:cs typeface="Calibri Light" panose="020F0302020204030204" pitchFamily="34" charset="0"/>
              </a:defRPr>
            </a:lvl3pPr>
            <a:lvl4pPr>
              <a:defRPr sz="2133"/>
            </a:lvl4pPr>
            <a:lvl5pPr>
              <a:defRPr sz="2133"/>
            </a:lvl5pPr>
          </a:lstStyle>
          <a:p>
            <a:pPr lvl="0"/>
            <a:r>
              <a:rPr lang="da-DK" dirty="0"/>
              <a:t>Indsæt tekst, billeder eller grafer</a:t>
            </a:r>
          </a:p>
          <a:p>
            <a:pPr lvl="1"/>
            <a:r>
              <a:rPr lang="da-DK" dirty="0"/>
              <a:t>Second </a:t>
            </a:r>
            <a:r>
              <a:rPr lang="da-DK" dirty="0" err="1"/>
              <a:t>level</a:t>
            </a:r>
            <a:endParaRPr lang="da-DK" dirty="0"/>
          </a:p>
          <a:p>
            <a:pPr lvl="2"/>
            <a:r>
              <a:rPr lang="da-DK" dirty="0"/>
              <a:t>Third </a:t>
            </a:r>
            <a:r>
              <a:rPr lang="da-DK" dirty="0" err="1"/>
              <a:t>level</a:t>
            </a:r>
            <a:endParaRPr lang="da-DK" dirty="0"/>
          </a:p>
        </p:txBody>
      </p:sp>
      <p:sp>
        <p:nvSpPr>
          <p:cNvPr id="13" name="Content Placeholder 2">
            <a:extLst>
              <a:ext uri="{FF2B5EF4-FFF2-40B4-BE49-F238E27FC236}">
                <a16:creationId xmlns:a16="http://schemas.microsoft.com/office/drawing/2014/main" id="{DA83AD84-6290-8842-9B51-C435A2D5A8B3}"/>
              </a:ext>
            </a:extLst>
          </p:cNvPr>
          <p:cNvSpPr>
            <a:spLocks noGrp="1"/>
          </p:cNvSpPr>
          <p:nvPr>
            <p:ph idx="10" hasCustomPrompt="1"/>
          </p:nvPr>
        </p:nvSpPr>
        <p:spPr>
          <a:xfrm>
            <a:off x="5346259" y="2251091"/>
            <a:ext cx="5138861" cy="3532865"/>
          </a:xfrm>
        </p:spPr>
        <p:txBody>
          <a:bodyPr>
            <a:normAutofit/>
          </a:bodyPr>
          <a:lstStyle>
            <a:lvl1pPr marL="0" indent="0">
              <a:buNone/>
              <a:defRPr sz="1600" b="0" i="0">
                <a:latin typeface="+mn-lt"/>
                <a:cs typeface="Calibri Light" panose="020F0302020204030204" pitchFamily="34" charset="0"/>
              </a:defRPr>
            </a:lvl1pPr>
            <a:lvl2pPr marL="952485" indent="-342900">
              <a:buFont typeface="Arial" panose="020B0604020202020204" pitchFamily="34" charset="0"/>
              <a:buChar char="•"/>
              <a:defRPr sz="1600" b="0" i="0">
                <a:latin typeface="+mn-lt"/>
                <a:cs typeface="Calibri Light" panose="020F0302020204030204" pitchFamily="34" charset="0"/>
              </a:defRPr>
            </a:lvl2pPr>
            <a:lvl3pPr>
              <a:defRPr sz="1600" b="0" i="0">
                <a:latin typeface="+mn-lt"/>
                <a:cs typeface="Calibri Light" panose="020F0302020204030204" pitchFamily="34" charset="0"/>
              </a:defRPr>
            </a:lvl3pPr>
            <a:lvl4pPr>
              <a:defRPr sz="2133"/>
            </a:lvl4pPr>
            <a:lvl5pPr>
              <a:defRPr sz="2133"/>
            </a:lvl5pPr>
          </a:lstStyle>
          <a:p>
            <a:pPr lvl="0"/>
            <a:r>
              <a:rPr lang="da-DK" dirty="0"/>
              <a:t>Indsæt tekst, billeder eller grafer</a:t>
            </a:r>
          </a:p>
          <a:p>
            <a:pPr lvl="1"/>
            <a:r>
              <a:rPr lang="da-DK" dirty="0"/>
              <a:t>Second </a:t>
            </a:r>
            <a:r>
              <a:rPr lang="da-DK" dirty="0" err="1"/>
              <a:t>level</a:t>
            </a:r>
            <a:endParaRPr lang="da-DK" dirty="0"/>
          </a:p>
          <a:p>
            <a:pPr lvl="2"/>
            <a:r>
              <a:rPr lang="da-DK" dirty="0"/>
              <a:t>Third </a:t>
            </a:r>
            <a:r>
              <a:rPr lang="da-DK" dirty="0" err="1"/>
              <a:t>level</a:t>
            </a:r>
            <a:endParaRPr lang="da-DK" dirty="0"/>
          </a:p>
        </p:txBody>
      </p:sp>
      <p:pic>
        <p:nvPicPr>
          <p:cNvPr id="4" name="Billede 3">
            <a:extLst>
              <a:ext uri="{FF2B5EF4-FFF2-40B4-BE49-F238E27FC236}">
                <a16:creationId xmlns:a16="http://schemas.microsoft.com/office/drawing/2014/main" id="{E4A85C61-2AE8-F4B1-2459-7744B7465F5D}"/>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5" name="Billede 4">
            <a:extLst>
              <a:ext uri="{FF2B5EF4-FFF2-40B4-BE49-F238E27FC236}">
                <a16:creationId xmlns:a16="http://schemas.microsoft.com/office/drawing/2014/main" id="{57D1F3F4-E302-B492-4C37-3A51F409D9C7}"/>
              </a:ext>
            </a:extLst>
          </p:cNvPr>
          <p:cNvPicPr>
            <a:picLocks noChangeAspect="1"/>
          </p:cNvPicPr>
          <p:nvPr userDrawn="1"/>
        </p:nvPicPr>
        <p:blipFill>
          <a:blip r:embed="rId3"/>
          <a:srcRect/>
          <a:stretch/>
        </p:blipFill>
        <p:spPr>
          <a:xfrm>
            <a:off x="383402" y="4945907"/>
            <a:ext cx="1032719" cy="1629889"/>
          </a:xfrm>
          <a:prstGeom prst="rect">
            <a:avLst/>
          </a:prstGeom>
        </p:spPr>
      </p:pic>
    </p:spTree>
    <p:extLst>
      <p:ext uri="{BB962C8B-B14F-4D97-AF65-F5344CB8AC3E}">
        <p14:creationId xmlns:p14="http://schemas.microsoft.com/office/powerpoint/2010/main" val="2067831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tro slide u.bille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sz="2400" b="1">
                <a:latin typeface="+mj-lt"/>
                <a:cs typeface="Times New Roman" panose="02020603050405020304" pitchFamily="18" charset="0"/>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1600" b="0" i="0">
                <a:solidFill>
                  <a:schemeClr val="tx1"/>
                </a:solidFill>
                <a:latin typeface="+mn-lt"/>
                <a:cs typeface="Calibri Light" panose="020F03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a-DK"/>
              <a:t>Klik for at redigere undertiteltypografien i masteren</a:t>
            </a:r>
            <a:endParaRPr lang="en-US" dirty="0"/>
          </a:p>
        </p:txBody>
      </p:sp>
      <p:pic>
        <p:nvPicPr>
          <p:cNvPr id="4" name="Billede 3">
            <a:extLst>
              <a:ext uri="{FF2B5EF4-FFF2-40B4-BE49-F238E27FC236}">
                <a16:creationId xmlns:a16="http://schemas.microsoft.com/office/drawing/2014/main" id="{22AB7A88-DF8E-0AC2-0B1A-F61D79367B09}"/>
              </a:ext>
            </a:extLst>
          </p:cNvPr>
          <p:cNvPicPr>
            <a:picLocks noChangeAspect="1"/>
          </p:cNvPicPr>
          <p:nvPr userDrawn="1"/>
        </p:nvPicPr>
        <p:blipFill>
          <a:blip r:embed="rId2"/>
          <a:stretch>
            <a:fillRect/>
          </a:stretch>
        </p:blipFill>
        <p:spPr>
          <a:xfrm>
            <a:off x="10801102" y="5988208"/>
            <a:ext cx="1033721" cy="587589"/>
          </a:xfrm>
          <a:prstGeom prst="rect">
            <a:avLst/>
          </a:prstGeom>
        </p:spPr>
      </p:pic>
      <p:pic>
        <p:nvPicPr>
          <p:cNvPr id="5" name="Billede 4">
            <a:extLst>
              <a:ext uri="{FF2B5EF4-FFF2-40B4-BE49-F238E27FC236}">
                <a16:creationId xmlns:a16="http://schemas.microsoft.com/office/drawing/2014/main" id="{07469CCA-80C3-A6AD-4FF9-1F0921EF4621}"/>
              </a:ext>
            </a:extLst>
          </p:cNvPr>
          <p:cNvPicPr>
            <a:picLocks noChangeAspect="1"/>
          </p:cNvPicPr>
          <p:nvPr userDrawn="1"/>
        </p:nvPicPr>
        <p:blipFill>
          <a:blip r:embed="rId3"/>
          <a:srcRect/>
          <a:stretch/>
        </p:blipFill>
        <p:spPr>
          <a:xfrm>
            <a:off x="383402" y="4945907"/>
            <a:ext cx="1032719" cy="1629889"/>
          </a:xfrm>
          <a:prstGeom prst="rect">
            <a:avLst/>
          </a:prstGeom>
        </p:spPr>
      </p:pic>
    </p:spTree>
    <p:extLst>
      <p:ext uri="{BB962C8B-B14F-4D97-AF65-F5344CB8AC3E}">
        <p14:creationId xmlns:p14="http://schemas.microsoft.com/office/powerpoint/2010/main" val="3095012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slide_sort tekst_baggr. 4">
    <p:spTree>
      <p:nvGrpSpPr>
        <p:cNvPr id="1" name=""/>
        <p:cNvGrpSpPr/>
        <p:nvPr/>
      </p:nvGrpSpPr>
      <p:grpSpPr>
        <a:xfrm>
          <a:off x="0" y="0"/>
          <a:ext cx="0" cy="0"/>
          <a:chOff x="0" y="0"/>
          <a:chExt cx="0" cy="0"/>
        </a:xfrm>
      </p:grpSpPr>
      <p:pic>
        <p:nvPicPr>
          <p:cNvPr id="5" name="Billede 4" descr="Et billede, der indeholder mad, grøntsager&#10;&#10;Automatisk genereret beskrivelse">
            <a:extLst>
              <a:ext uri="{FF2B5EF4-FFF2-40B4-BE49-F238E27FC236}">
                <a16:creationId xmlns:a16="http://schemas.microsoft.com/office/drawing/2014/main" id="{C4131DBE-20BB-C743-5AC0-B1AF869687AB}"/>
              </a:ext>
            </a:extLst>
          </p:cNvPr>
          <p:cNvPicPr>
            <a:picLocks noChangeAspect="1"/>
          </p:cNvPicPr>
          <p:nvPr userDrawn="1"/>
        </p:nvPicPr>
        <p:blipFill rotWithShape="1">
          <a:blip r:embed="rId2"/>
          <a:srcRect l="21673" t="65908" r="44139" b="5255"/>
          <a:stretch/>
        </p:blipFill>
        <p:spPr>
          <a:xfrm>
            <a:off x="0" y="0"/>
            <a:ext cx="12192000" cy="6858000"/>
          </a:xfrm>
          <a:prstGeom prst="rect">
            <a:avLst/>
          </a:prstGeom>
        </p:spPr>
      </p:pic>
      <p:pic>
        <p:nvPicPr>
          <p:cNvPr id="6" name="Billede 5">
            <a:extLst>
              <a:ext uri="{FF2B5EF4-FFF2-40B4-BE49-F238E27FC236}">
                <a16:creationId xmlns:a16="http://schemas.microsoft.com/office/drawing/2014/main" id="{3AA52F3F-6639-5189-0A85-4519C1283C9D}"/>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10" name="Billede 9">
            <a:extLst>
              <a:ext uri="{FF2B5EF4-FFF2-40B4-BE49-F238E27FC236}">
                <a16:creationId xmlns:a16="http://schemas.microsoft.com/office/drawing/2014/main" id="{B97B1E41-165F-03E0-B579-C8B609ECDA2B}"/>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3" name="Pladsholder til tekst 2">
            <a:extLst>
              <a:ext uri="{FF2B5EF4-FFF2-40B4-BE49-F238E27FC236}">
                <a16:creationId xmlns:a16="http://schemas.microsoft.com/office/drawing/2014/main" id="{D0AB86E1-708C-6054-7758-76B75808AF08}"/>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170144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_sort tekst_baggr. 5">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2B5B98C6-2681-8B19-942E-4961DF2923EF}"/>
              </a:ext>
            </a:extLst>
          </p:cNvPr>
          <p:cNvGrpSpPr/>
          <p:nvPr userDrawn="1"/>
        </p:nvGrpSpPr>
        <p:grpSpPr>
          <a:xfrm>
            <a:off x="-261260" y="0"/>
            <a:ext cx="13227814" cy="6858000"/>
            <a:chOff x="-261260" y="0"/>
            <a:chExt cx="13227814" cy="6858000"/>
          </a:xfrm>
        </p:grpSpPr>
        <p:pic>
          <p:nvPicPr>
            <p:cNvPr id="5" name="Billede 4" descr="Et billede, der indeholder mad, grøntsager&#10;&#10;Automatisk genereret beskrivelse">
              <a:extLst>
                <a:ext uri="{FF2B5EF4-FFF2-40B4-BE49-F238E27FC236}">
                  <a16:creationId xmlns:a16="http://schemas.microsoft.com/office/drawing/2014/main" id="{C4131DBE-20BB-C743-5AC0-B1AF869687AB}"/>
                </a:ext>
              </a:extLst>
            </p:cNvPr>
            <p:cNvPicPr>
              <a:picLocks noChangeAspect="1"/>
            </p:cNvPicPr>
            <p:nvPr userDrawn="1"/>
          </p:nvPicPr>
          <p:blipFill rotWithShape="1">
            <a:blip r:embed="rId2"/>
            <a:srcRect l="10112" t="548" r="10112" b="26850"/>
            <a:stretch/>
          </p:blipFill>
          <p:spPr>
            <a:xfrm rot="16200000">
              <a:off x="7456460" y="1347906"/>
              <a:ext cx="6858000" cy="4162188"/>
            </a:xfrm>
            <a:prstGeom prst="rect">
              <a:avLst/>
            </a:prstGeom>
          </p:spPr>
        </p:pic>
        <p:pic>
          <p:nvPicPr>
            <p:cNvPr id="2" name="Billede 1" descr="Et billede, der indeholder mad, grøntsager&#10;&#10;Automatisk genereret beskrivelse">
              <a:extLst>
                <a:ext uri="{FF2B5EF4-FFF2-40B4-BE49-F238E27FC236}">
                  <a16:creationId xmlns:a16="http://schemas.microsoft.com/office/drawing/2014/main" id="{2054F132-1354-2065-1C4E-58E66B71EC5D}"/>
                </a:ext>
              </a:extLst>
            </p:cNvPr>
            <p:cNvPicPr>
              <a:picLocks noChangeAspect="1"/>
            </p:cNvPicPr>
            <p:nvPr userDrawn="1"/>
          </p:nvPicPr>
          <p:blipFill rotWithShape="1">
            <a:blip r:embed="rId2"/>
            <a:srcRect l="10112" t="548" r="10112" b="90794"/>
            <a:stretch/>
          </p:blipFill>
          <p:spPr>
            <a:xfrm rot="5400000">
              <a:off x="842553" y="-1103813"/>
              <a:ext cx="6858000" cy="9065625"/>
            </a:xfrm>
            <a:prstGeom prst="rect">
              <a:avLst/>
            </a:prstGeom>
          </p:spPr>
        </p:pic>
      </p:grpSp>
      <p:pic>
        <p:nvPicPr>
          <p:cNvPr id="6" name="Billede 5">
            <a:extLst>
              <a:ext uri="{FF2B5EF4-FFF2-40B4-BE49-F238E27FC236}">
                <a16:creationId xmlns:a16="http://schemas.microsoft.com/office/drawing/2014/main" id="{3AA52F3F-6639-5189-0A85-4519C1283C9D}"/>
              </a:ext>
            </a:extLst>
          </p:cNvPr>
          <p:cNvPicPr>
            <a:picLocks noChangeAspect="1"/>
          </p:cNvPicPr>
          <p:nvPr userDrawn="1"/>
        </p:nvPicPr>
        <p:blipFill>
          <a:blip r:embed="rId3"/>
          <a:stretch>
            <a:fillRect/>
          </a:stretch>
        </p:blipFill>
        <p:spPr>
          <a:xfrm>
            <a:off x="10801102" y="5988208"/>
            <a:ext cx="1033721" cy="587589"/>
          </a:xfrm>
          <a:prstGeom prst="rect">
            <a:avLst/>
          </a:prstGeom>
        </p:spPr>
      </p:pic>
      <p:pic>
        <p:nvPicPr>
          <p:cNvPr id="10" name="Billede 9">
            <a:extLst>
              <a:ext uri="{FF2B5EF4-FFF2-40B4-BE49-F238E27FC236}">
                <a16:creationId xmlns:a16="http://schemas.microsoft.com/office/drawing/2014/main" id="{B97B1E41-165F-03E0-B579-C8B609ECDA2B}"/>
              </a:ext>
            </a:extLst>
          </p:cNvPr>
          <p:cNvPicPr>
            <a:picLocks noChangeAspect="1"/>
          </p:cNvPicPr>
          <p:nvPr userDrawn="1"/>
        </p:nvPicPr>
        <p:blipFill>
          <a:blip r:embed="rId4"/>
          <a:srcRect/>
          <a:stretch/>
        </p:blipFill>
        <p:spPr>
          <a:xfrm>
            <a:off x="383402" y="4945907"/>
            <a:ext cx="1032719" cy="1629889"/>
          </a:xfrm>
          <a:prstGeom prst="rect">
            <a:avLst/>
          </a:prstGeom>
        </p:spPr>
      </p:pic>
      <p:sp>
        <p:nvSpPr>
          <p:cNvPr id="4" name="Pladsholder til tekst 2">
            <a:extLst>
              <a:ext uri="{FF2B5EF4-FFF2-40B4-BE49-F238E27FC236}">
                <a16:creationId xmlns:a16="http://schemas.microsoft.com/office/drawing/2014/main" id="{17FFE81D-E55E-B0B3-BEDC-BFD794FBF86F}"/>
              </a:ext>
            </a:extLst>
          </p:cNvPr>
          <p:cNvSpPr>
            <a:spLocks noGrp="1"/>
          </p:cNvSpPr>
          <p:nvPr>
            <p:ph type="body" sz="quarter" idx="10" hasCustomPrompt="1"/>
          </p:nvPr>
        </p:nvSpPr>
        <p:spPr>
          <a:xfrm>
            <a:off x="382901" y="320209"/>
            <a:ext cx="11451306" cy="3263186"/>
          </a:xfrm>
        </p:spPr>
        <p:txBody>
          <a:bodyPr>
            <a:noAutofit/>
          </a:bodyPr>
          <a:lstStyle>
            <a:lvl1pPr marL="0" indent="0">
              <a:lnSpc>
                <a:spcPct val="100000"/>
              </a:lnSpc>
              <a:buNone/>
              <a:defRPr sz="6600" b="0">
                <a:solidFill>
                  <a:schemeClr val="tx1"/>
                </a:solidFill>
                <a:latin typeface="+mj-lt"/>
              </a:defRPr>
            </a:lvl1pPr>
            <a:lvl2pPr marL="609585" indent="0">
              <a:buNone/>
              <a:defRPr>
                <a:solidFill>
                  <a:schemeClr val="bg1"/>
                </a:solidFill>
                <a:latin typeface="Helvetica" pitchFamily="2" charset="0"/>
              </a:defRPr>
            </a:lvl2pPr>
            <a:lvl3pPr marL="1219170" indent="0">
              <a:buNone/>
              <a:defRPr>
                <a:solidFill>
                  <a:schemeClr val="bg1"/>
                </a:solidFill>
                <a:latin typeface="Helvetica" pitchFamily="2" charset="0"/>
              </a:defRPr>
            </a:lvl3pPr>
            <a:lvl4pPr marL="1828755" indent="0">
              <a:buNone/>
              <a:defRPr>
                <a:solidFill>
                  <a:schemeClr val="bg1"/>
                </a:solidFill>
                <a:latin typeface="Helvetica" pitchFamily="2" charset="0"/>
              </a:defRPr>
            </a:lvl4pPr>
            <a:lvl5pPr marL="2438339" indent="0">
              <a:buNone/>
              <a:defRPr>
                <a:solidFill>
                  <a:schemeClr val="bg1"/>
                </a:solidFill>
                <a:latin typeface="Helvetica" pitchFamily="2" charset="0"/>
              </a:defRPr>
            </a:lvl5pPr>
          </a:lstStyle>
          <a:p>
            <a:pPr lvl="0"/>
            <a:r>
              <a:rPr lang="da-DK" dirty="0"/>
              <a:t>BREAKER SLIDE MED STOR TEKST I FLERE LINJER</a:t>
            </a:r>
          </a:p>
        </p:txBody>
      </p:sp>
    </p:spTree>
    <p:extLst>
      <p:ext uri="{BB962C8B-B14F-4D97-AF65-F5344CB8AC3E}">
        <p14:creationId xmlns:p14="http://schemas.microsoft.com/office/powerpoint/2010/main" val="420509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4.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6" name="Pladsholder til titel 1">
            <a:extLst>
              <a:ext uri="{FF2B5EF4-FFF2-40B4-BE49-F238E27FC236}">
                <a16:creationId xmlns:a16="http://schemas.microsoft.com/office/drawing/2014/main" id="{9F61BA77-D3F1-FEE2-E0C7-389AA98A060A}"/>
              </a:ext>
            </a:extLst>
          </p:cNvPr>
          <p:cNvSpPr>
            <a:spLocks noGrp="1"/>
          </p:cNvSpPr>
          <p:nvPr>
            <p:ph type="title"/>
          </p:nvPr>
        </p:nvSpPr>
        <p:spPr>
          <a:xfrm>
            <a:off x="609600" y="365125"/>
            <a:ext cx="10515600" cy="1325563"/>
          </a:xfrm>
          <a:prstGeom prst="rect">
            <a:avLst/>
          </a:prstGeom>
        </p:spPr>
        <p:txBody>
          <a:bodyPr vert="horz" lIns="91440" tIns="45720" rIns="91440" bIns="45720" rtlCol="0" anchor="ctr">
            <a:noAutofit/>
          </a:bodyPr>
          <a:lstStyle/>
          <a:p>
            <a:r>
              <a:rPr lang="da-DK" dirty="0"/>
              <a:t>Overskrift i op til 2 linjer</a:t>
            </a:r>
          </a:p>
        </p:txBody>
      </p:sp>
    </p:spTree>
    <p:extLst>
      <p:ext uri="{BB962C8B-B14F-4D97-AF65-F5344CB8AC3E}">
        <p14:creationId xmlns:p14="http://schemas.microsoft.com/office/powerpoint/2010/main" val="3760258728"/>
      </p:ext>
    </p:extLst>
  </p:cSld>
  <p:clrMap bg1="lt1" tx1="dk1" bg2="lt2" tx2="dk2" accent1="accent1" accent2="accent2" accent3="accent3" accent4="accent4" accent5="accent5" accent6="accent6" hlink="hlink" folHlink="folHlink"/>
  <p:sldLayoutIdLst>
    <p:sldLayoutId id="2147483736" r:id="rId1"/>
    <p:sldLayoutId id="2147483739" r:id="rId2"/>
    <p:sldLayoutId id="2147483737" r:id="rId3"/>
    <p:sldLayoutId id="2147483754" r:id="rId4"/>
    <p:sldLayoutId id="2147483756" r:id="rId5"/>
    <p:sldLayoutId id="2147483758" r:id="rId6"/>
    <p:sldLayoutId id="2147483748" r:id="rId7"/>
    <p:sldLayoutId id="2147483702" r:id="rId8"/>
    <p:sldLayoutId id="2147483760" r:id="rId9"/>
    <p:sldLayoutId id="2147483747" r:id="rId10"/>
    <p:sldLayoutId id="2147483749" r:id="rId11"/>
    <p:sldLayoutId id="2147483750" r:id="rId12"/>
    <p:sldLayoutId id="2147483751" r:id="rId13"/>
    <p:sldLayoutId id="2147483752" r:id="rId14"/>
    <p:sldLayoutId id="2147483733" r:id="rId15"/>
    <p:sldLayoutId id="2147483740" r:id="rId16"/>
    <p:sldLayoutId id="2147483759" r:id="rId17"/>
    <p:sldLayoutId id="2147483745" r:id="rId18"/>
    <p:sldLayoutId id="2147483744" r:id="rId19"/>
    <p:sldLayoutId id="2147483718" r:id="rId20"/>
    <p:sldLayoutId id="2147483649" r:id="rId21"/>
    <p:sldLayoutId id="2147483700" r:id="rId22"/>
  </p:sldLayoutIdLst>
  <p:txStyles>
    <p:titleStyle>
      <a:lvl1pPr algn="l" defTabSz="609585" rtl="0" eaLnBrk="1" latinLnBrk="0" hangingPunct="1">
        <a:spcBef>
          <a:spcPct val="0"/>
        </a:spcBef>
        <a:buNone/>
        <a:defRPr sz="3200" b="1" i="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861" y="392885"/>
            <a:ext cx="9386953"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96" y="1549400"/>
            <a:ext cx="937381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9952" y="452085"/>
            <a:ext cx="1012956"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21-09-2023</a:t>
            </a:fld>
            <a:endParaRPr lang="da-DK"/>
          </a:p>
        </p:txBody>
      </p:sp>
      <p:sp>
        <p:nvSpPr>
          <p:cNvPr id="6" name="Slide Number Placeholder 5"/>
          <p:cNvSpPr>
            <a:spLocks noGrp="1"/>
          </p:cNvSpPr>
          <p:nvPr>
            <p:ph type="sldNum" sz="quarter" idx="4"/>
          </p:nvPr>
        </p:nvSpPr>
        <p:spPr>
          <a:xfrm>
            <a:off x="11402909" y="452085"/>
            <a:ext cx="246175"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322356256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Lst>
  <p:hf sldNum="0" hdr="0" ftr="0" dt="0"/>
  <p:txStyles>
    <p:titleStyle>
      <a:lvl1pPr algn="l" defTabSz="914400" rtl="0" eaLnBrk="1" latinLnBrk="0" hangingPunct="1">
        <a:lnSpc>
          <a:spcPct val="90000"/>
        </a:lnSpc>
        <a:spcBef>
          <a:spcPct val="0"/>
        </a:spcBef>
        <a:buNone/>
        <a:defRPr sz="20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861" y="392885"/>
            <a:ext cx="9386953"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96" y="1549400"/>
            <a:ext cx="937381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9952" y="452085"/>
            <a:ext cx="1012956"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21-09-2023</a:t>
            </a:fld>
            <a:endParaRPr lang="da-DK"/>
          </a:p>
        </p:txBody>
      </p:sp>
      <p:sp>
        <p:nvSpPr>
          <p:cNvPr id="6" name="Slide Number Placeholder 5"/>
          <p:cNvSpPr>
            <a:spLocks noGrp="1"/>
          </p:cNvSpPr>
          <p:nvPr>
            <p:ph type="sldNum" sz="quarter" idx="4"/>
          </p:nvPr>
        </p:nvSpPr>
        <p:spPr>
          <a:xfrm>
            <a:off x="11402909" y="452085"/>
            <a:ext cx="246175"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8832119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Brødtekst, niveau et…"/>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Punktopstillet tekst på lysbillede</a:t>
            </a:r>
          </a:p>
          <a:p>
            <a:pPr lvl="1"/>
            <a:endParaRPr/>
          </a:p>
          <a:p>
            <a:pPr lvl="2"/>
            <a:endParaRPr/>
          </a:p>
          <a:p>
            <a:pPr lvl="3"/>
            <a:endParaRPr/>
          </a:p>
          <a:p>
            <a:pPr lvl="4"/>
            <a:endParaRPr/>
          </a:p>
        </p:txBody>
      </p:sp>
      <p:sp>
        <p:nvSpPr>
          <p:cNvPr id="3" name="Titel på lysbillede"/>
          <p:cNvSpPr txBox="1"/>
          <p:nvPr/>
        </p:nvSpPr>
        <p:spPr>
          <a:xfrm>
            <a:off x="603250" y="539750"/>
            <a:ext cx="10985500" cy="717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8500" b="1" spc="-170">
                <a:solidFill>
                  <a:srgbClr val="000000"/>
                </a:solidFill>
              </a:defRPr>
            </a:lvl1pPr>
          </a:lstStyle>
          <a:p>
            <a:r>
              <a:rPr sz="4250"/>
              <a:t>Titel på lysbillede</a:t>
            </a:r>
          </a:p>
        </p:txBody>
      </p:sp>
      <p:sp>
        <p:nvSpPr>
          <p:cNvPr id="4" name="Titel på lysbillede"/>
          <p:cNvSpPr txBox="1">
            <a:spLocks noGrp="1"/>
          </p:cNvSpPr>
          <p:nvPr>
            <p:ph type="title" hasCustomPrompt="1"/>
          </p:nvPr>
        </p:nvSpPr>
        <p:spPr>
          <a:xfrm>
            <a:off x="603250" y="539750"/>
            <a:ext cx="1098550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Titel på lysbillede</a:t>
            </a:r>
          </a:p>
        </p:txBody>
      </p:sp>
      <p:sp>
        <p:nvSpPr>
          <p:cNvPr id="5" name="Lysbillednummer"/>
          <p:cNvSpPr txBox="1">
            <a:spLocks noGrp="1"/>
          </p:cNvSpPr>
          <p:nvPr>
            <p:ph type="sldNum" sz="quarter" idx="2"/>
          </p:nvPr>
        </p:nvSpPr>
        <p:spPr>
          <a:xfrm>
            <a:off x="6000750" y="6486708"/>
            <a:ext cx="314189"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187213476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1pPr>
      <a:lvl2pPr marL="609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2pPr>
      <a:lvl3pPr marL="914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3pPr>
      <a:lvl4pPr marL="1219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4pPr>
      <a:lvl5pPr marL="15240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5pPr>
      <a:lvl6pPr marL="1828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6pPr>
      <a:lvl7pPr marL="2133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7pPr>
      <a:lvl8pPr marL="2438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8pPr>
      <a:lvl9pPr marL="2743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a:ea typeface="Helvetica"/>
          <a:cs typeface="Helvetica"/>
          <a:sym typeface="Helvetica"/>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en-US" dirty="0"/>
          </a:p>
        </p:txBody>
      </p:sp>
      <p:sp>
        <p:nvSpPr>
          <p:cNvPr id="6" name="Pladsholder til titel 1">
            <a:extLst>
              <a:ext uri="{FF2B5EF4-FFF2-40B4-BE49-F238E27FC236}">
                <a16:creationId xmlns:a16="http://schemas.microsoft.com/office/drawing/2014/main" id="{9F61BA77-D3F1-FEE2-E0C7-389AA98A060A}"/>
              </a:ext>
            </a:extLst>
          </p:cNvPr>
          <p:cNvSpPr>
            <a:spLocks noGrp="1"/>
          </p:cNvSpPr>
          <p:nvPr>
            <p:ph type="title"/>
          </p:nvPr>
        </p:nvSpPr>
        <p:spPr>
          <a:xfrm>
            <a:off x="609600" y="365125"/>
            <a:ext cx="10515600" cy="1325563"/>
          </a:xfrm>
          <a:prstGeom prst="rect">
            <a:avLst/>
          </a:prstGeom>
        </p:spPr>
        <p:txBody>
          <a:bodyPr vert="horz" lIns="91440" tIns="45720" rIns="91440" bIns="45720" rtlCol="0" anchor="ctr">
            <a:noAutofit/>
          </a:bodyPr>
          <a:lstStyle/>
          <a:p>
            <a:r>
              <a:rPr lang="da-DK" dirty="0"/>
              <a:t>Overskrift i op til 2 linjer</a:t>
            </a:r>
          </a:p>
        </p:txBody>
      </p:sp>
    </p:spTree>
    <p:extLst>
      <p:ext uri="{BB962C8B-B14F-4D97-AF65-F5344CB8AC3E}">
        <p14:creationId xmlns:p14="http://schemas.microsoft.com/office/powerpoint/2010/main" val="403512504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609585" rtl="0" eaLnBrk="1" latinLnBrk="0" hangingPunct="1">
        <a:spcBef>
          <a:spcPct val="0"/>
        </a:spcBef>
        <a:buNone/>
        <a:defRPr sz="3200" b="1" i="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7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7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7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7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7.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22.xml"/><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9.png"/><Relationship Id="rId4" Type="http://schemas.openxmlformats.org/officeDocument/2006/relationships/image" Target="../media/image41.png"/><Relationship Id="rId9"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g"/><Relationship Id="rId1" Type="http://schemas.openxmlformats.org/officeDocument/2006/relationships/slideLayout" Target="../slideLayouts/slideLayout77.xml"/><Relationship Id="rId4" Type="http://schemas.openxmlformats.org/officeDocument/2006/relationships/chart" Target="../charts/chart23.xml"/></Relationships>
</file>

<file path=ppt/slides/_rels/slide4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70.jpg"/><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hyperlink" Target="mailto:npre@lf.dk" TargetMode="External"/><Relationship Id="rId2" Type="http://schemas.openxmlformats.org/officeDocument/2006/relationships/image" Target="../media/image60.jpg"/><Relationship Id="rId1" Type="http://schemas.openxmlformats.org/officeDocument/2006/relationships/slideLayout" Target="../slideLayouts/slideLayout77.xml"/><Relationship Id="rId4" Type="http://schemas.openxmlformats.org/officeDocument/2006/relationships/hyperlink" Target="http://www.lf.dk/tal-og-analyser/forbrugere-og-trend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Layout" Target="../slideLayouts/slideLayout66.xml"/><Relationship Id="rId4" Type="http://schemas.openxmlformats.org/officeDocument/2006/relationships/image" Target="../media/image10.emf"/></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66.xml"/><Relationship Id="rId1" Type="http://schemas.openxmlformats.org/officeDocument/2006/relationships/themeOverride" Target="../theme/themeOverride8.xml"/><Relationship Id="rId5" Type="http://schemas.openxmlformats.org/officeDocument/2006/relationships/image" Target="../media/image9.png"/><Relationship Id="rId4" Type="http://schemas.openxmlformats.org/officeDocument/2006/relationships/image" Target="../media/image10.emf"/></Relationships>
</file>

<file path=ppt/slides/_rels/slide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6.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png"/><Relationship Id="rId3" Type="http://schemas.openxmlformats.org/officeDocument/2006/relationships/image" Target="../media/image40.png"/><Relationship Id="rId7" Type="http://schemas.openxmlformats.org/officeDocument/2006/relationships/image" Target="../media/image48.png"/><Relationship Id="rId12"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image" Target="../media/image10.emf"/><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0.jpeg"/><Relationship Id="rId1" Type="http://schemas.openxmlformats.org/officeDocument/2006/relationships/slideLayout" Target="../slideLayouts/slideLayout65.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6.xml"/><Relationship Id="rId5" Type="http://schemas.openxmlformats.org/officeDocument/2006/relationships/image" Target="../media/image9.png"/><Relationship Id="rId4" Type="http://schemas.openxmlformats.org/officeDocument/2006/relationships/image" Target="../media/image10.emf"/></Relationships>
</file>

<file path=ppt/slides/_rels/slide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4.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5.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6.xml"/><Relationship Id="rId5" Type="http://schemas.openxmlformats.org/officeDocument/2006/relationships/image" Target="../media/image9.png"/><Relationship Id="rId4" Type="http://schemas.openxmlformats.org/officeDocument/2006/relationships/image" Target="../media/image10.emf"/></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6.xml"/><Relationship Id="rId5" Type="http://schemas.openxmlformats.org/officeDocument/2006/relationships/image" Target="../media/image9.png"/><Relationship Id="rId4" Type="http://schemas.openxmlformats.org/officeDocument/2006/relationships/image" Target="../media/image10.emf"/></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6.xml"/><Relationship Id="rId5" Type="http://schemas.openxmlformats.org/officeDocument/2006/relationships/image" Target="../media/image93.sv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4.png"/><Relationship Id="rId1" Type="http://schemas.openxmlformats.org/officeDocument/2006/relationships/slideLayout" Target="../slideLayouts/slideLayout6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5.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6.pn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7.jpg"/><Relationship Id="rId1" Type="http://schemas.openxmlformats.org/officeDocument/2006/relationships/slideLayout" Target="../slideLayouts/slideLayout66.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7C453D-F4B0-7A76-C930-4558758B5808}"/>
              </a:ext>
            </a:extLst>
          </p:cNvPr>
          <p:cNvSpPr>
            <a:spLocks noGrp="1"/>
          </p:cNvSpPr>
          <p:nvPr>
            <p:ph type="body" sz="quarter" idx="10"/>
          </p:nvPr>
        </p:nvSpPr>
        <p:spPr>
          <a:xfrm>
            <a:off x="325605" y="2721910"/>
            <a:ext cx="11667855" cy="1414180"/>
          </a:xfrm>
        </p:spPr>
        <p:txBody>
          <a:bodyPr/>
          <a:lstStyle/>
          <a:p>
            <a:r>
              <a:rPr lang="da-DK" sz="11500" b="1" dirty="0">
                <a:solidFill>
                  <a:schemeClr val="tx1"/>
                </a:solidFill>
              </a:rPr>
              <a:t>DEEP DIVE KØD</a:t>
            </a:r>
          </a:p>
        </p:txBody>
      </p:sp>
    </p:spTree>
    <p:extLst>
      <p:ext uri="{BB962C8B-B14F-4D97-AF65-F5344CB8AC3E}">
        <p14:creationId xmlns:p14="http://schemas.microsoft.com/office/powerpoint/2010/main" val="163105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0" y="1188148"/>
            <a:ext cx="7341373" cy="3195688"/>
          </a:xfrm>
          <a:prstGeom prst="rect">
            <a:avLst/>
          </a:prstGeom>
        </p:spPr>
        <p:txBody>
          <a:bodyPr lIns="0" tIns="0" rIns="0" bIns="0"/>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4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Forbrugerne og kødet – nyeste </a:t>
            </a:r>
            <a:r>
              <a:rPr kumimoji="0" lang="da-DK" sz="4400" b="1" i="0" u="none" strike="noStrike" kern="1200" cap="none" spc="0" normalizeH="0" baseline="0" noProof="0" dirty="0" err="1">
                <a:ln>
                  <a:noFill/>
                </a:ln>
                <a:solidFill>
                  <a:srgbClr val="000000"/>
                </a:solidFill>
                <a:effectLst/>
                <a:uLnTx/>
                <a:uFillTx/>
                <a:latin typeface="Arial" panose="020B0604020202020204"/>
                <a:ea typeface="+mn-ea"/>
                <a:cs typeface="Calibri Light" panose="020F0302020204030204" pitchFamily="34" charset="0"/>
              </a:rPr>
              <a:t>findings</a:t>
            </a:r>
            <a:r>
              <a:rPr kumimoji="0" lang="da-DK" sz="44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om kødets rolle i danskernes mad</a:t>
            </a:r>
          </a:p>
        </p:txBody>
      </p:sp>
      <p:sp>
        <p:nvSpPr>
          <p:cNvPr id="2" name="Tekstfelt 1">
            <a:extLst>
              <a:ext uri="{FF2B5EF4-FFF2-40B4-BE49-F238E27FC236}">
                <a16:creationId xmlns:a16="http://schemas.microsoft.com/office/drawing/2014/main" id="{547D7221-665F-C311-2566-89FB65613821}"/>
              </a:ext>
            </a:extLst>
          </p:cNvPr>
          <p:cNvSpPr txBox="1"/>
          <p:nvPr/>
        </p:nvSpPr>
        <p:spPr>
          <a:xfrm>
            <a:off x="280045" y="3811362"/>
            <a:ext cx="5542961"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Nina Preus</a:t>
            </a:r>
            <a:b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Forbrugersociolog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Landbrug &amp; Fødevarer</a:t>
            </a:r>
          </a:p>
        </p:txBody>
      </p:sp>
    </p:spTree>
    <p:extLst>
      <p:ext uri="{BB962C8B-B14F-4D97-AF65-F5344CB8AC3E}">
        <p14:creationId xmlns:p14="http://schemas.microsoft.com/office/powerpoint/2010/main" val="126964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6" name="Pladsholder til tekst 4">
            <a:extLst>
              <a:ext uri="{FF2B5EF4-FFF2-40B4-BE49-F238E27FC236}">
                <a16:creationId xmlns:a16="http://schemas.microsoft.com/office/drawing/2014/main" id="{27978CC2-7194-BE9C-9779-361050D56926}"/>
              </a:ext>
            </a:extLst>
          </p:cNvPr>
          <p:cNvSpPr txBox="1">
            <a:spLocks/>
          </p:cNvSpPr>
          <p:nvPr/>
        </p:nvSpPr>
        <p:spPr>
          <a:xfrm>
            <a:off x="382901" y="320209"/>
            <a:ext cx="11451306" cy="616493"/>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da-DK" sz="24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Hvad vil jeg fortælle om i dag?</a:t>
            </a:r>
          </a:p>
        </p:txBody>
      </p:sp>
      <p:sp>
        <p:nvSpPr>
          <p:cNvPr id="17" name="Rektangel 16">
            <a:extLst>
              <a:ext uri="{FF2B5EF4-FFF2-40B4-BE49-F238E27FC236}">
                <a16:creationId xmlns:a16="http://schemas.microsoft.com/office/drawing/2014/main" id="{4DEB71AE-5B9D-2723-0CB8-7519848BF212}"/>
              </a:ext>
            </a:extLst>
          </p:cNvPr>
          <p:cNvSpPr/>
          <p:nvPr/>
        </p:nvSpPr>
        <p:spPr>
          <a:xfrm>
            <a:off x="1369389" y="1718613"/>
            <a:ext cx="2942564" cy="3482652"/>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Kødets rolle i aftensmaden: </a:t>
            </a:r>
            <a:b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t>Hvad fik danskerne at spise til aftensmad i går – hvad kendetegner aftensmaden og hvor mange tallerkener indeholder kød?</a:t>
            </a:r>
          </a:p>
        </p:txBody>
      </p:sp>
      <p:sp>
        <p:nvSpPr>
          <p:cNvPr id="18" name="Rektangel 17">
            <a:extLst>
              <a:ext uri="{FF2B5EF4-FFF2-40B4-BE49-F238E27FC236}">
                <a16:creationId xmlns:a16="http://schemas.microsoft.com/office/drawing/2014/main" id="{3C0AA7DA-6142-CF92-59C5-276ACFD52575}"/>
              </a:ext>
            </a:extLst>
          </p:cNvPr>
          <p:cNvSpPr/>
          <p:nvPr/>
        </p:nvSpPr>
        <p:spPr>
          <a:xfrm>
            <a:off x="4640825" y="1718613"/>
            <a:ext cx="2900517" cy="3482652"/>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Køb af kød</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t>Hvad lægger danskerne især vægt på ved valg af hakket kød? </a:t>
            </a:r>
            <a:b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t>Hvor finder vi målgruppen for højværdi kød?</a:t>
            </a:r>
          </a:p>
        </p:txBody>
      </p:sp>
      <p:sp>
        <p:nvSpPr>
          <p:cNvPr id="19" name="Rektangel 18">
            <a:extLst>
              <a:ext uri="{FF2B5EF4-FFF2-40B4-BE49-F238E27FC236}">
                <a16:creationId xmlns:a16="http://schemas.microsoft.com/office/drawing/2014/main" id="{BAC73BC4-7BD0-2EAD-747A-F813D3A3F817}"/>
              </a:ext>
            </a:extLst>
          </p:cNvPr>
          <p:cNvSpPr/>
          <p:nvPr/>
        </p:nvSpPr>
        <p:spPr>
          <a:xfrm>
            <a:off x="7873435" y="1718613"/>
            <a:ext cx="2922384" cy="3482652"/>
          </a:xfrm>
          <a:prstGeom prst="rect">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Bæredygtighed </a:t>
            </a:r>
            <a:b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og klima:</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mn-cs"/>
              </a:rPr>
              <a:t>Hvor passer kødet ind på fremtidens tallerken? Kommer der flere ‘kødfrie’ dage på menuen, eller vil der stadig være plads til kødet i planterige måltider?</a:t>
            </a:r>
          </a:p>
        </p:txBody>
      </p:sp>
    </p:spTree>
    <p:extLst>
      <p:ext uri="{BB962C8B-B14F-4D97-AF65-F5344CB8AC3E}">
        <p14:creationId xmlns:p14="http://schemas.microsoft.com/office/powerpoint/2010/main" val="1113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1" y="1476906"/>
            <a:ext cx="5914204" cy="3195688"/>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Kødets rolle i aftensmaden</a:t>
            </a:r>
          </a:p>
        </p:txBody>
      </p:sp>
    </p:spTree>
    <p:extLst>
      <p:ext uri="{BB962C8B-B14F-4D97-AF65-F5344CB8AC3E}">
        <p14:creationId xmlns:p14="http://schemas.microsoft.com/office/powerpoint/2010/main" val="101255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5DCF9DD-16BB-E844-998B-F3DB2FF6D112}"/>
              </a:ext>
            </a:extLst>
          </p:cNvPr>
          <p:cNvSpPr txBox="1"/>
          <p:nvPr/>
        </p:nvSpPr>
        <p:spPr>
          <a:xfrm>
            <a:off x="326796" y="405354"/>
            <a:ext cx="11538409"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Det fik danskerne at spise til aftensmad dagen før…. </a:t>
            </a:r>
          </a:p>
        </p:txBody>
      </p:sp>
      <p:sp>
        <p:nvSpPr>
          <p:cNvPr id="4" name="TextBox 1">
            <a:extLst>
              <a:ext uri="{FF2B5EF4-FFF2-40B4-BE49-F238E27FC236}">
                <a16:creationId xmlns:a16="http://schemas.microsoft.com/office/drawing/2014/main" id="{82B1C2D4-FA5E-8AEF-4496-2E6BA15F5A6C}"/>
              </a:ext>
            </a:extLst>
          </p:cNvPr>
          <p:cNvSpPr txBox="1"/>
          <p:nvPr/>
        </p:nvSpPr>
        <p:spPr>
          <a:xfrm>
            <a:off x="1184663" y="1626480"/>
            <a:ext cx="9890435" cy="184666"/>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Spg. Herunder vil du se forskellige retter, som man kan spise til aftensmad. Fik du en eller flere af disse til aftensmad i går?</a:t>
            </a:r>
          </a:p>
        </p:txBody>
      </p:sp>
      <p:sp>
        <p:nvSpPr>
          <p:cNvPr id="5" name="TextBox 41">
            <a:extLst>
              <a:ext uri="{FF2B5EF4-FFF2-40B4-BE49-F238E27FC236}">
                <a16:creationId xmlns:a16="http://schemas.microsoft.com/office/drawing/2014/main" id="{E6C510D0-BAB1-EAE6-82F0-9877E040DCDD}"/>
              </a:ext>
            </a:extLst>
          </p:cNvPr>
          <p:cNvSpPr txBox="1"/>
          <p:nvPr/>
        </p:nvSpPr>
        <p:spPr>
          <a:xfrm>
            <a:off x="2564528" y="6393663"/>
            <a:ext cx="741187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Kilde: Voxmeter for Landbrug &amp; Fødevarer ”Madkultur tracker ” base gennemsnit n=3000. 18-80 år repræsentativt på køn, alder, region og uddannelse</a:t>
            </a:r>
          </a:p>
        </p:txBody>
      </p:sp>
      <p:sp>
        <p:nvSpPr>
          <p:cNvPr id="6" name="Tekstfelt 5">
            <a:extLst>
              <a:ext uri="{FF2B5EF4-FFF2-40B4-BE49-F238E27FC236}">
                <a16:creationId xmlns:a16="http://schemas.microsoft.com/office/drawing/2014/main" id="{D5DCCB23-1D07-3E52-A7BB-5E10AE74A953}"/>
              </a:ext>
            </a:extLst>
          </p:cNvPr>
          <p:cNvSpPr txBox="1"/>
          <p:nvPr/>
        </p:nvSpPr>
        <p:spPr>
          <a:xfrm>
            <a:off x="3179678" y="2331843"/>
            <a:ext cx="5502206"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567282"/>
                </a:solidFill>
                <a:effectLst/>
                <a:uLnTx/>
                <a:uFillTx/>
                <a:latin typeface="Arial" panose="020B0604020202020204"/>
                <a:ea typeface="+mn-ea"/>
                <a:cs typeface="+mn-cs"/>
              </a:rPr>
              <a:t>Kyllingefilet/kyllingelår/nuggets</a:t>
            </a:r>
          </a:p>
        </p:txBody>
      </p:sp>
      <p:sp>
        <p:nvSpPr>
          <p:cNvPr id="7" name="Tekstfelt 6">
            <a:extLst>
              <a:ext uri="{FF2B5EF4-FFF2-40B4-BE49-F238E27FC236}">
                <a16:creationId xmlns:a16="http://schemas.microsoft.com/office/drawing/2014/main" id="{960E3B73-9B90-F9E3-99A9-09A6CFA0E255}"/>
              </a:ext>
            </a:extLst>
          </p:cNvPr>
          <p:cNvSpPr txBox="1"/>
          <p:nvPr/>
        </p:nvSpPr>
        <p:spPr>
          <a:xfrm>
            <a:off x="3731665" y="3495427"/>
            <a:ext cx="262403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567282"/>
                </a:solidFill>
                <a:effectLst/>
                <a:uLnTx/>
                <a:uFillTx/>
                <a:latin typeface="Arial" panose="020B0604020202020204"/>
                <a:ea typeface="+mn-ea"/>
                <a:cs typeface="+mn-cs"/>
              </a:rPr>
              <a:t>Pizza/pizzasnegle</a:t>
            </a:r>
          </a:p>
        </p:txBody>
      </p:sp>
      <p:sp>
        <p:nvSpPr>
          <p:cNvPr id="8" name="Tekstfelt 7">
            <a:extLst>
              <a:ext uri="{FF2B5EF4-FFF2-40B4-BE49-F238E27FC236}">
                <a16:creationId xmlns:a16="http://schemas.microsoft.com/office/drawing/2014/main" id="{137E633C-716A-B739-F618-4226CB869C8D}"/>
              </a:ext>
            </a:extLst>
          </p:cNvPr>
          <p:cNvSpPr txBox="1"/>
          <p:nvPr/>
        </p:nvSpPr>
        <p:spPr>
          <a:xfrm>
            <a:off x="7147628" y="4915005"/>
            <a:ext cx="408081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D79B93"/>
                </a:solidFill>
                <a:effectLst/>
                <a:uLnTx/>
                <a:uFillTx/>
                <a:latin typeface="Arial" panose="020B0604020202020204"/>
                <a:ea typeface="+mn-ea"/>
                <a:cs typeface="+mn-cs"/>
              </a:rPr>
              <a:t>Rugbrød/andet brød med pålæg</a:t>
            </a:r>
          </a:p>
        </p:txBody>
      </p:sp>
      <p:sp>
        <p:nvSpPr>
          <p:cNvPr id="9" name="Tekstfelt 8">
            <a:extLst>
              <a:ext uri="{FF2B5EF4-FFF2-40B4-BE49-F238E27FC236}">
                <a16:creationId xmlns:a16="http://schemas.microsoft.com/office/drawing/2014/main" id="{B56F2C25-4D14-8CED-ACE6-0625259EE58E}"/>
              </a:ext>
            </a:extLst>
          </p:cNvPr>
          <p:cNvSpPr txBox="1"/>
          <p:nvPr/>
        </p:nvSpPr>
        <p:spPr>
          <a:xfrm>
            <a:off x="9872793" y="3522327"/>
            <a:ext cx="1807186"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567282"/>
                </a:solidFill>
                <a:effectLst/>
                <a:uLnTx/>
                <a:uFillTx/>
                <a:latin typeface="Arial" panose="020B0604020202020204"/>
                <a:ea typeface="+mn-ea"/>
                <a:cs typeface="+mn-cs"/>
              </a:rPr>
              <a:t>Burger</a:t>
            </a:r>
          </a:p>
        </p:txBody>
      </p:sp>
      <p:sp>
        <p:nvSpPr>
          <p:cNvPr id="10" name="Tekstfelt 9">
            <a:extLst>
              <a:ext uri="{FF2B5EF4-FFF2-40B4-BE49-F238E27FC236}">
                <a16:creationId xmlns:a16="http://schemas.microsoft.com/office/drawing/2014/main" id="{9274B1A6-BCDE-074A-7CED-D67A97F928D9}"/>
              </a:ext>
            </a:extLst>
          </p:cNvPr>
          <p:cNvSpPr txBox="1"/>
          <p:nvPr/>
        </p:nvSpPr>
        <p:spPr>
          <a:xfrm>
            <a:off x="1184663" y="2442385"/>
            <a:ext cx="2852422"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D79B93"/>
                </a:solidFill>
                <a:effectLst/>
                <a:uLnTx/>
                <a:uFillTx/>
                <a:latin typeface="Arial" panose="020B0604020202020204"/>
                <a:ea typeface="+mn-ea"/>
                <a:cs typeface="+mn-cs"/>
              </a:rPr>
              <a:t>Bøf/hakkebøf</a:t>
            </a:r>
          </a:p>
        </p:txBody>
      </p:sp>
      <p:sp>
        <p:nvSpPr>
          <p:cNvPr id="11" name="Tekstfelt 10">
            <a:extLst>
              <a:ext uri="{FF2B5EF4-FFF2-40B4-BE49-F238E27FC236}">
                <a16:creationId xmlns:a16="http://schemas.microsoft.com/office/drawing/2014/main" id="{3733E312-B2AA-200D-2D8A-F3814D3401EA}"/>
              </a:ext>
            </a:extLst>
          </p:cNvPr>
          <p:cNvSpPr txBox="1"/>
          <p:nvPr/>
        </p:nvSpPr>
        <p:spPr>
          <a:xfrm>
            <a:off x="4847422" y="3007469"/>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7C835A">
                    <a:lumMod val="60000"/>
                    <a:lumOff val="40000"/>
                  </a:srgbClr>
                </a:solidFill>
                <a:effectLst/>
                <a:uLnTx/>
                <a:uFillTx/>
                <a:latin typeface="Arial" panose="020B0604020202020204"/>
                <a:ea typeface="+mn-ea"/>
                <a:cs typeface="+mn-cs"/>
              </a:rPr>
              <a:t>Pastaretter</a:t>
            </a:r>
          </a:p>
        </p:txBody>
      </p:sp>
      <p:sp>
        <p:nvSpPr>
          <p:cNvPr id="12" name="Tekstfelt 11">
            <a:extLst>
              <a:ext uri="{FF2B5EF4-FFF2-40B4-BE49-F238E27FC236}">
                <a16:creationId xmlns:a16="http://schemas.microsoft.com/office/drawing/2014/main" id="{B29CB495-4E50-C794-6F07-7B77E2D678B6}"/>
              </a:ext>
            </a:extLst>
          </p:cNvPr>
          <p:cNvSpPr txBox="1"/>
          <p:nvPr/>
        </p:nvSpPr>
        <p:spPr>
          <a:xfrm>
            <a:off x="7464548" y="3095317"/>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7C835A"/>
                </a:solidFill>
                <a:effectLst/>
                <a:uLnTx/>
                <a:uFillTx/>
                <a:latin typeface="Arial" panose="020B0604020202020204"/>
                <a:ea typeface="+mn-ea"/>
                <a:cs typeface="+mn-cs"/>
              </a:rPr>
              <a:t>Spaghetti Bolognese</a:t>
            </a:r>
          </a:p>
        </p:txBody>
      </p:sp>
      <p:sp>
        <p:nvSpPr>
          <p:cNvPr id="13" name="Tekstfelt 12">
            <a:extLst>
              <a:ext uri="{FF2B5EF4-FFF2-40B4-BE49-F238E27FC236}">
                <a16:creationId xmlns:a16="http://schemas.microsoft.com/office/drawing/2014/main" id="{10619B3E-8322-94DF-627B-D5CAAF5235F5}"/>
              </a:ext>
            </a:extLst>
          </p:cNvPr>
          <p:cNvSpPr txBox="1"/>
          <p:nvPr/>
        </p:nvSpPr>
        <p:spPr>
          <a:xfrm>
            <a:off x="5645532" y="3859276"/>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lumMod val="50000"/>
                  </a:srgbClr>
                </a:solidFill>
                <a:effectLst/>
                <a:uLnTx/>
                <a:uFillTx/>
                <a:latin typeface="Arial" panose="020B0604020202020204"/>
                <a:ea typeface="+mn-ea"/>
                <a:cs typeface="+mn-cs"/>
              </a:rPr>
              <a:t>Pølser/ hotdog</a:t>
            </a:r>
          </a:p>
        </p:txBody>
      </p:sp>
      <p:sp>
        <p:nvSpPr>
          <p:cNvPr id="14" name="Tekstfelt 13">
            <a:extLst>
              <a:ext uri="{FF2B5EF4-FFF2-40B4-BE49-F238E27FC236}">
                <a16:creationId xmlns:a16="http://schemas.microsoft.com/office/drawing/2014/main" id="{70BCEA26-E9ED-E2E9-A3AD-4E894C850DDA}"/>
              </a:ext>
            </a:extLst>
          </p:cNvPr>
          <p:cNvSpPr txBox="1"/>
          <p:nvPr/>
        </p:nvSpPr>
        <p:spPr>
          <a:xfrm>
            <a:off x="8857550" y="2442385"/>
            <a:ext cx="1674114"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solidFill>
                <a:effectLst/>
                <a:uLnTx/>
                <a:uFillTx/>
                <a:latin typeface="Arial" panose="020B0604020202020204"/>
                <a:ea typeface="+mn-ea"/>
                <a:cs typeface="+mn-cs"/>
              </a:rPr>
              <a:t>Steg</a:t>
            </a:r>
          </a:p>
        </p:txBody>
      </p:sp>
      <p:sp>
        <p:nvSpPr>
          <p:cNvPr id="15" name="Tekstfelt 14">
            <a:extLst>
              <a:ext uri="{FF2B5EF4-FFF2-40B4-BE49-F238E27FC236}">
                <a16:creationId xmlns:a16="http://schemas.microsoft.com/office/drawing/2014/main" id="{FAE6B0FD-CB8C-21E0-0E7A-C9CCAB4E07DB}"/>
              </a:ext>
            </a:extLst>
          </p:cNvPr>
          <p:cNvSpPr txBox="1"/>
          <p:nvPr/>
        </p:nvSpPr>
        <p:spPr>
          <a:xfrm>
            <a:off x="2443032" y="5350128"/>
            <a:ext cx="2080856"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D79B93"/>
                </a:solidFill>
                <a:effectLst/>
                <a:uLnTx/>
                <a:uFillTx/>
                <a:latin typeface="Arial" panose="020B0604020202020204"/>
                <a:ea typeface="+mn-ea"/>
                <a:cs typeface="+mn-cs"/>
              </a:rPr>
              <a:t>Frikadeller</a:t>
            </a:r>
          </a:p>
        </p:txBody>
      </p:sp>
      <p:sp>
        <p:nvSpPr>
          <p:cNvPr id="16" name="Tekstfelt 15">
            <a:extLst>
              <a:ext uri="{FF2B5EF4-FFF2-40B4-BE49-F238E27FC236}">
                <a16:creationId xmlns:a16="http://schemas.microsoft.com/office/drawing/2014/main" id="{3BF6CDE1-BFCC-5C73-8784-DB29303EF511}"/>
              </a:ext>
            </a:extLst>
          </p:cNvPr>
          <p:cNvSpPr txBox="1"/>
          <p:nvPr/>
        </p:nvSpPr>
        <p:spPr>
          <a:xfrm>
            <a:off x="326796" y="4057939"/>
            <a:ext cx="5588832"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7C835A"/>
                </a:solidFill>
                <a:effectLst/>
                <a:uLnTx/>
                <a:uFillTx/>
                <a:latin typeface="Arial" panose="020B0604020202020204"/>
                <a:ea typeface="+mn-ea"/>
                <a:cs typeface="+mn-cs"/>
              </a:rPr>
              <a:t>Pastaretter i øvrigt (fx </a:t>
            </a:r>
            <a:r>
              <a:rPr kumimoji="0" lang="da-DK" sz="2000" b="0" i="0" u="none" strike="noStrike" kern="1200" cap="none" spc="0" normalizeH="0" baseline="0" noProof="0" dirty="0" err="1">
                <a:ln>
                  <a:noFill/>
                </a:ln>
                <a:solidFill>
                  <a:srgbClr val="7C835A"/>
                </a:solidFill>
                <a:effectLst/>
                <a:uLnTx/>
                <a:uFillTx/>
                <a:latin typeface="Arial" panose="020B0604020202020204"/>
                <a:ea typeface="+mn-ea"/>
                <a:cs typeface="+mn-cs"/>
              </a:rPr>
              <a:t>carbonara</a:t>
            </a:r>
            <a:r>
              <a:rPr kumimoji="0" lang="da-DK" sz="2000" b="0" i="0" u="none" strike="noStrike" kern="1200" cap="none" spc="0" normalizeH="0" baseline="0" noProof="0" dirty="0">
                <a:ln>
                  <a:noFill/>
                </a:ln>
                <a:solidFill>
                  <a:srgbClr val="7C835A"/>
                </a:solidFill>
                <a:effectLst/>
                <a:uLnTx/>
                <a:uFillTx/>
                <a:latin typeface="Arial" panose="020B0604020202020204"/>
                <a:ea typeface="+mn-ea"/>
                <a:cs typeface="+mn-cs"/>
              </a:rPr>
              <a:t>, tortellini)</a:t>
            </a:r>
          </a:p>
        </p:txBody>
      </p:sp>
      <p:sp>
        <p:nvSpPr>
          <p:cNvPr id="17" name="Tekstfelt 16">
            <a:extLst>
              <a:ext uri="{FF2B5EF4-FFF2-40B4-BE49-F238E27FC236}">
                <a16:creationId xmlns:a16="http://schemas.microsoft.com/office/drawing/2014/main" id="{9A67ECAC-B40D-4ED8-5176-D8359555E5D9}"/>
              </a:ext>
            </a:extLst>
          </p:cNvPr>
          <p:cNvSpPr txBox="1"/>
          <p:nvPr/>
        </p:nvSpPr>
        <p:spPr>
          <a:xfrm>
            <a:off x="3302305" y="4797618"/>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solidFill>
                <a:effectLst/>
                <a:uLnTx/>
                <a:uFillTx/>
                <a:latin typeface="Arial" panose="020B0604020202020204"/>
                <a:ea typeface="+mn-ea"/>
                <a:cs typeface="+mn-cs"/>
              </a:rPr>
              <a:t>Koteletter</a:t>
            </a:r>
          </a:p>
        </p:txBody>
      </p:sp>
      <p:sp>
        <p:nvSpPr>
          <p:cNvPr id="18" name="Tekstfelt 17">
            <a:extLst>
              <a:ext uri="{FF2B5EF4-FFF2-40B4-BE49-F238E27FC236}">
                <a16:creationId xmlns:a16="http://schemas.microsoft.com/office/drawing/2014/main" id="{3DF7B608-B73A-448D-4BAF-BEA9AACCBA6A}"/>
              </a:ext>
            </a:extLst>
          </p:cNvPr>
          <p:cNvSpPr txBox="1"/>
          <p:nvPr/>
        </p:nvSpPr>
        <p:spPr>
          <a:xfrm>
            <a:off x="167956" y="3059056"/>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solidFill>
                <a:effectLst/>
                <a:uLnTx/>
                <a:uFillTx/>
                <a:latin typeface="Arial" panose="020B0604020202020204"/>
                <a:ea typeface="+mn-ea"/>
                <a:cs typeface="+mn-cs"/>
              </a:rPr>
              <a:t>Fiskefilet / fiskefrikadeller</a:t>
            </a:r>
          </a:p>
        </p:txBody>
      </p:sp>
      <p:sp>
        <p:nvSpPr>
          <p:cNvPr id="19" name="Tekstfelt 18">
            <a:extLst>
              <a:ext uri="{FF2B5EF4-FFF2-40B4-BE49-F238E27FC236}">
                <a16:creationId xmlns:a16="http://schemas.microsoft.com/office/drawing/2014/main" id="{1B0DE0E5-26C2-C3CC-45B4-D95044928D88}"/>
              </a:ext>
            </a:extLst>
          </p:cNvPr>
          <p:cNvSpPr txBox="1"/>
          <p:nvPr/>
        </p:nvSpPr>
        <p:spPr>
          <a:xfrm>
            <a:off x="4917993" y="4459441"/>
            <a:ext cx="3763891"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solidFill>
                <a:effectLst/>
                <a:uLnTx/>
                <a:uFillTx/>
                <a:latin typeface="Arial" panose="020B0604020202020204"/>
                <a:ea typeface="+mn-ea"/>
                <a:cs typeface="+mn-cs"/>
              </a:rPr>
              <a:t>Lasagne</a:t>
            </a:r>
          </a:p>
        </p:txBody>
      </p:sp>
      <p:sp>
        <p:nvSpPr>
          <p:cNvPr id="20" name="Tekstfelt 19">
            <a:extLst>
              <a:ext uri="{FF2B5EF4-FFF2-40B4-BE49-F238E27FC236}">
                <a16:creationId xmlns:a16="http://schemas.microsoft.com/office/drawing/2014/main" id="{809F18B8-3E8F-469F-982B-EDEAF736C1ED}"/>
              </a:ext>
            </a:extLst>
          </p:cNvPr>
          <p:cNvSpPr txBox="1"/>
          <p:nvPr/>
        </p:nvSpPr>
        <p:spPr>
          <a:xfrm>
            <a:off x="8920689" y="4259386"/>
            <a:ext cx="2111427"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Sandwich</a:t>
            </a:r>
          </a:p>
        </p:txBody>
      </p:sp>
      <p:sp>
        <p:nvSpPr>
          <p:cNvPr id="21" name="Tekstfelt 20">
            <a:extLst>
              <a:ext uri="{FF2B5EF4-FFF2-40B4-BE49-F238E27FC236}">
                <a16:creationId xmlns:a16="http://schemas.microsoft.com/office/drawing/2014/main" id="{FC8E5135-2898-C1CF-A7BF-B412C31DEEE7}"/>
              </a:ext>
            </a:extLst>
          </p:cNvPr>
          <p:cNvSpPr txBox="1"/>
          <p:nvPr/>
        </p:nvSpPr>
        <p:spPr>
          <a:xfrm>
            <a:off x="1620238" y="4714950"/>
            <a:ext cx="2111427"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Boller i karry</a:t>
            </a:r>
          </a:p>
        </p:txBody>
      </p:sp>
      <p:sp>
        <p:nvSpPr>
          <p:cNvPr id="22" name="Tekstfelt 21">
            <a:extLst>
              <a:ext uri="{FF2B5EF4-FFF2-40B4-BE49-F238E27FC236}">
                <a16:creationId xmlns:a16="http://schemas.microsoft.com/office/drawing/2014/main" id="{84A0FBC8-2487-BD72-A7A7-694BD13A26BB}"/>
              </a:ext>
            </a:extLst>
          </p:cNvPr>
          <p:cNvSpPr txBox="1"/>
          <p:nvPr/>
        </p:nvSpPr>
        <p:spPr>
          <a:xfrm>
            <a:off x="5645532" y="5309472"/>
            <a:ext cx="164304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607369"/>
                </a:solidFill>
                <a:effectLst/>
                <a:uLnTx/>
                <a:uFillTx/>
                <a:latin typeface="Arial" panose="020B0604020202020204"/>
                <a:ea typeface="+mn-ea"/>
                <a:cs typeface="+mn-cs"/>
              </a:rPr>
              <a:t>Gryderet</a:t>
            </a:r>
          </a:p>
        </p:txBody>
      </p:sp>
    </p:spTree>
    <p:extLst>
      <p:ext uri="{BB962C8B-B14F-4D97-AF65-F5344CB8AC3E}">
        <p14:creationId xmlns:p14="http://schemas.microsoft.com/office/powerpoint/2010/main" val="33787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5DCF9DD-16BB-E844-998B-F3DB2FF6D112}"/>
              </a:ext>
            </a:extLst>
          </p:cNvPr>
          <p:cNvSpPr txBox="1"/>
          <p:nvPr/>
        </p:nvSpPr>
        <p:spPr>
          <a:xfrm>
            <a:off x="1280524" y="405354"/>
            <a:ext cx="9623449"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Lidt flere end halvdelen kan komme i tanke om, at de fik kød/kødpålæg eller fisk/skaldyr til aftensmad dagen før…</a:t>
            </a:r>
          </a:p>
        </p:txBody>
      </p:sp>
      <p:graphicFrame>
        <p:nvGraphicFramePr>
          <p:cNvPr id="6" name="Diagram 5">
            <a:extLst>
              <a:ext uri="{FF2B5EF4-FFF2-40B4-BE49-F238E27FC236}">
                <a16:creationId xmlns:a16="http://schemas.microsoft.com/office/drawing/2014/main" id="{4DBE1322-C7A0-596B-4353-F6B157C792F4}"/>
              </a:ext>
            </a:extLst>
          </p:cNvPr>
          <p:cNvGraphicFramePr/>
          <p:nvPr/>
        </p:nvGraphicFramePr>
        <p:xfrm>
          <a:off x="3493742" y="1483113"/>
          <a:ext cx="7144521" cy="4650058"/>
        </p:xfrm>
        <a:graphic>
          <a:graphicData uri="http://schemas.openxmlformats.org/drawingml/2006/chart">
            <c:chart xmlns:c="http://schemas.openxmlformats.org/drawingml/2006/chart" xmlns:r="http://schemas.openxmlformats.org/officeDocument/2006/relationships" r:id="rId2"/>
          </a:graphicData>
        </a:graphic>
      </p:graphicFrame>
      <p:sp>
        <p:nvSpPr>
          <p:cNvPr id="8" name="Subtitle 2">
            <a:extLst>
              <a:ext uri="{FF2B5EF4-FFF2-40B4-BE49-F238E27FC236}">
                <a16:creationId xmlns:a16="http://schemas.microsoft.com/office/drawing/2014/main" id="{3D189B92-29DF-7CCB-EE38-AE0AB68CA45A}"/>
              </a:ext>
            </a:extLst>
          </p:cNvPr>
          <p:cNvSpPr txBox="1">
            <a:spLocks/>
          </p:cNvSpPr>
          <p:nvPr/>
        </p:nvSpPr>
        <p:spPr>
          <a:xfrm>
            <a:off x="624912" y="1761048"/>
            <a:ext cx="2868830" cy="40011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2400" kern="1200" baseline="0">
                <a:solidFill>
                  <a:schemeClr val="tx1"/>
                </a:solidFill>
                <a:latin typeface="+mn-lt"/>
                <a:ea typeface="+mn-ea"/>
                <a:cs typeface="+mn-cs"/>
              </a:defRPr>
            </a:lvl1pPr>
            <a:lvl2pPr marL="457200" indent="0" algn="ctr" defTabSz="914400" rtl="0" eaLnBrk="1" latinLnBrk="0" hangingPunct="1">
              <a:lnSpc>
                <a:spcPct val="100000"/>
              </a:lnSpc>
              <a:spcBef>
                <a:spcPts val="600"/>
              </a:spcBef>
              <a:buClr>
                <a:schemeClr val="tx2"/>
              </a:buClr>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tx2"/>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tx2"/>
              </a:buClr>
              <a:buFont typeface="Lato" panose="020F050202020403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13F32"/>
              </a:buClr>
              <a:buSzTx/>
              <a:buFont typeface="Wingdings" panose="05000000000000000000" pitchFamily="2" charset="2"/>
              <a:buNone/>
              <a:tabLst/>
              <a:defRPr/>
            </a:pPr>
            <a:r>
              <a:rPr kumimoji="0" lang="da-DK" sz="1300" b="1" i="0" u="none" strike="noStrike" kern="1200" cap="none" spc="0" normalizeH="0" baseline="0" noProof="0" dirty="0">
                <a:ln>
                  <a:noFill/>
                </a:ln>
                <a:solidFill>
                  <a:srgbClr val="000000"/>
                </a:solidFill>
                <a:effectLst/>
                <a:uLnTx/>
                <a:uFillTx/>
                <a:latin typeface="Arial" panose="020B0604020202020204"/>
                <a:ea typeface="+mn-ea"/>
                <a:cs typeface="+mn-cs"/>
              </a:rPr>
              <a:t>Hvilke af disse fødevarer indgik i din aftensmad i går? </a:t>
            </a:r>
          </a:p>
        </p:txBody>
      </p:sp>
      <p:sp>
        <p:nvSpPr>
          <p:cNvPr id="12" name="Tekstfelt 11">
            <a:extLst>
              <a:ext uri="{FF2B5EF4-FFF2-40B4-BE49-F238E27FC236}">
                <a16:creationId xmlns:a16="http://schemas.microsoft.com/office/drawing/2014/main" id="{78F441F1-C6DE-9D2B-0A0C-91D94D3D105F}"/>
              </a:ext>
            </a:extLst>
          </p:cNvPr>
          <p:cNvSpPr txBox="1"/>
          <p:nvPr/>
        </p:nvSpPr>
        <p:spPr>
          <a:xfrm>
            <a:off x="1827893" y="6260249"/>
            <a:ext cx="8532679" cy="246221"/>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Madtracker total Q1-Q3 n=2826 (fik aftensmad). Mulighed for flere svar. </a:t>
            </a:r>
            <a:b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Undersøgelsen er repræsentativ på køn, alder, region og uddannelse </a:t>
            </a:r>
          </a:p>
        </p:txBody>
      </p:sp>
    </p:spTree>
    <p:extLst>
      <p:ext uri="{BB962C8B-B14F-4D97-AF65-F5344CB8AC3E}">
        <p14:creationId xmlns:p14="http://schemas.microsoft.com/office/powerpoint/2010/main" val="213426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5DCF9DD-16BB-E844-998B-F3DB2FF6D112}"/>
              </a:ext>
            </a:extLst>
          </p:cNvPr>
          <p:cNvSpPr txBox="1"/>
          <p:nvPr/>
        </p:nvSpPr>
        <p:spPr>
          <a:xfrm>
            <a:off x="326796" y="405354"/>
            <a:ext cx="11538409"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…men spørger vi mere direkte, fik otte ud af ti kød eller fisk til aftensmad i går. </a:t>
            </a:r>
            <a:b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Gris lå på tallerkenen hos tre ud af ti danskere efterfulgt af oksekød på 2. pladsen</a:t>
            </a:r>
            <a:endParaRPr kumimoji="0" lang="da-DK" sz="2000" b="1" i="0" u="none" strike="noStrike" kern="1200" cap="none" spc="0" normalizeH="0" baseline="0" noProof="0" dirty="0">
              <a:ln>
                <a:noFill/>
              </a:ln>
              <a:solidFill>
                <a:srgbClr val="D79B93">
                  <a:lumMod val="75000"/>
                </a:srgbClr>
              </a:solidFill>
              <a:effectLst/>
              <a:uLnTx/>
              <a:uFillTx/>
              <a:latin typeface="Arial" panose="020B0604020202020204"/>
              <a:ea typeface="+mn-ea"/>
              <a:cs typeface="+mn-cs"/>
            </a:endParaRPr>
          </a:p>
        </p:txBody>
      </p:sp>
      <p:sp>
        <p:nvSpPr>
          <p:cNvPr id="12" name="Tekstfelt 11">
            <a:extLst>
              <a:ext uri="{FF2B5EF4-FFF2-40B4-BE49-F238E27FC236}">
                <a16:creationId xmlns:a16="http://schemas.microsoft.com/office/drawing/2014/main" id="{78F441F1-C6DE-9D2B-0A0C-91D94D3D105F}"/>
              </a:ext>
            </a:extLst>
          </p:cNvPr>
          <p:cNvSpPr txBox="1"/>
          <p:nvPr/>
        </p:nvSpPr>
        <p:spPr>
          <a:xfrm>
            <a:off x="2633339" y="6398035"/>
            <a:ext cx="7027349" cy="123111"/>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Madtracker Q1-Q3 total n=2826 (fik aftensmad i går), Mulighed for flere svar. </a:t>
            </a:r>
          </a:p>
        </p:txBody>
      </p:sp>
      <p:sp>
        <p:nvSpPr>
          <p:cNvPr id="3" name="Subtitle 2">
            <a:extLst>
              <a:ext uri="{FF2B5EF4-FFF2-40B4-BE49-F238E27FC236}">
                <a16:creationId xmlns:a16="http://schemas.microsoft.com/office/drawing/2014/main" id="{9D3F9A91-39C1-74D1-DF3A-95BC97F44B3D}"/>
              </a:ext>
            </a:extLst>
          </p:cNvPr>
          <p:cNvSpPr txBox="1">
            <a:spLocks/>
          </p:cNvSpPr>
          <p:nvPr/>
        </p:nvSpPr>
        <p:spPr>
          <a:xfrm>
            <a:off x="624912" y="1752570"/>
            <a:ext cx="2868830" cy="40011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2400" kern="1200" baseline="0">
                <a:solidFill>
                  <a:schemeClr val="tx1"/>
                </a:solidFill>
                <a:latin typeface="+mn-lt"/>
                <a:ea typeface="+mn-ea"/>
                <a:cs typeface="+mn-cs"/>
              </a:defRPr>
            </a:lvl1pPr>
            <a:lvl2pPr marL="457200" indent="0" algn="ctr" defTabSz="914400" rtl="0" eaLnBrk="1" latinLnBrk="0" hangingPunct="1">
              <a:lnSpc>
                <a:spcPct val="100000"/>
              </a:lnSpc>
              <a:spcBef>
                <a:spcPts val="600"/>
              </a:spcBef>
              <a:buClr>
                <a:schemeClr val="tx2"/>
              </a:buClr>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tx2"/>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tx2"/>
              </a:buClr>
              <a:buFont typeface="Lato" panose="020F050202020403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13F32"/>
              </a:buClr>
              <a:buSzTx/>
              <a:buFont typeface="Wingdings" panose="05000000000000000000" pitchFamily="2" charset="2"/>
              <a:buNone/>
              <a:tabLst/>
              <a:defRPr/>
            </a:pPr>
            <a:r>
              <a:rPr kumimoji="0" lang="da-DK" sz="1300" b="1" i="0" u="none" strike="noStrike" kern="1200" cap="none" spc="0" normalizeH="0" baseline="0" noProof="0" dirty="0">
                <a:ln>
                  <a:noFill/>
                </a:ln>
                <a:solidFill>
                  <a:srgbClr val="000000"/>
                </a:solidFill>
                <a:effectLst/>
                <a:uLnTx/>
                <a:uFillTx/>
                <a:latin typeface="Arial" panose="020B0604020202020204"/>
                <a:ea typeface="+mn-ea"/>
                <a:cs typeface="+mn-cs"/>
              </a:rPr>
              <a:t>Indgik noget af nedenstående i din aftensmad i går?</a:t>
            </a:r>
          </a:p>
        </p:txBody>
      </p:sp>
      <p:graphicFrame>
        <p:nvGraphicFramePr>
          <p:cNvPr id="4" name="Diagram 3">
            <a:extLst>
              <a:ext uri="{FF2B5EF4-FFF2-40B4-BE49-F238E27FC236}">
                <a16:creationId xmlns:a16="http://schemas.microsoft.com/office/drawing/2014/main" id="{42A10F1E-8DE5-1378-5836-E6015C1631B6}"/>
              </a:ext>
            </a:extLst>
          </p:cNvPr>
          <p:cNvGraphicFramePr/>
          <p:nvPr/>
        </p:nvGraphicFramePr>
        <p:xfrm>
          <a:off x="2648516" y="1521636"/>
          <a:ext cx="7144521" cy="4650058"/>
        </p:xfrm>
        <a:graphic>
          <a:graphicData uri="http://schemas.openxmlformats.org/drawingml/2006/chart">
            <c:chart xmlns:c="http://schemas.openxmlformats.org/drawingml/2006/chart" xmlns:r="http://schemas.openxmlformats.org/officeDocument/2006/relationships" r:id="rId2"/>
          </a:graphicData>
        </a:graphic>
      </p:graphicFrame>
      <p:sp>
        <p:nvSpPr>
          <p:cNvPr id="5" name="Højre klammeparentes 4">
            <a:extLst>
              <a:ext uri="{FF2B5EF4-FFF2-40B4-BE49-F238E27FC236}">
                <a16:creationId xmlns:a16="http://schemas.microsoft.com/office/drawing/2014/main" id="{4F315AC6-224A-6A00-F9F5-F3E90B4540AC}"/>
              </a:ext>
            </a:extLst>
          </p:cNvPr>
          <p:cNvSpPr/>
          <p:nvPr/>
        </p:nvSpPr>
        <p:spPr>
          <a:xfrm>
            <a:off x="8181824" y="4885152"/>
            <a:ext cx="183714" cy="1164920"/>
          </a:xfrm>
          <a:prstGeom prst="rightBrace">
            <a:avLst>
              <a:gd name="adj1" fmla="val 45462"/>
              <a:gd name="adj2" fmla="val 50000"/>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Højre klammeparentes 5">
            <a:extLst>
              <a:ext uri="{FF2B5EF4-FFF2-40B4-BE49-F238E27FC236}">
                <a16:creationId xmlns:a16="http://schemas.microsoft.com/office/drawing/2014/main" id="{76914F90-0469-4AF6-45A9-7692170FA73B}"/>
              </a:ext>
            </a:extLst>
          </p:cNvPr>
          <p:cNvSpPr/>
          <p:nvPr/>
        </p:nvSpPr>
        <p:spPr>
          <a:xfrm>
            <a:off x="8181824" y="1952625"/>
            <a:ext cx="183714" cy="2834406"/>
          </a:xfrm>
          <a:prstGeom prst="rightBrace">
            <a:avLst>
              <a:gd name="adj1" fmla="val 45462"/>
              <a:gd name="adj2" fmla="val 50000"/>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ekstfelt 7">
            <a:extLst>
              <a:ext uri="{FF2B5EF4-FFF2-40B4-BE49-F238E27FC236}">
                <a16:creationId xmlns:a16="http://schemas.microsoft.com/office/drawing/2014/main" id="{27D88E6A-D6D6-1A41-5C0A-B0F5B4E8266E}"/>
              </a:ext>
            </a:extLst>
          </p:cNvPr>
          <p:cNvSpPr txBox="1"/>
          <p:nvPr/>
        </p:nvSpPr>
        <p:spPr>
          <a:xfrm>
            <a:off x="8365538" y="5192713"/>
            <a:ext cx="93843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a:ea typeface="+mn-ea"/>
                <a:cs typeface="+mn-cs"/>
              </a:rPr>
              <a:t>19%</a:t>
            </a:r>
          </a:p>
        </p:txBody>
      </p:sp>
      <p:sp>
        <p:nvSpPr>
          <p:cNvPr id="9" name="Tekstfelt 8">
            <a:extLst>
              <a:ext uri="{FF2B5EF4-FFF2-40B4-BE49-F238E27FC236}">
                <a16:creationId xmlns:a16="http://schemas.microsoft.com/office/drawing/2014/main" id="{F91C1AC1-B258-0B22-BB4D-44986B2880C0}"/>
              </a:ext>
            </a:extLst>
          </p:cNvPr>
          <p:cNvSpPr txBox="1"/>
          <p:nvPr/>
        </p:nvSpPr>
        <p:spPr>
          <a:xfrm>
            <a:off x="8340486" y="3135537"/>
            <a:ext cx="93843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a:ea typeface="+mn-ea"/>
                <a:cs typeface="+mn-cs"/>
              </a:rPr>
              <a:t>81%</a:t>
            </a:r>
          </a:p>
        </p:txBody>
      </p:sp>
    </p:spTree>
    <p:extLst>
      <p:ext uri="{BB962C8B-B14F-4D97-AF65-F5344CB8AC3E}">
        <p14:creationId xmlns:p14="http://schemas.microsoft.com/office/powerpoint/2010/main" val="41761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P spid="5" grpId="0" animBg="1"/>
      <p:bldP spid="6"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1">
            <a:extLst>
              <a:ext uri="{FF2B5EF4-FFF2-40B4-BE49-F238E27FC236}">
                <a16:creationId xmlns:a16="http://schemas.microsoft.com/office/drawing/2014/main" id="{8B727BCF-49E9-CAD9-C2AA-25751B36EAFE}"/>
              </a:ext>
            </a:extLst>
          </p:cNvPr>
          <p:cNvSpPr txBox="1"/>
          <p:nvPr/>
        </p:nvSpPr>
        <p:spPr>
          <a:xfrm>
            <a:off x="2564528" y="6343559"/>
            <a:ext cx="741187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Kilde: Voxmeter for Landbrug &amp; Fødevarer ”Madkultur tracker ” base gennemsnit n=2826 (fik aftensmad), heraf Grisekød n=877, Oksekød n=599, Kylling n=499. 18-80 år repræsentativt på køn, alder, region og uddannelse</a:t>
            </a:r>
          </a:p>
        </p:txBody>
      </p:sp>
      <p:sp>
        <p:nvSpPr>
          <p:cNvPr id="2" name="Tekstfelt 1">
            <a:extLst>
              <a:ext uri="{FF2B5EF4-FFF2-40B4-BE49-F238E27FC236}">
                <a16:creationId xmlns:a16="http://schemas.microsoft.com/office/drawing/2014/main" id="{FB8F49AF-6881-4EEB-41FA-59F640F14CC9}"/>
              </a:ext>
            </a:extLst>
          </p:cNvPr>
          <p:cNvSpPr txBox="1"/>
          <p:nvPr/>
        </p:nvSpPr>
        <p:spPr>
          <a:xfrm>
            <a:off x="1852861" y="405354"/>
            <a:ext cx="8506327"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Aftensmaden i går var oftest hjemmelavet eller delvist hjemmelavet. Især gris og kylling optræder i hjemmelavet mad</a:t>
            </a:r>
            <a:endParaRPr kumimoji="0" lang="da-DK" sz="2000" b="1" i="0" u="none" strike="noStrike" kern="1200" cap="none" spc="0" normalizeH="0" baseline="0" noProof="0" dirty="0">
              <a:ln>
                <a:noFill/>
              </a:ln>
              <a:solidFill>
                <a:srgbClr val="D79B93">
                  <a:lumMod val="75000"/>
                </a:srgbClr>
              </a:solidFill>
              <a:effectLst/>
              <a:uLnTx/>
              <a:uFillTx/>
              <a:latin typeface="Arial" panose="020B0604020202020204"/>
              <a:ea typeface="+mn-ea"/>
              <a:cs typeface="+mn-cs"/>
            </a:endParaRPr>
          </a:p>
        </p:txBody>
      </p:sp>
      <p:graphicFrame>
        <p:nvGraphicFramePr>
          <p:cNvPr id="7" name="Diagram 6">
            <a:extLst>
              <a:ext uri="{FF2B5EF4-FFF2-40B4-BE49-F238E27FC236}">
                <a16:creationId xmlns:a16="http://schemas.microsoft.com/office/drawing/2014/main" id="{10AF853D-E243-633F-EDF9-183236DB067C}"/>
              </a:ext>
            </a:extLst>
          </p:cNvPr>
          <p:cNvGraphicFramePr/>
          <p:nvPr/>
        </p:nvGraphicFramePr>
        <p:xfrm>
          <a:off x="4263262" y="1540048"/>
          <a:ext cx="8458200" cy="4710614"/>
        </p:xfrm>
        <a:graphic>
          <a:graphicData uri="http://schemas.openxmlformats.org/drawingml/2006/chart">
            <c:chart xmlns:c="http://schemas.openxmlformats.org/drawingml/2006/chart" xmlns:r="http://schemas.openxmlformats.org/officeDocument/2006/relationships" r:id="rId2"/>
          </a:graphicData>
        </a:graphic>
      </p:graphicFrame>
      <p:sp>
        <p:nvSpPr>
          <p:cNvPr id="20" name="Rektangel 19">
            <a:extLst>
              <a:ext uri="{FF2B5EF4-FFF2-40B4-BE49-F238E27FC236}">
                <a16:creationId xmlns:a16="http://schemas.microsoft.com/office/drawing/2014/main" id="{CA6F058D-758C-D5B5-9E1F-A553FA1FD811}"/>
              </a:ext>
            </a:extLst>
          </p:cNvPr>
          <p:cNvSpPr/>
          <p:nvPr/>
        </p:nvSpPr>
        <p:spPr>
          <a:xfrm>
            <a:off x="4263262" y="1900995"/>
            <a:ext cx="4042610" cy="4199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5" name="Diagram 4">
            <a:extLst>
              <a:ext uri="{FF2B5EF4-FFF2-40B4-BE49-F238E27FC236}">
                <a16:creationId xmlns:a16="http://schemas.microsoft.com/office/drawing/2014/main" id="{681B910D-3B89-4EC6-AB30-8F0F4B91C5DC}"/>
              </a:ext>
            </a:extLst>
          </p:cNvPr>
          <p:cNvGraphicFramePr/>
          <p:nvPr/>
        </p:nvGraphicFramePr>
        <p:xfrm>
          <a:off x="436644" y="1540048"/>
          <a:ext cx="8458200" cy="4710614"/>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a:extLst>
              <a:ext uri="{FF2B5EF4-FFF2-40B4-BE49-F238E27FC236}">
                <a16:creationId xmlns:a16="http://schemas.microsoft.com/office/drawing/2014/main" id="{EADEC394-397C-5595-50B0-8385A3CC6137}"/>
              </a:ext>
            </a:extLst>
          </p:cNvPr>
          <p:cNvSpPr txBox="1">
            <a:spLocks/>
          </p:cNvSpPr>
          <p:nvPr/>
        </p:nvSpPr>
        <p:spPr>
          <a:xfrm>
            <a:off x="707869" y="1339993"/>
            <a:ext cx="10800326" cy="200055"/>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2400" kern="1200" baseline="0">
                <a:solidFill>
                  <a:schemeClr val="tx1"/>
                </a:solidFill>
                <a:latin typeface="+mn-lt"/>
                <a:ea typeface="+mn-ea"/>
                <a:cs typeface="+mn-cs"/>
              </a:defRPr>
            </a:lvl1pPr>
            <a:lvl2pPr marL="457200" indent="0" algn="ctr" defTabSz="914400" rtl="0" eaLnBrk="1" latinLnBrk="0" hangingPunct="1">
              <a:lnSpc>
                <a:spcPct val="100000"/>
              </a:lnSpc>
              <a:spcBef>
                <a:spcPts val="600"/>
              </a:spcBef>
              <a:buClr>
                <a:schemeClr val="tx2"/>
              </a:buClr>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tx2"/>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tx2"/>
              </a:buClr>
              <a:buFont typeface="Lato" panose="020F050202020403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513F32"/>
              </a:buClr>
              <a:buSzTx/>
              <a:buFont typeface="Wingdings" panose="05000000000000000000" pitchFamily="2" charset="2"/>
              <a:buNone/>
              <a:tabLst/>
              <a:defRPr/>
            </a:pPr>
            <a:r>
              <a:rPr kumimoji="0" lang="da-DK" sz="1300" b="1" i="0" u="none" strike="noStrike" kern="1200" cap="none" spc="0" normalizeH="0" baseline="0" noProof="0" dirty="0">
                <a:ln>
                  <a:noFill/>
                </a:ln>
                <a:solidFill>
                  <a:srgbClr val="000000"/>
                </a:solidFill>
                <a:effectLst/>
                <a:uLnTx/>
                <a:uFillTx/>
                <a:latin typeface="Arial" panose="020B0604020202020204"/>
                <a:ea typeface="+mn-ea"/>
                <a:cs typeface="+mn-cs"/>
              </a:rPr>
              <a:t>Hvordan vil du beskrive din aftensmad i går?</a:t>
            </a:r>
          </a:p>
        </p:txBody>
      </p:sp>
      <p:cxnSp>
        <p:nvCxnSpPr>
          <p:cNvPr id="9" name="Lige forbindelse 8">
            <a:extLst>
              <a:ext uri="{FF2B5EF4-FFF2-40B4-BE49-F238E27FC236}">
                <a16:creationId xmlns:a16="http://schemas.microsoft.com/office/drawing/2014/main" id="{6DAD0F9E-C332-396E-DB69-A9E770FD7FB3}"/>
              </a:ext>
            </a:extLst>
          </p:cNvPr>
          <p:cNvCxnSpPr>
            <a:cxnSpLocks/>
          </p:cNvCxnSpPr>
          <p:nvPr/>
        </p:nvCxnSpPr>
        <p:spPr>
          <a:xfrm>
            <a:off x="878319" y="2273818"/>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Lige forbindelse 10">
            <a:extLst>
              <a:ext uri="{FF2B5EF4-FFF2-40B4-BE49-F238E27FC236}">
                <a16:creationId xmlns:a16="http://schemas.microsoft.com/office/drawing/2014/main" id="{0DBFA122-07A9-61CF-55AD-51ED99830982}"/>
              </a:ext>
            </a:extLst>
          </p:cNvPr>
          <p:cNvCxnSpPr>
            <a:cxnSpLocks/>
          </p:cNvCxnSpPr>
          <p:nvPr/>
        </p:nvCxnSpPr>
        <p:spPr>
          <a:xfrm>
            <a:off x="878319" y="2643099"/>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FB4B0D53-ABE6-556F-5C00-320C0B4C771F}"/>
              </a:ext>
            </a:extLst>
          </p:cNvPr>
          <p:cNvCxnSpPr>
            <a:cxnSpLocks/>
          </p:cNvCxnSpPr>
          <p:nvPr/>
        </p:nvCxnSpPr>
        <p:spPr>
          <a:xfrm>
            <a:off x="878319" y="3039985"/>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Lige forbindelse 12">
            <a:extLst>
              <a:ext uri="{FF2B5EF4-FFF2-40B4-BE49-F238E27FC236}">
                <a16:creationId xmlns:a16="http://schemas.microsoft.com/office/drawing/2014/main" id="{49013C08-59E8-343E-2F9F-34BAA5D18CF9}"/>
              </a:ext>
            </a:extLst>
          </p:cNvPr>
          <p:cNvCxnSpPr>
            <a:cxnSpLocks/>
          </p:cNvCxnSpPr>
          <p:nvPr/>
        </p:nvCxnSpPr>
        <p:spPr>
          <a:xfrm>
            <a:off x="878319" y="3425490"/>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75B722C4-E6DE-243C-A7CE-E4960E8670A3}"/>
              </a:ext>
            </a:extLst>
          </p:cNvPr>
          <p:cNvCxnSpPr>
            <a:cxnSpLocks/>
          </p:cNvCxnSpPr>
          <p:nvPr/>
        </p:nvCxnSpPr>
        <p:spPr>
          <a:xfrm>
            <a:off x="878319" y="3809849"/>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Lige forbindelse 14">
            <a:extLst>
              <a:ext uri="{FF2B5EF4-FFF2-40B4-BE49-F238E27FC236}">
                <a16:creationId xmlns:a16="http://schemas.microsoft.com/office/drawing/2014/main" id="{3E8AEEFD-21C4-4943-92D8-078E9E49C649}"/>
              </a:ext>
            </a:extLst>
          </p:cNvPr>
          <p:cNvCxnSpPr>
            <a:cxnSpLocks/>
          </p:cNvCxnSpPr>
          <p:nvPr/>
        </p:nvCxnSpPr>
        <p:spPr>
          <a:xfrm>
            <a:off x="878319" y="4195017"/>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Lige forbindelse 15">
            <a:extLst>
              <a:ext uri="{FF2B5EF4-FFF2-40B4-BE49-F238E27FC236}">
                <a16:creationId xmlns:a16="http://schemas.microsoft.com/office/drawing/2014/main" id="{0A592646-1587-9126-DC4D-4E90E9F49E44}"/>
              </a:ext>
            </a:extLst>
          </p:cNvPr>
          <p:cNvCxnSpPr>
            <a:cxnSpLocks/>
          </p:cNvCxnSpPr>
          <p:nvPr/>
        </p:nvCxnSpPr>
        <p:spPr>
          <a:xfrm>
            <a:off x="878319" y="4579870"/>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Lige forbindelse 16">
            <a:extLst>
              <a:ext uri="{FF2B5EF4-FFF2-40B4-BE49-F238E27FC236}">
                <a16:creationId xmlns:a16="http://schemas.microsoft.com/office/drawing/2014/main" id="{8C9D6A0F-C3F9-B7F6-03B8-306F4A2E6952}"/>
              </a:ext>
            </a:extLst>
          </p:cNvPr>
          <p:cNvCxnSpPr>
            <a:cxnSpLocks/>
          </p:cNvCxnSpPr>
          <p:nvPr/>
        </p:nvCxnSpPr>
        <p:spPr>
          <a:xfrm>
            <a:off x="878319" y="4965037"/>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25CC8DB6-2F73-69D5-F79C-8C52B3D82B1E}"/>
              </a:ext>
            </a:extLst>
          </p:cNvPr>
          <p:cNvCxnSpPr>
            <a:cxnSpLocks/>
          </p:cNvCxnSpPr>
          <p:nvPr/>
        </p:nvCxnSpPr>
        <p:spPr>
          <a:xfrm>
            <a:off x="878319" y="5362080"/>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Lige forbindelse 18">
            <a:extLst>
              <a:ext uri="{FF2B5EF4-FFF2-40B4-BE49-F238E27FC236}">
                <a16:creationId xmlns:a16="http://schemas.microsoft.com/office/drawing/2014/main" id="{0C963AC2-D03E-AD0D-85C2-2E4B303EC9EE}"/>
              </a:ext>
            </a:extLst>
          </p:cNvPr>
          <p:cNvCxnSpPr>
            <a:cxnSpLocks/>
          </p:cNvCxnSpPr>
          <p:nvPr/>
        </p:nvCxnSpPr>
        <p:spPr>
          <a:xfrm>
            <a:off x="878319" y="5735057"/>
            <a:ext cx="10800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57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Graphic spid="7" grpId="0">
        <p:bldAsOne/>
      </p:bldGraphic>
      <p:bldGraphic spid="5" grpId="0">
        <p:bldAsOne/>
      </p:bldGraphic>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1">
            <a:extLst>
              <a:ext uri="{FF2B5EF4-FFF2-40B4-BE49-F238E27FC236}">
                <a16:creationId xmlns:a16="http://schemas.microsoft.com/office/drawing/2014/main" id="{8B727BCF-49E9-CAD9-C2AA-25751B36EAFE}"/>
              </a:ext>
            </a:extLst>
          </p:cNvPr>
          <p:cNvSpPr txBox="1"/>
          <p:nvPr/>
        </p:nvSpPr>
        <p:spPr>
          <a:xfrm>
            <a:off x="2564528" y="6343559"/>
            <a:ext cx="741187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Kilde: Voxmeter for Landbrug &amp; Fødevarer ”Madkultur tracker ” base gennemsnit n=2826 (fik aftensmad), heraf Grisekød n=877, Oksekød n=599, Kylling n=499 og Fisk n=275. Mulighed for flere svar. Grafen viser top-10 besvarelser. 18-80 år repræsentativt på køn, alder, region og uddannelse</a:t>
            </a:r>
          </a:p>
        </p:txBody>
      </p:sp>
      <p:sp>
        <p:nvSpPr>
          <p:cNvPr id="2" name="Tekstfelt 1">
            <a:extLst>
              <a:ext uri="{FF2B5EF4-FFF2-40B4-BE49-F238E27FC236}">
                <a16:creationId xmlns:a16="http://schemas.microsoft.com/office/drawing/2014/main" id="{FB8F49AF-6881-4EEB-41FA-59F640F14CC9}"/>
              </a:ext>
            </a:extLst>
          </p:cNvPr>
          <p:cNvSpPr txBox="1"/>
          <p:nvPr/>
        </p:nvSpPr>
        <p:spPr>
          <a:xfrm>
            <a:off x="529389" y="405354"/>
            <a:ext cx="11249527"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God smag, hjemmelavet, mættende og nemt/hurtigt topper listen over ord, som danskerne bruger til at beskrive deres aftensmad dagen før</a:t>
            </a:r>
            <a:endParaRPr kumimoji="0" lang="da-DK" sz="2000" b="1" i="0" u="none" strike="noStrike" kern="1200" cap="none" spc="0" normalizeH="0" baseline="0" noProof="0" dirty="0">
              <a:ln>
                <a:noFill/>
              </a:ln>
              <a:solidFill>
                <a:srgbClr val="D79B93">
                  <a:lumMod val="75000"/>
                </a:srgbClr>
              </a:solidFill>
              <a:effectLst/>
              <a:uLnTx/>
              <a:uFillTx/>
              <a:latin typeface="Arial" panose="020B0604020202020204"/>
              <a:ea typeface="+mn-ea"/>
              <a:cs typeface="+mn-cs"/>
            </a:endParaRPr>
          </a:p>
        </p:txBody>
      </p:sp>
      <p:graphicFrame>
        <p:nvGraphicFramePr>
          <p:cNvPr id="7" name="Diagram 6">
            <a:extLst>
              <a:ext uri="{FF2B5EF4-FFF2-40B4-BE49-F238E27FC236}">
                <a16:creationId xmlns:a16="http://schemas.microsoft.com/office/drawing/2014/main" id="{10AF853D-E243-633F-EDF9-183236DB067C}"/>
              </a:ext>
            </a:extLst>
          </p:cNvPr>
          <p:cNvGraphicFramePr/>
          <p:nvPr/>
        </p:nvGraphicFramePr>
        <p:xfrm>
          <a:off x="3692992" y="1717024"/>
          <a:ext cx="8458200" cy="4195009"/>
        </p:xfrm>
        <a:graphic>
          <a:graphicData uri="http://schemas.openxmlformats.org/drawingml/2006/chart">
            <c:chart xmlns:c="http://schemas.openxmlformats.org/drawingml/2006/chart" xmlns:r="http://schemas.openxmlformats.org/officeDocument/2006/relationships" r:id="rId2"/>
          </a:graphicData>
        </a:graphic>
      </p:graphicFrame>
      <p:sp>
        <p:nvSpPr>
          <p:cNvPr id="20" name="Rektangel 19">
            <a:extLst>
              <a:ext uri="{FF2B5EF4-FFF2-40B4-BE49-F238E27FC236}">
                <a16:creationId xmlns:a16="http://schemas.microsoft.com/office/drawing/2014/main" id="{CA6F058D-758C-D5B5-9E1F-A553FA1FD811}"/>
              </a:ext>
            </a:extLst>
          </p:cNvPr>
          <p:cNvSpPr/>
          <p:nvPr/>
        </p:nvSpPr>
        <p:spPr>
          <a:xfrm>
            <a:off x="3673328" y="2058307"/>
            <a:ext cx="4042610" cy="3853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5" name="Diagram 4">
            <a:extLst>
              <a:ext uri="{FF2B5EF4-FFF2-40B4-BE49-F238E27FC236}">
                <a16:creationId xmlns:a16="http://schemas.microsoft.com/office/drawing/2014/main" id="{681B910D-3B89-4EC6-AB30-8F0F4B91C5DC}"/>
              </a:ext>
            </a:extLst>
          </p:cNvPr>
          <p:cNvGraphicFramePr/>
          <p:nvPr/>
        </p:nvGraphicFramePr>
        <p:xfrm>
          <a:off x="-802217" y="1717024"/>
          <a:ext cx="8458200" cy="4195009"/>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a:extLst>
              <a:ext uri="{FF2B5EF4-FFF2-40B4-BE49-F238E27FC236}">
                <a16:creationId xmlns:a16="http://schemas.microsoft.com/office/drawing/2014/main" id="{EADEC394-397C-5595-50B0-8385A3CC6137}"/>
              </a:ext>
            </a:extLst>
          </p:cNvPr>
          <p:cNvSpPr txBox="1">
            <a:spLocks/>
          </p:cNvSpPr>
          <p:nvPr/>
        </p:nvSpPr>
        <p:spPr>
          <a:xfrm>
            <a:off x="707869" y="1339993"/>
            <a:ext cx="10800326" cy="200055"/>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2400" kern="1200" baseline="0">
                <a:solidFill>
                  <a:schemeClr val="tx1"/>
                </a:solidFill>
                <a:latin typeface="+mn-lt"/>
                <a:ea typeface="+mn-ea"/>
                <a:cs typeface="+mn-cs"/>
              </a:defRPr>
            </a:lvl1pPr>
            <a:lvl2pPr marL="457200" indent="0" algn="ctr" defTabSz="914400" rtl="0" eaLnBrk="1" latinLnBrk="0" hangingPunct="1">
              <a:lnSpc>
                <a:spcPct val="100000"/>
              </a:lnSpc>
              <a:spcBef>
                <a:spcPts val="600"/>
              </a:spcBef>
              <a:buClr>
                <a:schemeClr val="tx2"/>
              </a:buClr>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chemeClr val="tx2"/>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chemeClr val="tx2"/>
              </a:buClr>
              <a:buFont typeface="Lato" panose="020F050202020403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600"/>
              </a:spcBef>
              <a:buClr>
                <a:schemeClr val="tx2"/>
              </a:buClr>
              <a:buFont typeface="Wingdings" panose="05000000000000000000" pitchFamily="2" charset="2"/>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513F32"/>
              </a:buClr>
              <a:buSzTx/>
              <a:buFont typeface="Wingdings" panose="05000000000000000000" pitchFamily="2" charset="2"/>
              <a:buNone/>
              <a:tabLst/>
              <a:defRPr/>
            </a:pPr>
            <a:r>
              <a:rPr kumimoji="0" lang="da-DK" sz="1300" b="1" i="0" u="none" strike="noStrike" kern="1200" cap="none" spc="0" normalizeH="0" baseline="0" noProof="0" dirty="0">
                <a:ln>
                  <a:noFill/>
                </a:ln>
                <a:solidFill>
                  <a:srgbClr val="000000"/>
                </a:solidFill>
                <a:effectLst/>
                <a:uLnTx/>
                <a:uFillTx/>
                <a:latin typeface="Arial" panose="020B0604020202020204"/>
                <a:ea typeface="+mn-ea"/>
                <a:cs typeface="+mn-cs"/>
              </a:rPr>
              <a:t>Hvordan vil du beskrive din aftensmad i går? </a:t>
            </a:r>
            <a:r>
              <a:rPr kumimoji="0" lang="da-DK" sz="1300" b="1" i="0" u="none" strike="noStrike" kern="1200" cap="none" spc="0" normalizeH="0" baseline="0" noProof="0" dirty="0">
                <a:ln>
                  <a:noFill/>
                </a:ln>
                <a:solidFill>
                  <a:srgbClr val="567282"/>
                </a:solidFill>
                <a:effectLst/>
                <a:uLnTx/>
                <a:uFillTx/>
                <a:latin typeface="Arial" panose="020B0604020202020204"/>
                <a:ea typeface="+mn-ea"/>
                <a:cs typeface="+mn-cs"/>
              </a:rPr>
              <a:t>Top-10 ord:</a:t>
            </a:r>
          </a:p>
        </p:txBody>
      </p:sp>
      <p:cxnSp>
        <p:nvCxnSpPr>
          <p:cNvPr id="9" name="Lige forbindelse 8">
            <a:extLst>
              <a:ext uri="{FF2B5EF4-FFF2-40B4-BE49-F238E27FC236}">
                <a16:creationId xmlns:a16="http://schemas.microsoft.com/office/drawing/2014/main" id="{6DAD0F9E-C332-396E-DB69-A9E770FD7FB3}"/>
              </a:ext>
            </a:extLst>
          </p:cNvPr>
          <p:cNvCxnSpPr>
            <a:cxnSpLocks/>
          </p:cNvCxnSpPr>
          <p:nvPr/>
        </p:nvCxnSpPr>
        <p:spPr>
          <a:xfrm>
            <a:off x="1291275" y="2391802"/>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Lige forbindelse 10">
            <a:extLst>
              <a:ext uri="{FF2B5EF4-FFF2-40B4-BE49-F238E27FC236}">
                <a16:creationId xmlns:a16="http://schemas.microsoft.com/office/drawing/2014/main" id="{0DBFA122-07A9-61CF-55AD-51ED99830982}"/>
              </a:ext>
            </a:extLst>
          </p:cNvPr>
          <p:cNvCxnSpPr>
            <a:cxnSpLocks/>
          </p:cNvCxnSpPr>
          <p:nvPr/>
        </p:nvCxnSpPr>
        <p:spPr>
          <a:xfrm>
            <a:off x="1291275" y="2770919"/>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FB4B0D53-ABE6-556F-5C00-320C0B4C771F}"/>
              </a:ext>
            </a:extLst>
          </p:cNvPr>
          <p:cNvCxnSpPr>
            <a:cxnSpLocks/>
          </p:cNvCxnSpPr>
          <p:nvPr/>
        </p:nvCxnSpPr>
        <p:spPr>
          <a:xfrm>
            <a:off x="1291275" y="3157969"/>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Lige forbindelse 12">
            <a:extLst>
              <a:ext uri="{FF2B5EF4-FFF2-40B4-BE49-F238E27FC236}">
                <a16:creationId xmlns:a16="http://schemas.microsoft.com/office/drawing/2014/main" id="{49013C08-59E8-343E-2F9F-34BAA5D18CF9}"/>
              </a:ext>
            </a:extLst>
          </p:cNvPr>
          <p:cNvCxnSpPr>
            <a:cxnSpLocks/>
          </p:cNvCxnSpPr>
          <p:nvPr/>
        </p:nvCxnSpPr>
        <p:spPr>
          <a:xfrm>
            <a:off x="1291275" y="3543474"/>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75B722C4-E6DE-243C-A7CE-E4960E8670A3}"/>
              </a:ext>
            </a:extLst>
          </p:cNvPr>
          <p:cNvCxnSpPr>
            <a:cxnSpLocks/>
          </p:cNvCxnSpPr>
          <p:nvPr/>
        </p:nvCxnSpPr>
        <p:spPr>
          <a:xfrm>
            <a:off x="1291275" y="3918003"/>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Lige forbindelse 14">
            <a:extLst>
              <a:ext uri="{FF2B5EF4-FFF2-40B4-BE49-F238E27FC236}">
                <a16:creationId xmlns:a16="http://schemas.microsoft.com/office/drawing/2014/main" id="{3E8AEEFD-21C4-4943-92D8-078E9E49C649}"/>
              </a:ext>
            </a:extLst>
          </p:cNvPr>
          <p:cNvCxnSpPr>
            <a:cxnSpLocks/>
          </p:cNvCxnSpPr>
          <p:nvPr/>
        </p:nvCxnSpPr>
        <p:spPr>
          <a:xfrm>
            <a:off x="1291275" y="4283505"/>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Lige forbindelse 15">
            <a:extLst>
              <a:ext uri="{FF2B5EF4-FFF2-40B4-BE49-F238E27FC236}">
                <a16:creationId xmlns:a16="http://schemas.microsoft.com/office/drawing/2014/main" id="{0A592646-1587-9126-DC4D-4E90E9F49E44}"/>
              </a:ext>
            </a:extLst>
          </p:cNvPr>
          <p:cNvCxnSpPr>
            <a:cxnSpLocks/>
          </p:cNvCxnSpPr>
          <p:nvPr/>
        </p:nvCxnSpPr>
        <p:spPr>
          <a:xfrm>
            <a:off x="1291275" y="4668358"/>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Lige forbindelse 16">
            <a:extLst>
              <a:ext uri="{FF2B5EF4-FFF2-40B4-BE49-F238E27FC236}">
                <a16:creationId xmlns:a16="http://schemas.microsoft.com/office/drawing/2014/main" id="{8C9D6A0F-C3F9-B7F6-03B8-306F4A2E6952}"/>
              </a:ext>
            </a:extLst>
          </p:cNvPr>
          <p:cNvCxnSpPr>
            <a:cxnSpLocks/>
          </p:cNvCxnSpPr>
          <p:nvPr/>
        </p:nvCxnSpPr>
        <p:spPr>
          <a:xfrm>
            <a:off x="1291275" y="5043693"/>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25CC8DB6-2F73-69D5-F79C-8C52B3D82B1E}"/>
              </a:ext>
            </a:extLst>
          </p:cNvPr>
          <p:cNvCxnSpPr>
            <a:cxnSpLocks/>
          </p:cNvCxnSpPr>
          <p:nvPr/>
        </p:nvCxnSpPr>
        <p:spPr>
          <a:xfrm>
            <a:off x="1291275" y="5430904"/>
            <a:ext cx="9576000" cy="0"/>
          </a:xfrm>
          <a:prstGeom prst="line">
            <a:avLst/>
          </a:prstGeom>
          <a:ln w="12700">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12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Graphic spid="7" grpId="0">
        <p:bldAsOne/>
      </p:bldGraphic>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1" y="1476906"/>
            <a:ext cx="6559320" cy="3195688"/>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Hvilke kriterier er mest og mindst vigtige for forbrugerne ved køb af hakket kød?</a:t>
            </a:r>
          </a:p>
        </p:txBody>
      </p:sp>
    </p:spTree>
    <p:extLst>
      <p:ext uri="{BB962C8B-B14F-4D97-AF65-F5344CB8AC3E}">
        <p14:creationId xmlns:p14="http://schemas.microsoft.com/office/powerpoint/2010/main" val="77709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BCE2D3A-CA9B-2248-460E-EF955BAAABCA}"/>
              </a:ext>
            </a:extLst>
          </p:cNvPr>
          <p:cNvGraphicFramePr>
            <a:graphicFrameLocks/>
          </p:cNvGraphicFramePr>
          <p:nvPr/>
        </p:nvGraphicFramePr>
        <p:xfrm>
          <a:off x="5242560" y="1690281"/>
          <a:ext cx="6510244"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felt 9">
            <a:extLst>
              <a:ext uri="{FF2B5EF4-FFF2-40B4-BE49-F238E27FC236}">
                <a16:creationId xmlns:a16="http://schemas.microsoft.com/office/drawing/2014/main" id="{B9C2E61E-CBE6-248D-79E6-9545F20634BD}"/>
              </a:ext>
            </a:extLst>
          </p:cNvPr>
          <p:cNvSpPr txBox="1"/>
          <p:nvPr/>
        </p:nvSpPr>
        <p:spPr>
          <a:xfrm>
            <a:off x="1578858" y="423664"/>
            <a:ext cx="9040481"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Ved </a:t>
            </a:r>
            <a:r>
              <a:rPr kumimoji="0" lang="da-DK" sz="2000" b="1" i="0" u="none" strike="noStrike" kern="1200" cap="none" spc="0" normalizeH="0" baseline="0" noProof="0" dirty="0">
                <a:ln>
                  <a:noFill/>
                </a:ln>
                <a:solidFill>
                  <a:srgbClr val="D79B93">
                    <a:lumMod val="75000"/>
                  </a:srgbClr>
                </a:solidFill>
                <a:effectLst/>
                <a:uLnTx/>
                <a:uFillTx/>
                <a:latin typeface="Arial" panose="020B0604020202020204"/>
                <a:ea typeface="+mn-ea"/>
                <a:cs typeface="+mn-cs"/>
              </a:rPr>
              <a:t>valg af grisekød </a:t>
            </a: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er smag det vigtigste kriterium efterfulgt af danskproduceret og at indholdet ser friskt ud</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mn-cs"/>
              </a:rPr>
              <a:t>Voxmeter</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 for Landbrug &amp; Fødevarer, Juni 2023 n=1800, hakket grisekød n=459</a:t>
            </a:r>
          </a:p>
        </p:txBody>
      </p:sp>
      <p:sp>
        <p:nvSpPr>
          <p:cNvPr id="12" name="Tekstfelt 24">
            <a:extLst>
              <a:ext uri="{FF2B5EF4-FFF2-40B4-BE49-F238E27FC236}">
                <a16:creationId xmlns:a16="http://schemas.microsoft.com/office/drawing/2014/main" id="{ABA61B2B-78CD-7089-0772-D92FA6BDE70A}"/>
              </a:ext>
            </a:extLst>
          </p:cNvPr>
          <p:cNvSpPr txBox="1"/>
          <p:nvPr/>
        </p:nvSpPr>
        <p:spPr>
          <a:xfrm>
            <a:off x="10586554"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13" name="Tekstfelt 25">
            <a:extLst>
              <a:ext uri="{FF2B5EF4-FFF2-40B4-BE49-F238E27FC236}">
                <a16:creationId xmlns:a16="http://schemas.microsoft.com/office/drawing/2014/main" id="{CC98286D-F503-9F58-5722-1E28F4D36225}"/>
              </a:ext>
            </a:extLst>
          </p:cNvPr>
          <p:cNvSpPr txBox="1"/>
          <p:nvPr/>
        </p:nvSpPr>
        <p:spPr>
          <a:xfrm>
            <a:off x="7339102"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14" name="Lige pilforbindelse 26">
            <a:extLst>
              <a:ext uri="{FF2B5EF4-FFF2-40B4-BE49-F238E27FC236}">
                <a16:creationId xmlns:a16="http://schemas.microsoft.com/office/drawing/2014/main" id="{81E4C76E-6791-3107-B067-1E7F54401A0C}"/>
              </a:ext>
            </a:extLst>
          </p:cNvPr>
          <p:cNvCxnSpPr>
            <a:cxnSpLocks/>
          </p:cNvCxnSpPr>
          <p:nvPr/>
        </p:nvCxnSpPr>
        <p:spPr>
          <a:xfrm>
            <a:off x="8278576" y="1777468"/>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349A345E-7B50-C4BE-818C-01E4627440F7}"/>
              </a:ext>
            </a:extLst>
          </p:cNvPr>
          <p:cNvSpPr txBox="1"/>
          <p:nvPr/>
        </p:nvSpPr>
        <p:spPr>
          <a:xfrm>
            <a:off x="594359" y="1928100"/>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grisekød i din husstand. Vi vil gerne vide mere om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grisekød</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grisekød.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61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F9B1DFA-5C73-5D76-D8D3-508302635F15}"/>
              </a:ext>
            </a:extLst>
          </p:cNvPr>
          <p:cNvSpPr txBox="1"/>
          <p:nvPr/>
        </p:nvSpPr>
        <p:spPr>
          <a:xfrm>
            <a:off x="624840" y="2828835"/>
            <a:ext cx="9906000" cy="1569660"/>
          </a:xfrm>
          <a:prstGeom prst="rect">
            <a:avLst/>
          </a:prstGeom>
          <a:noFill/>
        </p:spPr>
        <p:txBody>
          <a:bodyPr wrap="square" rtlCol="0">
            <a:spAutoFit/>
          </a:bodyPr>
          <a:lstStyle/>
          <a:p>
            <a:pPr algn="ctr"/>
            <a:r>
              <a:rPr lang="da-DK" sz="3200" b="1" dirty="0"/>
              <a:t>Eva Kunnerup Mohrsen</a:t>
            </a:r>
          </a:p>
          <a:p>
            <a:pPr algn="ctr"/>
            <a:r>
              <a:rPr lang="da-DK" sz="3200" dirty="0"/>
              <a:t>Chefkonsulent, Marked og Ernæring</a:t>
            </a:r>
          </a:p>
          <a:p>
            <a:pPr algn="ctr"/>
            <a:r>
              <a:rPr lang="da-DK" sz="3200" b="1" dirty="0"/>
              <a:t>Landbrug &amp; Fødevarer</a:t>
            </a:r>
          </a:p>
        </p:txBody>
      </p:sp>
    </p:spTree>
    <p:extLst>
      <p:ext uri="{BB962C8B-B14F-4D97-AF65-F5344CB8AC3E}">
        <p14:creationId xmlns:p14="http://schemas.microsoft.com/office/powerpoint/2010/main" val="2770918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BCE2D3A-CA9B-2248-460E-EF955BAAABCA}"/>
              </a:ext>
            </a:extLst>
          </p:cNvPr>
          <p:cNvGraphicFramePr>
            <a:graphicFrameLocks/>
          </p:cNvGraphicFramePr>
          <p:nvPr/>
        </p:nvGraphicFramePr>
        <p:xfrm>
          <a:off x="5242560" y="1690281"/>
          <a:ext cx="6510244"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felt 9">
            <a:extLst>
              <a:ext uri="{FF2B5EF4-FFF2-40B4-BE49-F238E27FC236}">
                <a16:creationId xmlns:a16="http://schemas.microsoft.com/office/drawing/2014/main" id="{B9C2E61E-CBE6-248D-79E6-9545F20634BD}"/>
              </a:ext>
            </a:extLst>
          </p:cNvPr>
          <p:cNvSpPr txBox="1"/>
          <p:nvPr/>
        </p:nvSpPr>
        <p:spPr>
          <a:xfrm>
            <a:off x="2371160" y="423664"/>
            <a:ext cx="7546095"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Faktorer som fritgående dyr, økologisk eller dyrevelfærdsmærket ligger godt til midt i feltet</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mn-cs"/>
              </a:rPr>
              <a:t>Voxmeter</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 for Landbrug &amp; Fødevarer, Juni 2023 n=1800, hakket grisekød n=459</a:t>
            </a:r>
          </a:p>
        </p:txBody>
      </p:sp>
      <p:sp>
        <p:nvSpPr>
          <p:cNvPr id="12" name="Tekstfelt 24">
            <a:extLst>
              <a:ext uri="{FF2B5EF4-FFF2-40B4-BE49-F238E27FC236}">
                <a16:creationId xmlns:a16="http://schemas.microsoft.com/office/drawing/2014/main" id="{F33B9662-E606-6396-3578-42992E2EFE88}"/>
              </a:ext>
            </a:extLst>
          </p:cNvPr>
          <p:cNvSpPr txBox="1"/>
          <p:nvPr/>
        </p:nvSpPr>
        <p:spPr>
          <a:xfrm>
            <a:off x="10586554"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13" name="Tekstfelt 25">
            <a:extLst>
              <a:ext uri="{FF2B5EF4-FFF2-40B4-BE49-F238E27FC236}">
                <a16:creationId xmlns:a16="http://schemas.microsoft.com/office/drawing/2014/main" id="{53EADFBB-D5FC-ED2C-D48D-5C7FB77431C6}"/>
              </a:ext>
            </a:extLst>
          </p:cNvPr>
          <p:cNvSpPr txBox="1"/>
          <p:nvPr/>
        </p:nvSpPr>
        <p:spPr>
          <a:xfrm>
            <a:off x="7339102"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14" name="Lige pilforbindelse 26">
            <a:extLst>
              <a:ext uri="{FF2B5EF4-FFF2-40B4-BE49-F238E27FC236}">
                <a16:creationId xmlns:a16="http://schemas.microsoft.com/office/drawing/2014/main" id="{D3DBAC67-A8E7-42B6-4F12-237B6CDB65AB}"/>
              </a:ext>
            </a:extLst>
          </p:cNvPr>
          <p:cNvCxnSpPr>
            <a:cxnSpLocks/>
          </p:cNvCxnSpPr>
          <p:nvPr/>
        </p:nvCxnSpPr>
        <p:spPr>
          <a:xfrm>
            <a:off x="8278576" y="1777468"/>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8EA79661-EC7F-09E6-457D-EF3142AEB277}"/>
              </a:ext>
            </a:extLst>
          </p:cNvPr>
          <p:cNvSpPr txBox="1"/>
          <p:nvPr/>
        </p:nvSpPr>
        <p:spPr>
          <a:xfrm>
            <a:off x="594359" y="1928100"/>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grisekød i din husstand. Vi vil gerne vide mere om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grisekød</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grisekød.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5107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BCE2D3A-CA9B-2248-460E-EF955BAAABCA}"/>
              </a:ext>
            </a:extLst>
          </p:cNvPr>
          <p:cNvGraphicFramePr>
            <a:graphicFrameLocks/>
          </p:cNvGraphicFramePr>
          <p:nvPr/>
        </p:nvGraphicFramePr>
        <p:xfrm>
          <a:off x="5242560" y="1690281"/>
          <a:ext cx="6510244"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felt 24">
            <a:extLst>
              <a:ext uri="{FF2B5EF4-FFF2-40B4-BE49-F238E27FC236}">
                <a16:creationId xmlns:a16="http://schemas.microsoft.com/office/drawing/2014/main" id="{CBFED8A8-EE0B-4387-2457-8FBF207240B2}"/>
              </a:ext>
            </a:extLst>
          </p:cNvPr>
          <p:cNvSpPr txBox="1"/>
          <p:nvPr/>
        </p:nvSpPr>
        <p:spPr>
          <a:xfrm>
            <a:off x="10586554"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5" name="Tekstfelt 25">
            <a:extLst>
              <a:ext uri="{FF2B5EF4-FFF2-40B4-BE49-F238E27FC236}">
                <a16:creationId xmlns:a16="http://schemas.microsoft.com/office/drawing/2014/main" id="{BE7EE403-FA79-9889-C222-C77F28A10D92}"/>
              </a:ext>
            </a:extLst>
          </p:cNvPr>
          <p:cNvSpPr txBox="1"/>
          <p:nvPr/>
        </p:nvSpPr>
        <p:spPr>
          <a:xfrm>
            <a:off x="7339102" y="1708219"/>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6" name="Lige pilforbindelse 26">
            <a:extLst>
              <a:ext uri="{FF2B5EF4-FFF2-40B4-BE49-F238E27FC236}">
                <a16:creationId xmlns:a16="http://schemas.microsoft.com/office/drawing/2014/main" id="{F2BAC61E-94A5-A443-024E-FC5612C8272B}"/>
              </a:ext>
            </a:extLst>
          </p:cNvPr>
          <p:cNvCxnSpPr>
            <a:cxnSpLocks/>
          </p:cNvCxnSpPr>
          <p:nvPr/>
        </p:nvCxnSpPr>
        <p:spPr>
          <a:xfrm>
            <a:off x="8278576" y="1777468"/>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B9C2E61E-CBE6-248D-79E6-9545F20634BD}"/>
              </a:ext>
            </a:extLst>
          </p:cNvPr>
          <p:cNvSpPr txBox="1"/>
          <p:nvPr/>
        </p:nvSpPr>
        <p:spPr>
          <a:xfrm>
            <a:off x="1850831" y="423664"/>
            <a:ext cx="8492232"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..mens minimalt CO2 forbrug og beskyttelse af biodiversitet og vild natur ikke har så høj prioritet i forhold til de andre kriterier</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mn-cs"/>
              </a:rPr>
              <a:t>Voxmeter</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 for Landbrug &amp; Fødevarer, Juni 2023 n=1800, hakket grisekød n=459</a:t>
            </a:r>
          </a:p>
        </p:txBody>
      </p:sp>
      <p:sp>
        <p:nvSpPr>
          <p:cNvPr id="9" name="Tekstfelt 8">
            <a:extLst>
              <a:ext uri="{FF2B5EF4-FFF2-40B4-BE49-F238E27FC236}">
                <a16:creationId xmlns:a16="http://schemas.microsoft.com/office/drawing/2014/main" id="{5F972D24-3E6D-CB5F-BF42-54925D1599BD}"/>
              </a:ext>
            </a:extLst>
          </p:cNvPr>
          <p:cNvSpPr txBox="1"/>
          <p:nvPr/>
        </p:nvSpPr>
        <p:spPr>
          <a:xfrm>
            <a:off x="594359" y="1928100"/>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grisekød i din husstand. Vi vil gerne vide mere om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grisekød</a:t>
            </a: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grisekød.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801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24">
            <a:extLst>
              <a:ext uri="{FF2B5EF4-FFF2-40B4-BE49-F238E27FC236}">
                <a16:creationId xmlns:a16="http://schemas.microsoft.com/office/drawing/2014/main" id="{CBFED8A8-EE0B-4387-2457-8FBF207240B2}"/>
              </a:ext>
            </a:extLst>
          </p:cNvPr>
          <p:cNvSpPr txBox="1"/>
          <p:nvPr/>
        </p:nvSpPr>
        <p:spPr>
          <a:xfrm>
            <a:off x="10586554" y="1711790"/>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5" name="Tekstfelt 25">
            <a:extLst>
              <a:ext uri="{FF2B5EF4-FFF2-40B4-BE49-F238E27FC236}">
                <a16:creationId xmlns:a16="http://schemas.microsoft.com/office/drawing/2014/main" id="{BE7EE403-FA79-9889-C222-C77F28A10D92}"/>
              </a:ext>
            </a:extLst>
          </p:cNvPr>
          <p:cNvSpPr txBox="1"/>
          <p:nvPr/>
        </p:nvSpPr>
        <p:spPr>
          <a:xfrm>
            <a:off x="7339102" y="1721137"/>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6" name="Lige pilforbindelse 26">
            <a:extLst>
              <a:ext uri="{FF2B5EF4-FFF2-40B4-BE49-F238E27FC236}">
                <a16:creationId xmlns:a16="http://schemas.microsoft.com/office/drawing/2014/main" id="{F2BAC61E-94A5-A443-024E-FC5612C8272B}"/>
              </a:ext>
            </a:extLst>
          </p:cNvPr>
          <p:cNvCxnSpPr>
            <a:cxnSpLocks/>
          </p:cNvCxnSpPr>
          <p:nvPr/>
        </p:nvCxnSpPr>
        <p:spPr>
          <a:xfrm>
            <a:off x="8278576" y="1811905"/>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B9C2E61E-CBE6-248D-79E6-9545F20634BD}"/>
              </a:ext>
            </a:extLst>
          </p:cNvPr>
          <p:cNvSpPr txBox="1"/>
          <p:nvPr/>
        </p:nvSpPr>
        <p:spPr>
          <a:xfrm>
            <a:off x="1773716" y="423664"/>
            <a:ext cx="8657064"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Lignende billede ser vi for </a:t>
            </a:r>
            <a:r>
              <a:rPr kumimoji="0" lang="da-DK" sz="2000" b="1" i="0" u="none" strike="noStrike" kern="1200" cap="none" spc="0" normalizeH="0" baseline="0" noProof="0" dirty="0">
                <a:ln>
                  <a:noFill/>
                </a:ln>
                <a:solidFill>
                  <a:srgbClr val="B0C4D1">
                    <a:lumMod val="75000"/>
                  </a:srgbClr>
                </a:solidFill>
                <a:effectLst/>
                <a:uLnTx/>
                <a:uFillTx/>
                <a:latin typeface="Arial" panose="020B0604020202020204"/>
                <a:ea typeface="+mn-ea"/>
                <a:cs typeface="+mn-cs"/>
              </a:rPr>
              <a:t>hakket oksekød</a:t>
            </a: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 Her ligger smag igen på førstepladsen, mens danskproduceret er på 4. pladsen</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Juni 2023 n=1800, Hakket oksekød n=469</a:t>
            </a:r>
          </a:p>
        </p:txBody>
      </p:sp>
      <p:graphicFrame>
        <p:nvGraphicFramePr>
          <p:cNvPr id="2" name="Diagram 1">
            <a:extLst>
              <a:ext uri="{FF2B5EF4-FFF2-40B4-BE49-F238E27FC236}">
                <a16:creationId xmlns:a16="http://schemas.microsoft.com/office/drawing/2014/main" id="{AF8A6261-E16D-0170-581D-AAF7BEE340D8}"/>
              </a:ext>
            </a:extLst>
          </p:cNvPr>
          <p:cNvGraphicFramePr>
            <a:graphicFrameLocks/>
          </p:cNvGraphicFramePr>
          <p:nvPr/>
        </p:nvGraphicFramePr>
        <p:xfrm>
          <a:off x="4450702" y="1760247"/>
          <a:ext cx="7113797" cy="470259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felt 11">
            <a:extLst>
              <a:ext uri="{FF2B5EF4-FFF2-40B4-BE49-F238E27FC236}">
                <a16:creationId xmlns:a16="http://schemas.microsoft.com/office/drawing/2014/main" id="{8378978D-4E64-A571-3C81-EB3D5549B05D}"/>
              </a:ext>
            </a:extLst>
          </p:cNvPr>
          <p:cNvSpPr txBox="1"/>
          <p:nvPr/>
        </p:nvSpPr>
        <p:spPr>
          <a:xfrm>
            <a:off x="594359" y="1932267"/>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oksekød i din husstand. Vi vil gerne vide mere om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oksekød</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oksekød.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85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Graphic spid="2" grpId="0">
        <p:bldAsOne/>
      </p:bldGraphic>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24">
            <a:extLst>
              <a:ext uri="{FF2B5EF4-FFF2-40B4-BE49-F238E27FC236}">
                <a16:creationId xmlns:a16="http://schemas.microsoft.com/office/drawing/2014/main" id="{CBFED8A8-EE0B-4387-2457-8FBF207240B2}"/>
              </a:ext>
            </a:extLst>
          </p:cNvPr>
          <p:cNvSpPr txBox="1"/>
          <p:nvPr/>
        </p:nvSpPr>
        <p:spPr>
          <a:xfrm>
            <a:off x="10586554" y="1711790"/>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5" name="Tekstfelt 25">
            <a:extLst>
              <a:ext uri="{FF2B5EF4-FFF2-40B4-BE49-F238E27FC236}">
                <a16:creationId xmlns:a16="http://schemas.microsoft.com/office/drawing/2014/main" id="{BE7EE403-FA79-9889-C222-C77F28A10D92}"/>
              </a:ext>
            </a:extLst>
          </p:cNvPr>
          <p:cNvSpPr txBox="1"/>
          <p:nvPr/>
        </p:nvSpPr>
        <p:spPr>
          <a:xfrm>
            <a:off x="7339102" y="1721137"/>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6" name="Lige pilforbindelse 26">
            <a:extLst>
              <a:ext uri="{FF2B5EF4-FFF2-40B4-BE49-F238E27FC236}">
                <a16:creationId xmlns:a16="http://schemas.microsoft.com/office/drawing/2014/main" id="{F2BAC61E-94A5-A443-024E-FC5612C8272B}"/>
              </a:ext>
            </a:extLst>
          </p:cNvPr>
          <p:cNvCxnSpPr>
            <a:cxnSpLocks/>
          </p:cNvCxnSpPr>
          <p:nvPr/>
        </p:nvCxnSpPr>
        <p:spPr>
          <a:xfrm>
            <a:off x="8278576" y="1811905"/>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B9C2E61E-CBE6-248D-79E6-9545F20634BD}"/>
              </a:ext>
            </a:extLst>
          </p:cNvPr>
          <p:cNvSpPr txBox="1"/>
          <p:nvPr/>
        </p:nvSpPr>
        <p:spPr>
          <a:xfrm>
            <a:off x="1741117" y="423664"/>
            <a:ext cx="8727255"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Dyrevelfærdsparametre ligger igen midt i feltet af valgkriterier…</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Juni 2023 n=1800, Hakket oksekød n=469</a:t>
            </a:r>
          </a:p>
        </p:txBody>
      </p:sp>
      <p:graphicFrame>
        <p:nvGraphicFramePr>
          <p:cNvPr id="2" name="Diagram 1">
            <a:extLst>
              <a:ext uri="{FF2B5EF4-FFF2-40B4-BE49-F238E27FC236}">
                <a16:creationId xmlns:a16="http://schemas.microsoft.com/office/drawing/2014/main" id="{AF8A6261-E16D-0170-581D-AAF7BEE340D8}"/>
              </a:ext>
            </a:extLst>
          </p:cNvPr>
          <p:cNvGraphicFramePr>
            <a:graphicFrameLocks/>
          </p:cNvGraphicFramePr>
          <p:nvPr/>
        </p:nvGraphicFramePr>
        <p:xfrm>
          <a:off x="4450702" y="1760247"/>
          <a:ext cx="7113797" cy="4702594"/>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felt 2">
            <a:extLst>
              <a:ext uri="{FF2B5EF4-FFF2-40B4-BE49-F238E27FC236}">
                <a16:creationId xmlns:a16="http://schemas.microsoft.com/office/drawing/2014/main" id="{AA484CDD-5902-2D3A-228D-261605F2F9F6}"/>
              </a:ext>
            </a:extLst>
          </p:cNvPr>
          <p:cNvSpPr txBox="1"/>
          <p:nvPr/>
        </p:nvSpPr>
        <p:spPr>
          <a:xfrm>
            <a:off x="594359" y="1932267"/>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oksekød i din husstand. Vi vil gerne vide mere om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oksekød</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oksekød.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770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24">
            <a:extLst>
              <a:ext uri="{FF2B5EF4-FFF2-40B4-BE49-F238E27FC236}">
                <a16:creationId xmlns:a16="http://schemas.microsoft.com/office/drawing/2014/main" id="{CBFED8A8-EE0B-4387-2457-8FBF207240B2}"/>
              </a:ext>
            </a:extLst>
          </p:cNvPr>
          <p:cNvSpPr txBox="1"/>
          <p:nvPr/>
        </p:nvSpPr>
        <p:spPr>
          <a:xfrm>
            <a:off x="10586554" y="1711790"/>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5" name="Tekstfelt 25">
            <a:extLst>
              <a:ext uri="{FF2B5EF4-FFF2-40B4-BE49-F238E27FC236}">
                <a16:creationId xmlns:a16="http://schemas.microsoft.com/office/drawing/2014/main" id="{BE7EE403-FA79-9889-C222-C77F28A10D92}"/>
              </a:ext>
            </a:extLst>
          </p:cNvPr>
          <p:cNvSpPr txBox="1"/>
          <p:nvPr/>
        </p:nvSpPr>
        <p:spPr>
          <a:xfrm>
            <a:off x="7339102" y="1721137"/>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6" name="Lige pilforbindelse 26">
            <a:extLst>
              <a:ext uri="{FF2B5EF4-FFF2-40B4-BE49-F238E27FC236}">
                <a16:creationId xmlns:a16="http://schemas.microsoft.com/office/drawing/2014/main" id="{F2BAC61E-94A5-A443-024E-FC5612C8272B}"/>
              </a:ext>
            </a:extLst>
          </p:cNvPr>
          <p:cNvCxnSpPr>
            <a:cxnSpLocks/>
          </p:cNvCxnSpPr>
          <p:nvPr/>
        </p:nvCxnSpPr>
        <p:spPr>
          <a:xfrm>
            <a:off x="8278576" y="1811905"/>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B9C2E61E-CBE6-248D-79E6-9545F20634BD}"/>
              </a:ext>
            </a:extLst>
          </p:cNvPr>
          <p:cNvSpPr txBox="1"/>
          <p:nvPr/>
        </p:nvSpPr>
        <p:spPr>
          <a:xfrm>
            <a:off x="694566" y="423664"/>
            <a:ext cx="10830879"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…efterfulgt af hensyntagen til vild natur, biodiversitet og mindst muligt CO2-forbrug</a:t>
            </a:r>
          </a:p>
        </p:txBody>
      </p:sp>
      <p:sp>
        <p:nvSpPr>
          <p:cNvPr id="11" name="Tekstfelt 10">
            <a:extLst>
              <a:ext uri="{FF2B5EF4-FFF2-40B4-BE49-F238E27FC236}">
                <a16:creationId xmlns:a16="http://schemas.microsoft.com/office/drawing/2014/main" id="{9834F148-F37A-0491-236E-E497052FA735}"/>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Juni 2023 n=1800, Hakket oksekød n=469</a:t>
            </a:r>
          </a:p>
        </p:txBody>
      </p:sp>
      <p:graphicFrame>
        <p:nvGraphicFramePr>
          <p:cNvPr id="2" name="Diagram 1">
            <a:extLst>
              <a:ext uri="{FF2B5EF4-FFF2-40B4-BE49-F238E27FC236}">
                <a16:creationId xmlns:a16="http://schemas.microsoft.com/office/drawing/2014/main" id="{AF8A6261-E16D-0170-581D-AAF7BEE340D8}"/>
              </a:ext>
            </a:extLst>
          </p:cNvPr>
          <p:cNvGraphicFramePr>
            <a:graphicFrameLocks/>
          </p:cNvGraphicFramePr>
          <p:nvPr/>
        </p:nvGraphicFramePr>
        <p:xfrm>
          <a:off x="4450702" y="1760247"/>
          <a:ext cx="7113797" cy="4702594"/>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felt 2">
            <a:extLst>
              <a:ext uri="{FF2B5EF4-FFF2-40B4-BE49-F238E27FC236}">
                <a16:creationId xmlns:a16="http://schemas.microsoft.com/office/drawing/2014/main" id="{FDBCDA71-56F0-1A0D-0721-6631F3642EFF}"/>
              </a:ext>
            </a:extLst>
          </p:cNvPr>
          <p:cNvSpPr txBox="1"/>
          <p:nvPr/>
        </p:nvSpPr>
        <p:spPr>
          <a:xfrm>
            <a:off x="594359" y="1932267"/>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oksekød i din husstand. Vi vil gerne vide mere om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oksekød</a:t>
            </a: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oksekød.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567282">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4927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986221E-9AC6-2651-2859-DA809E813BDB}"/>
              </a:ext>
            </a:extLst>
          </p:cNvPr>
          <p:cNvGraphicFramePr>
            <a:graphicFrameLocks/>
          </p:cNvGraphicFramePr>
          <p:nvPr/>
        </p:nvGraphicFramePr>
        <p:xfrm>
          <a:off x="5476568" y="1567925"/>
          <a:ext cx="6272980"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felt 5">
            <a:extLst>
              <a:ext uri="{FF2B5EF4-FFF2-40B4-BE49-F238E27FC236}">
                <a16:creationId xmlns:a16="http://schemas.microsoft.com/office/drawing/2014/main" id="{09993B9E-9C26-E103-8374-680FF3DF12AB}"/>
              </a:ext>
            </a:extLst>
          </p:cNvPr>
          <p:cNvSpPr txBox="1"/>
          <p:nvPr/>
        </p:nvSpPr>
        <p:spPr>
          <a:xfrm>
            <a:off x="694566" y="423664"/>
            <a:ext cx="10830879"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På hakket kyllingekød er danskproduceret på 3. pladsen, mens det igen ses, at dyrevelfærd, økologi og biodiversitet får lavere prioritet sammenlignet med prisfaktorer</a:t>
            </a:r>
          </a:p>
        </p:txBody>
      </p:sp>
      <p:sp>
        <p:nvSpPr>
          <p:cNvPr id="7" name="Tekstfelt 6">
            <a:extLst>
              <a:ext uri="{FF2B5EF4-FFF2-40B4-BE49-F238E27FC236}">
                <a16:creationId xmlns:a16="http://schemas.microsoft.com/office/drawing/2014/main" id="{E1998726-EDC4-9699-E265-52181E2E85C3}"/>
              </a:ext>
            </a:extLst>
          </p:cNvPr>
          <p:cNvSpPr txBox="1"/>
          <p:nvPr/>
        </p:nvSpPr>
        <p:spPr>
          <a:xfrm>
            <a:off x="594359" y="1932267"/>
            <a:ext cx="3599953" cy="2154436"/>
          </a:xfrm>
          <a:prstGeom prst="rect">
            <a:avLst/>
          </a:prstGeom>
          <a:noFill/>
        </p:spPr>
        <p:txBody>
          <a:bodyPr wrap="square" lIns="0" tIns="0" rIns="0" bIns="0">
            <a:spAutoFit/>
          </a:bodyPr>
          <a:lstStyle/>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1"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Times New Roman" panose="02020603050405020304" pitchFamily="18" charset="0"/>
              </a:rPr>
              <a:t>Spg</a:t>
            </a:r>
            <a:r>
              <a:rPr kumimoji="0" lang="da-DK" sz="1200" b="0"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Times New Roman" panose="02020603050405020304" pitchFamily="18" charset="0"/>
              </a:rPr>
              <a:t>. ”Du har sagt at du anvender hakket kyllingekød i din husstand. Vi vil gerne vide mere om </a:t>
            </a:r>
            <a:r>
              <a:rPr kumimoji="0" lang="da-DK" sz="1200" b="1"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Times New Roman" panose="02020603050405020304" pitchFamily="18" charset="0"/>
              </a:rPr>
              <a:t>betydningen af forskellige valgkriterier, når du vælger hakket kyllingekød</a:t>
            </a:r>
            <a:r>
              <a:rPr kumimoji="0" lang="da-DK" sz="1200" b="0"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mn-cs"/>
              </a:rPr>
              <a:t>På de kommende sider vil du derfor få vist en række forskellige mulige valgkriterier, der kan påvirke dine valg af netop hakket kyllingekød. </a:t>
            </a:r>
          </a:p>
          <a:p>
            <a:pPr marL="0" marR="0" lvl="0" indent="0" algn="l" defTabSz="609585" rtl="0" eaLnBrk="1" fontAlgn="auto" latinLnBrk="0" hangingPunct="1">
              <a:lnSpc>
                <a:spcPct val="100000"/>
              </a:lnSpc>
              <a:spcBef>
                <a:spcPts val="0"/>
              </a:spcBef>
              <a:spcAft>
                <a:spcPts val="1200"/>
              </a:spcAft>
              <a:buClrTx/>
              <a:buSzTx/>
              <a:buFontTx/>
              <a:buNone/>
              <a:tabLst/>
              <a:defRPr/>
            </a:pPr>
            <a:r>
              <a:rPr kumimoji="0" lang="da-DK" sz="1200" b="0"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mn-cs"/>
              </a:rPr>
              <a:t>Der vises 4 kriterier på hver side, og du skal angive, hvilke af disse du mener er hhv. </a:t>
            </a:r>
            <a:r>
              <a:rPr kumimoji="0" lang="da-DK" sz="1200" b="1" i="0" u="none" strike="noStrike" kern="1200" cap="none" spc="0" normalizeH="0" baseline="0" noProof="0" dirty="0">
                <a:ln>
                  <a:noFill/>
                </a:ln>
                <a:solidFill>
                  <a:srgbClr val="7C835A">
                    <a:lumMod val="75000"/>
                  </a:srgbClr>
                </a:solidFill>
                <a:effectLst/>
                <a:uLnTx/>
                <a:uFillTx/>
                <a:latin typeface="Arial" panose="020B0604020202020204"/>
                <a:ea typeface="Calibri" panose="020F0502020204030204" pitchFamily="34" charset="0"/>
                <a:cs typeface="+mn-cs"/>
              </a:rPr>
              <a:t>mindst og mest vigtigt for netop dig”</a:t>
            </a:r>
            <a:endParaRPr kumimoji="0" lang="da-DK" sz="1200" b="1" i="0" u="none" strike="noStrike" kern="1200" cap="none" spc="0" normalizeH="0" baseline="0" noProof="0" dirty="0">
              <a:ln>
                <a:noFill/>
              </a:ln>
              <a:solidFill>
                <a:srgbClr val="7C835A">
                  <a:lumMod val="75000"/>
                </a:srgbClr>
              </a:solidFill>
              <a:effectLst/>
              <a:uLnTx/>
              <a:uFillTx/>
              <a:latin typeface="Arial" panose="020B0604020202020204"/>
              <a:ea typeface="+mn-ea"/>
              <a:cs typeface="+mn-cs"/>
            </a:endParaRPr>
          </a:p>
        </p:txBody>
      </p:sp>
      <p:sp>
        <p:nvSpPr>
          <p:cNvPr id="8" name="Tekstfelt 24">
            <a:extLst>
              <a:ext uri="{FF2B5EF4-FFF2-40B4-BE49-F238E27FC236}">
                <a16:creationId xmlns:a16="http://schemas.microsoft.com/office/drawing/2014/main" id="{9CE43509-3DEC-6D14-C862-DD9597C9160F}"/>
              </a:ext>
            </a:extLst>
          </p:cNvPr>
          <p:cNvSpPr txBox="1"/>
          <p:nvPr/>
        </p:nvSpPr>
        <p:spPr>
          <a:xfrm>
            <a:off x="10586554" y="1711790"/>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Mest vigtig</a:t>
            </a:r>
          </a:p>
        </p:txBody>
      </p:sp>
      <p:sp>
        <p:nvSpPr>
          <p:cNvPr id="9" name="Tekstfelt 25">
            <a:extLst>
              <a:ext uri="{FF2B5EF4-FFF2-40B4-BE49-F238E27FC236}">
                <a16:creationId xmlns:a16="http://schemas.microsoft.com/office/drawing/2014/main" id="{F4FEF164-00A9-AB50-59C5-A9A08FDABC7B}"/>
              </a:ext>
            </a:extLst>
          </p:cNvPr>
          <p:cNvSpPr txBox="1"/>
          <p:nvPr/>
        </p:nvSpPr>
        <p:spPr>
          <a:xfrm>
            <a:off x="7339102" y="1721137"/>
            <a:ext cx="977946"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1" i="0" u="none" strike="noStrike" kern="1200" cap="none" spc="0" normalizeH="0" baseline="0" noProof="0" dirty="0">
                <a:ln>
                  <a:noFill/>
                </a:ln>
                <a:solidFill>
                  <a:srgbClr val="000000"/>
                </a:solidFill>
                <a:effectLst/>
                <a:uLnTx/>
                <a:uFillTx/>
                <a:latin typeface="Arial" panose="020B0604020202020204"/>
                <a:ea typeface="+mn-ea"/>
                <a:cs typeface="+mn-cs"/>
              </a:rPr>
              <a:t>Mindst vigtig</a:t>
            </a:r>
          </a:p>
        </p:txBody>
      </p:sp>
      <p:cxnSp>
        <p:nvCxnSpPr>
          <p:cNvPr id="10" name="Lige pilforbindelse 26">
            <a:extLst>
              <a:ext uri="{FF2B5EF4-FFF2-40B4-BE49-F238E27FC236}">
                <a16:creationId xmlns:a16="http://schemas.microsoft.com/office/drawing/2014/main" id="{F94C2D4C-7976-6934-4DB9-9B479B16B16B}"/>
              </a:ext>
            </a:extLst>
          </p:cNvPr>
          <p:cNvCxnSpPr>
            <a:cxnSpLocks/>
          </p:cNvCxnSpPr>
          <p:nvPr/>
        </p:nvCxnSpPr>
        <p:spPr>
          <a:xfrm>
            <a:off x="8278576" y="1811905"/>
            <a:ext cx="2296695" cy="0"/>
          </a:xfrm>
          <a:prstGeom prst="straightConnector1">
            <a:avLst/>
          </a:prstGeom>
          <a:ln w="3175">
            <a:solidFill>
              <a:schemeClr val="tx1">
                <a:lumMod val="50000"/>
                <a:lumOff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F18CDA43-0C45-EB1B-EEE1-C28F370844D3}"/>
              </a:ext>
            </a:extLst>
          </p:cNvPr>
          <p:cNvSpPr txBox="1"/>
          <p:nvPr/>
        </p:nvSpPr>
        <p:spPr>
          <a:xfrm>
            <a:off x="6203583" y="6462840"/>
            <a:ext cx="5427300" cy="21544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 &amp; Fødevarer, Juni 2023 n=1800, Hakket kyllingekød n=476</a:t>
            </a:r>
          </a:p>
        </p:txBody>
      </p:sp>
    </p:spTree>
    <p:extLst>
      <p:ext uri="{BB962C8B-B14F-4D97-AF65-F5344CB8AC3E}">
        <p14:creationId xmlns:p14="http://schemas.microsoft.com/office/powerpoint/2010/main" val="3544951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1" y="1476906"/>
            <a:ext cx="6559320" cy="3195688"/>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Et fokus på forbrugersegmenter kan hjælpe med afsætningen af højværdi kød</a:t>
            </a:r>
          </a:p>
        </p:txBody>
      </p:sp>
    </p:spTree>
    <p:extLst>
      <p:ext uri="{BB962C8B-B14F-4D97-AF65-F5344CB8AC3E}">
        <p14:creationId xmlns:p14="http://schemas.microsoft.com/office/powerpoint/2010/main" val="35920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AEF0C908-916D-E538-3172-83B10CEB13F5}"/>
              </a:ext>
            </a:extLst>
          </p:cNvPr>
          <p:cNvPicPr/>
          <p:nvPr/>
        </p:nvPicPr>
        <p:blipFill rotWithShape="1">
          <a:blip r:embed="rId2" cstate="print"/>
          <a:srcRect l="218" t="5716" r="2342" b="25559"/>
          <a:stretch/>
        </p:blipFill>
        <p:spPr>
          <a:xfrm>
            <a:off x="4428490" y="2378976"/>
            <a:ext cx="1692870" cy="1900101"/>
          </a:xfrm>
          <a:prstGeom prst="rect">
            <a:avLst/>
          </a:prstGeom>
        </p:spPr>
      </p:pic>
      <p:pic>
        <p:nvPicPr>
          <p:cNvPr id="3" name="object 10">
            <a:extLst>
              <a:ext uri="{FF2B5EF4-FFF2-40B4-BE49-F238E27FC236}">
                <a16:creationId xmlns:a16="http://schemas.microsoft.com/office/drawing/2014/main" id="{8F6E6D70-8E82-C581-53AB-338347281DDD}"/>
              </a:ext>
            </a:extLst>
          </p:cNvPr>
          <p:cNvPicPr/>
          <p:nvPr/>
        </p:nvPicPr>
        <p:blipFill rotWithShape="1">
          <a:blip r:embed="rId3" cstate="print"/>
          <a:srcRect t="14972" b="16738"/>
          <a:stretch/>
        </p:blipFill>
        <p:spPr>
          <a:xfrm>
            <a:off x="801336" y="2378976"/>
            <a:ext cx="1692000" cy="1900800"/>
          </a:xfrm>
          <a:prstGeom prst="rect">
            <a:avLst/>
          </a:prstGeom>
        </p:spPr>
      </p:pic>
      <p:pic>
        <p:nvPicPr>
          <p:cNvPr id="4" name="object 13">
            <a:extLst>
              <a:ext uri="{FF2B5EF4-FFF2-40B4-BE49-F238E27FC236}">
                <a16:creationId xmlns:a16="http://schemas.microsoft.com/office/drawing/2014/main" id="{9AF4D46A-141E-6AE9-04FE-83B8FD66CA9E}"/>
              </a:ext>
            </a:extLst>
          </p:cNvPr>
          <p:cNvPicPr/>
          <p:nvPr/>
        </p:nvPicPr>
        <p:blipFill rotWithShape="1">
          <a:blip r:embed="rId4" cstate="print"/>
          <a:srcRect b="31275"/>
          <a:stretch/>
        </p:blipFill>
        <p:spPr>
          <a:xfrm>
            <a:off x="2616994" y="2378976"/>
            <a:ext cx="1692000" cy="1900101"/>
          </a:xfrm>
          <a:prstGeom prst="rect">
            <a:avLst/>
          </a:prstGeom>
        </p:spPr>
      </p:pic>
      <p:pic>
        <p:nvPicPr>
          <p:cNvPr id="5" name="object 16">
            <a:extLst>
              <a:ext uri="{FF2B5EF4-FFF2-40B4-BE49-F238E27FC236}">
                <a16:creationId xmlns:a16="http://schemas.microsoft.com/office/drawing/2014/main" id="{820430AD-A0BB-B161-DEE3-8D4EA6F92DA3}"/>
              </a:ext>
            </a:extLst>
          </p:cNvPr>
          <p:cNvPicPr/>
          <p:nvPr/>
        </p:nvPicPr>
        <p:blipFill rotWithShape="1">
          <a:blip r:embed="rId5" cstate="print"/>
          <a:srcRect b="31275"/>
          <a:stretch/>
        </p:blipFill>
        <p:spPr>
          <a:xfrm>
            <a:off x="6251666" y="2378976"/>
            <a:ext cx="1692000" cy="1900101"/>
          </a:xfrm>
          <a:prstGeom prst="rect">
            <a:avLst/>
          </a:prstGeom>
        </p:spPr>
      </p:pic>
      <p:pic>
        <p:nvPicPr>
          <p:cNvPr id="6" name="object 22">
            <a:extLst>
              <a:ext uri="{FF2B5EF4-FFF2-40B4-BE49-F238E27FC236}">
                <a16:creationId xmlns:a16="http://schemas.microsoft.com/office/drawing/2014/main" id="{726D9189-6C8E-0720-16E1-0F874E275DA0}"/>
              </a:ext>
            </a:extLst>
          </p:cNvPr>
          <p:cNvPicPr/>
          <p:nvPr/>
        </p:nvPicPr>
        <p:blipFill rotWithShape="1">
          <a:blip r:embed="rId6" cstate="print"/>
          <a:srcRect b="31275"/>
          <a:stretch/>
        </p:blipFill>
        <p:spPr>
          <a:xfrm>
            <a:off x="9894460" y="2378976"/>
            <a:ext cx="1692000" cy="1900101"/>
          </a:xfrm>
          <a:prstGeom prst="rect">
            <a:avLst/>
          </a:prstGeom>
        </p:spPr>
      </p:pic>
      <p:pic>
        <p:nvPicPr>
          <p:cNvPr id="7" name="object 19">
            <a:extLst>
              <a:ext uri="{FF2B5EF4-FFF2-40B4-BE49-F238E27FC236}">
                <a16:creationId xmlns:a16="http://schemas.microsoft.com/office/drawing/2014/main" id="{E5A7A474-CD6E-6F46-B270-42CDA67D1002}"/>
              </a:ext>
            </a:extLst>
          </p:cNvPr>
          <p:cNvPicPr/>
          <p:nvPr/>
        </p:nvPicPr>
        <p:blipFill rotWithShape="1">
          <a:blip r:embed="rId7" cstate="print"/>
          <a:srcRect b="31275"/>
          <a:stretch/>
        </p:blipFill>
        <p:spPr>
          <a:xfrm>
            <a:off x="8061064" y="2378976"/>
            <a:ext cx="1692000" cy="1900101"/>
          </a:xfrm>
          <a:prstGeom prst="rect">
            <a:avLst/>
          </a:prstGeom>
        </p:spPr>
      </p:pic>
      <p:sp>
        <p:nvSpPr>
          <p:cNvPr id="8" name="Rektangel 7">
            <a:extLst>
              <a:ext uri="{FF2B5EF4-FFF2-40B4-BE49-F238E27FC236}">
                <a16:creationId xmlns:a16="http://schemas.microsoft.com/office/drawing/2014/main" id="{881D7418-CEA1-6BE7-4077-30DFC8A0F41A}"/>
              </a:ext>
            </a:extLst>
          </p:cNvPr>
          <p:cNvSpPr/>
          <p:nvPr/>
        </p:nvSpPr>
        <p:spPr>
          <a:xfrm>
            <a:off x="801336" y="1709278"/>
            <a:ext cx="1692000" cy="669508"/>
          </a:xfrm>
          <a:prstGeom prst="rect">
            <a:avLst/>
          </a:prstGeom>
          <a:solidFill>
            <a:srgbClr val="00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C23B96EF-C864-0F58-EC99-49FB2ABFC2E9}"/>
              </a:ext>
            </a:extLst>
          </p:cNvPr>
          <p:cNvSpPr/>
          <p:nvPr/>
        </p:nvSpPr>
        <p:spPr>
          <a:xfrm>
            <a:off x="2616994" y="1709278"/>
            <a:ext cx="1692000" cy="669508"/>
          </a:xfrm>
          <a:prstGeom prst="rect">
            <a:avLst/>
          </a:prstGeom>
          <a:solidFill>
            <a:srgbClr val="5A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173FF7DA-D053-9AC1-A052-8413A38AD23E}"/>
              </a:ext>
            </a:extLst>
          </p:cNvPr>
          <p:cNvSpPr/>
          <p:nvPr/>
        </p:nvSpPr>
        <p:spPr>
          <a:xfrm>
            <a:off x="4429360" y="1709278"/>
            <a:ext cx="1692000" cy="669508"/>
          </a:xfrm>
          <a:prstGeom prst="rect">
            <a:avLst/>
          </a:prstGeom>
          <a:solidFill>
            <a:srgbClr val="095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9623067F-03B8-F500-028B-9FAAC0CDCCD2}"/>
              </a:ext>
            </a:extLst>
          </p:cNvPr>
          <p:cNvSpPr/>
          <p:nvPr/>
        </p:nvSpPr>
        <p:spPr>
          <a:xfrm>
            <a:off x="6251666" y="1709278"/>
            <a:ext cx="1692000" cy="669508"/>
          </a:xfrm>
          <a:prstGeom prst="rect">
            <a:avLst/>
          </a:prstGeom>
          <a:solidFill>
            <a:srgbClr val="79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F670B290-860C-318B-5146-42035B3EE361}"/>
              </a:ext>
            </a:extLst>
          </p:cNvPr>
          <p:cNvSpPr/>
          <p:nvPr/>
        </p:nvSpPr>
        <p:spPr>
          <a:xfrm>
            <a:off x="8061064" y="1709278"/>
            <a:ext cx="1692000" cy="669508"/>
          </a:xfrm>
          <a:prstGeom prst="rect">
            <a:avLst/>
          </a:prstGeom>
          <a:solidFill>
            <a:srgbClr val="ED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3" name="Rektangel 12">
            <a:extLst>
              <a:ext uri="{FF2B5EF4-FFF2-40B4-BE49-F238E27FC236}">
                <a16:creationId xmlns:a16="http://schemas.microsoft.com/office/drawing/2014/main" id="{690AA1E2-2360-71C4-D7A1-8D25ED57722F}"/>
              </a:ext>
            </a:extLst>
          </p:cNvPr>
          <p:cNvSpPr/>
          <p:nvPr/>
        </p:nvSpPr>
        <p:spPr>
          <a:xfrm>
            <a:off x="9894460" y="1710394"/>
            <a:ext cx="1692000" cy="669508"/>
          </a:xfrm>
          <a:prstGeom prst="rect">
            <a:avLst/>
          </a:prstGeom>
          <a:solidFill>
            <a:srgbClr val="D00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4" name="object 24">
            <a:extLst>
              <a:ext uri="{FF2B5EF4-FFF2-40B4-BE49-F238E27FC236}">
                <a16:creationId xmlns:a16="http://schemas.microsoft.com/office/drawing/2014/main" id="{589771D6-4F04-E9BE-4E7F-E95EAB403ABC}"/>
              </a:ext>
            </a:extLst>
          </p:cNvPr>
          <p:cNvSpPr txBox="1"/>
          <p:nvPr/>
        </p:nvSpPr>
        <p:spPr>
          <a:xfrm>
            <a:off x="842791" y="1775421"/>
            <a:ext cx="1609090" cy="536044"/>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err="1">
                <a:ln>
                  <a:noFill/>
                </a:ln>
                <a:solidFill>
                  <a:srgbClr val="FFFFFF"/>
                </a:solidFill>
                <a:effectLst/>
                <a:uLnTx/>
                <a:uFillTx/>
                <a:latin typeface="Arial"/>
                <a:ea typeface="+mn-ea"/>
                <a:cs typeface="Arial"/>
              </a:rPr>
              <a:t>Madspecialister</a:t>
            </a:r>
            <a:endParaRPr kumimoji="0" lang="da-DK" sz="1800" b="0" i="0" u="none" strike="noStrike" kern="1200" cap="none" spc="-5" normalizeH="0" baseline="0" noProof="0" dirty="0">
              <a:ln>
                <a:noFill/>
              </a:ln>
              <a:solidFill>
                <a:srgbClr val="FFFFFF"/>
              </a:solidFill>
              <a:effectLst/>
              <a:uLnTx/>
              <a:uFillTx/>
              <a:latin typeface="Arial"/>
              <a:ea typeface="+mn-ea"/>
              <a:cs typeface="Arial"/>
            </a:endParaRPr>
          </a:p>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lang="da-DK" sz="1600" b="0" i="0" u="none" strike="noStrike" kern="1200" cap="none" spc="-5" normalizeH="0" baseline="0" noProof="0" dirty="0">
                <a:ln>
                  <a:noFill/>
                </a:ln>
                <a:solidFill>
                  <a:srgbClr val="FFFFFF"/>
                </a:solidFill>
                <a:effectLst/>
                <a:uLnTx/>
                <a:uFillTx/>
                <a:latin typeface="Arial"/>
                <a:ea typeface="+mn-ea"/>
                <a:cs typeface="Arial"/>
              </a:rPr>
              <a:t>12 pct.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26">
            <a:extLst>
              <a:ext uri="{FF2B5EF4-FFF2-40B4-BE49-F238E27FC236}">
                <a16:creationId xmlns:a16="http://schemas.microsoft.com/office/drawing/2014/main" id="{B6220B87-5256-FE4A-2EF6-0E46220B470D}"/>
              </a:ext>
            </a:extLst>
          </p:cNvPr>
          <p:cNvSpPr txBox="1"/>
          <p:nvPr/>
        </p:nvSpPr>
        <p:spPr>
          <a:xfrm>
            <a:off x="2699724" y="1664812"/>
            <a:ext cx="1526540" cy="430887"/>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err="1">
                <a:ln>
                  <a:noFill/>
                </a:ln>
                <a:solidFill>
                  <a:srgbClr val="FFFFFF"/>
                </a:solidFill>
                <a:effectLst/>
                <a:uLnTx/>
                <a:uFillTx/>
                <a:latin typeface="Gabriola"/>
                <a:ea typeface="+mn-ea"/>
                <a:cs typeface="Gabriola"/>
              </a:rPr>
              <a:t>Madidealister</a:t>
            </a:r>
            <a:endParaRPr kumimoji="0" lang="da-DK" sz="2800" b="0" i="0" u="none" strike="noStrike" kern="1200" cap="none" spc="-5" normalizeH="0" baseline="0" noProof="0" dirty="0">
              <a:ln>
                <a:noFill/>
              </a:ln>
              <a:solidFill>
                <a:srgbClr val="FFFFFF"/>
              </a:solidFill>
              <a:effectLst/>
              <a:uLnTx/>
              <a:uFillTx/>
              <a:latin typeface="Gabriola"/>
              <a:ea typeface="+mn-ea"/>
              <a:cs typeface="Gabriola"/>
            </a:endParaRPr>
          </a:p>
        </p:txBody>
      </p:sp>
      <p:sp>
        <p:nvSpPr>
          <p:cNvPr id="16" name="object 26">
            <a:extLst>
              <a:ext uri="{FF2B5EF4-FFF2-40B4-BE49-F238E27FC236}">
                <a16:creationId xmlns:a16="http://schemas.microsoft.com/office/drawing/2014/main" id="{800A742C-A621-0668-6046-26C21691DF99}"/>
              </a:ext>
            </a:extLst>
          </p:cNvPr>
          <p:cNvSpPr txBox="1"/>
          <p:nvPr/>
        </p:nvSpPr>
        <p:spPr>
          <a:xfrm>
            <a:off x="4410795" y="1718867"/>
            <a:ext cx="1707614" cy="381515"/>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gency FB"/>
                <a:ea typeface="+mn-ea"/>
                <a:cs typeface="Agency FB"/>
              </a:rPr>
              <a:t>Grøntentusiaster</a:t>
            </a:r>
            <a:endParaRPr kumimoji="0" lang="da-DK" sz="24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17" name="object 26">
            <a:extLst>
              <a:ext uri="{FF2B5EF4-FFF2-40B4-BE49-F238E27FC236}">
                <a16:creationId xmlns:a16="http://schemas.microsoft.com/office/drawing/2014/main" id="{6FCCF5C7-4670-2E74-19DE-E02BE2529DE2}"/>
              </a:ext>
            </a:extLst>
          </p:cNvPr>
          <p:cNvSpPr txBox="1"/>
          <p:nvPr/>
        </p:nvSpPr>
        <p:spPr>
          <a:xfrm>
            <a:off x="6194164" y="1701103"/>
            <a:ext cx="1707614" cy="443070"/>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800" b="0" i="1" u="none" strike="noStrike" kern="1200" cap="none" spc="-5" normalizeH="0" baseline="0" noProof="0" dirty="0">
                <a:ln>
                  <a:noFill/>
                </a:ln>
                <a:solidFill>
                  <a:srgbClr val="FFFFFF"/>
                </a:solidFill>
                <a:effectLst/>
                <a:uLnTx/>
                <a:uFillTx/>
                <a:latin typeface="Brush Script MT"/>
                <a:ea typeface="+mn-ea"/>
                <a:cs typeface="Brush Script MT"/>
              </a:rPr>
              <a:t>De</a:t>
            </a:r>
            <a:r>
              <a:rPr kumimoji="0" lang="da-DK" sz="2800" b="0" i="1" u="none" strike="noStrike" kern="1200" cap="none" spc="-40" normalizeH="0" baseline="0" noProof="0" dirty="0">
                <a:ln>
                  <a:noFill/>
                </a:ln>
                <a:solidFill>
                  <a:srgbClr val="FFFFFF"/>
                </a:solidFill>
                <a:effectLst/>
                <a:uLnTx/>
                <a:uFillTx/>
                <a:latin typeface="Brush Script MT"/>
                <a:ea typeface="+mn-ea"/>
                <a:cs typeface="Brush Script MT"/>
              </a:rPr>
              <a:t> </a:t>
            </a:r>
            <a:r>
              <a:rPr kumimoji="0" lang="da-DK" sz="2800" b="0" i="1" u="none" strike="noStrike" kern="1200" cap="none" spc="-10" normalizeH="0" baseline="0" noProof="0" dirty="0">
                <a:ln>
                  <a:noFill/>
                </a:ln>
                <a:solidFill>
                  <a:srgbClr val="FFFFFF"/>
                </a:solidFill>
                <a:effectLst/>
                <a:uLnTx/>
                <a:uFillTx/>
                <a:latin typeface="Brush Script MT"/>
                <a:ea typeface="+mn-ea"/>
                <a:cs typeface="Brush Script MT"/>
              </a:rPr>
              <a:t>bekvemme</a:t>
            </a:r>
            <a:endParaRPr kumimoji="0" lang="da-DK" sz="28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18" name="object 26">
            <a:extLst>
              <a:ext uri="{FF2B5EF4-FFF2-40B4-BE49-F238E27FC236}">
                <a16:creationId xmlns:a16="http://schemas.microsoft.com/office/drawing/2014/main" id="{FEFDD6D6-31A9-2B3A-9A19-ACC1456D1427}"/>
              </a:ext>
            </a:extLst>
          </p:cNvPr>
          <p:cNvSpPr txBox="1"/>
          <p:nvPr/>
        </p:nvSpPr>
        <p:spPr>
          <a:xfrm>
            <a:off x="8041968" y="1776659"/>
            <a:ext cx="1707614" cy="307777"/>
          </a:xfrm>
          <a:prstGeom prst="rect">
            <a:avLst/>
          </a:prstGeom>
        </p:spPr>
        <p:txBody>
          <a:bodyPr vert="horz" wrap="square" lIns="0" tIns="0" rIns="0" bIns="0" rtlCol="0">
            <a:spAutoFit/>
          </a:bodyPr>
          <a:lstStyle/>
          <a:p>
            <a:pPr marL="85725" marR="0" lvl="0" indent="0" algn="l"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De</a:t>
            </a:r>
            <a:r>
              <a:rPr kumimoji="0" lang="da-DK" sz="2000" b="0" i="0" u="none" strike="noStrike" kern="1200" cap="none" spc="-25" normalizeH="0" baseline="0" noProof="0" dirty="0">
                <a:ln>
                  <a:noFill/>
                </a:ln>
                <a:solidFill>
                  <a:srgbClr val="FFFFFF"/>
                </a:solidFill>
                <a:effectLst/>
                <a:uLnTx/>
                <a:uFillTx/>
                <a:latin typeface="Times New Roman"/>
                <a:ea typeface="+mn-ea"/>
                <a:cs typeface="Times New Roman"/>
              </a:rPr>
              <a:t> </a:t>
            </a: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traditionelle</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19" name="object 26">
            <a:extLst>
              <a:ext uri="{FF2B5EF4-FFF2-40B4-BE49-F238E27FC236}">
                <a16:creationId xmlns:a16="http://schemas.microsoft.com/office/drawing/2014/main" id="{C337530A-859E-6B70-B3DA-D854AFFAB5DD}"/>
              </a:ext>
            </a:extLst>
          </p:cNvPr>
          <p:cNvSpPr txBox="1"/>
          <p:nvPr/>
        </p:nvSpPr>
        <p:spPr>
          <a:xfrm>
            <a:off x="9875364" y="1785840"/>
            <a:ext cx="1707614" cy="276999"/>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De</a:t>
            </a:r>
            <a:r>
              <a:rPr kumimoji="0" lang="da-DK" sz="1800" b="0" i="0" u="none" strike="noStrike" kern="1200" cap="none" spc="-50" normalizeH="0" baseline="0" noProof="0" dirty="0">
                <a:ln>
                  <a:noFill/>
                </a:ln>
                <a:solidFill>
                  <a:srgbClr val="FFFFFF"/>
                </a:solidFill>
                <a:effectLst/>
                <a:uLnTx/>
                <a:uFillTx/>
                <a:latin typeface="Bahnschrift"/>
                <a:ea typeface="+mn-ea"/>
                <a:cs typeface="Bahnschrift"/>
              </a:rPr>
              <a:t> </a:t>
            </a: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umiddelbare</a:t>
            </a:r>
            <a:endParaRPr kumimoji="0" lang="da-DK" sz="18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0" name="object 26">
            <a:extLst>
              <a:ext uri="{FF2B5EF4-FFF2-40B4-BE49-F238E27FC236}">
                <a16:creationId xmlns:a16="http://schemas.microsoft.com/office/drawing/2014/main" id="{1531B0DB-B33E-96EC-981E-E9F79036BC8F}"/>
              </a:ext>
            </a:extLst>
          </p:cNvPr>
          <p:cNvSpPr txBox="1"/>
          <p:nvPr/>
        </p:nvSpPr>
        <p:spPr>
          <a:xfrm>
            <a:off x="2719305" y="1876846"/>
            <a:ext cx="1526540" cy="492443"/>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lang="da-DK" sz="3200" b="0" i="0" u="none" strike="noStrike" kern="1200" cap="none" spc="-5" normalizeH="0" baseline="0" noProof="0" dirty="0">
                <a:ln>
                  <a:noFill/>
                </a:ln>
                <a:solidFill>
                  <a:srgbClr val="FFFFFF"/>
                </a:solidFill>
                <a:effectLst/>
                <a:uLnTx/>
                <a:uFillTx/>
                <a:latin typeface="Gabriola"/>
                <a:ea typeface="+mn-ea"/>
                <a:cs typeface="Gabriola"/>
              </a:rPr>
              <a:t>12 pct.</a:t>
            </a:r>
            <a:endParaRPr kumimoji="0" sz="3200" b="0" i="0" u="none" strike="noStrike" kern="1200" cap="none" spc="0" normalizeH="0" baseline="0" noProof="0" dirty="0">
              <a:ln>
                <a:noFill/>
              </a:ln>
              <a:solidFill>
                <a:srgbClr val="000000"/>
              </a:solidFill>
              <a:effectLst/>
              <a:uLnTx/>
              <a:uFillTx/>
              <a:latin typeface="Gabriola"/>
              <a:ea typeface="+mn-ea"/>
              <a:cs typeface="Gabriola"/>
            </a:endParaRPr>
          </a:p>
        </p:txBody>
      </p:sp>
      <p:sp>
        <p:nvSpPr>
          <p:cNvPr id="21" name="object 26">
            <a:extLst>
              <a:ext uri="{FF2B5EF4-FFF2-40B4-BE49-F238E27FC236}">
                <a16:creationId xmlns:a16="http://schemas.microsoft.com/office/drawing/2014/main" id="{8B2E7D97-71C5-5D5B-3709-8A7AD853544B}"/>
              </a:ext>
            </a:extLst>
          </p:cNvPr>
          <p:cNvSpPr txBox="1"/>
          <p:nvPr/>
        </p:nvSpPr>
        <p:spPr>
          <a:xfrm>
            <a:off x="4424049" y="2035691"/>
            <a:ext cx="1707614" cy="307777"/>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Agency FB"/>
                <a:ea typeface="+mn-ea"/>
                <a:cs typeface="Agency FB"/>
              </a:rPr>
              <a:t>13 pct.</a:t>
            </a:r>
            <a:endParaRPr kumimoji="0" lang="da-DK" sz="20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22" name="object 26">
            <a:extLst>
              <a:ext uri="{FF2B5EF4-FFF2-40B4-BE49-F238E27FC236}">
                <a16:creationId xmlns:a16="http://schemas.microsoft.com/office/drawing/2014/main" id="{C66F9BF0-9EF7-FA1E-1CD9-7474139E7599}"/>
              </a:ext>
            </a:extLst>
          </p:cNvPr>
          <p:cNvSpPr txBox="1"/>
          <p:nvPr/>
        </p:nvSpPr>
        <p:spPr>
          <a:xfrm>
            <a:off x="6249502" y="2011549"/>
            <a:ext cx="1707614" cy="369332"/>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400" b="0" i="1" u="none" strike="noStrike" kern="1200" cap="none" spc="-5" normalizeH="0" baseline="0" noProof="0" dirty="0">
                <a:ln>
                  <a:noFill/>
                </a:ln>
                <a:solidFill>
                  <a:srgbClr val="FFFFFF"/>
                </a:solidFill>
                <a:effectLst/>
                <a:uLnTx/>
                <a:uFillTx/>
                <a:latin typeface="Brush Script MT"/>
                <a:ea typeface="+mn-ea"/>
                <a:cs typeface="Brush Script MT"/>
              </a:rPr>
              <a:t>28 pct.</a:t>
            </a:r>
            <a:endParaRPr kumimoji="0" lang="da-DK" sz="24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23" name="object 26">
            <a:extLst>
              <a:ext uri="{FF2B5EF4-FFF2-40B4-BE49-F238E27FC236}">
                <a16:creationId xmlns:a16="http://schemas.microsoft.com/office/drawing/2014/main" id="{091E729C-AFD1-7AF8-4704-12D1BB15D72B}"/>
              </a:ext>
            </a:extLst>
          </p:cNvPr>
          <p:cNvSpPr txBox="1"/>
          <p:nvPr/>
        </p:nvSpPr>
        <p:spPr>
          <a:xfrm>
            <a:off x="8036322" y="2041949"/>
            <a:ext cx="1707614" cy="307777"/>
          </a:xfrm>
          <a:prstGeom prst="rect">
            <a:avLst/>
          </a:prstGeom>
        </p:spPr>
        <p:txBody>
          <a:bodyPr vert="horz" wrap="square" lIns="0" tIns="0" rIns="0" bIns="0" rtlCol="0">
            <a:spAutoFit/>
          </a:bodyPr>
          <a:lstStyle/>
          <a:p>
            <a:pPr marL="85725" marR="0" lvl="0" indent="0" algn="ctr"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15 pct.</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24" name="object 26">
            <a:extLst>
              <a:ext uri="{FF2B5EF4-FFF2-40B4-BE49-F238E27FC236}">
                <a16:creationId xmlns:a16="http://schemas.microsoft.com/office/drawing/2014/main" id="{8BD85182-E71D-96F1-A6B8-9140781242EA}"/>
              </a:ext>
            </a:extLst>
          </p:cNvPr>
          <p:cNvSpPr txBox="1"/>
          <p:nvPr/>
        </p:nvSpPr>
        <p:spPr>
          <a:xfrm>
            <a:off x="9881007" y="2051130"/>
            <a:ext cx="1707614" cy="307777"/>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Bahnschrift"/>
                <a:ea typeface="+mn-ea"/>
                <a:cs typeface="Bahnschrift"/>
              </a:rPr>
              <a:t>18 pct.</a:t>
            </a:r>
            <a:endParaRPr kumimoji="0" lang="da-DK" sz="20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5" name="Tekstfelt 24">
            <a:extLst>
              <a:ext uri="{FF2B5EF4-FFF2-40B4-BE49-F238E27FC236}">
                <a16:creationId xmlns:a16="http://schemas.microsoft.com/office/drawing/2014/main" id="{79E7ACCA-9DF2-E724-37CD-E8A2C5E65431}"/>
              </a:ext>
            </a:extLst>
          </p:cNvPr>
          <p:cNvSpPr txBox="1"/>
          <p:nvPr/>
        </p:nvSpPr>
        <p:spPr>
          <a:xfrm>
            <a:off x="1797362" y="423664"/>
            <a:ext cx="8652924"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Seks forbrugersegmenter på det danske marked</a:t>
            </a:r>
          </a:p>
        </p:txBody>
      </p:sp>
    </p:spTree>
    <p:extLst>
      <p:ext uri="{BB962C8B-B14F-4D97-AF65-F5344CB8AC3E}">
        <p14:creationId xmlns:p14="http://schemas.microsoft.com/office/powerpoint/2010/main" val="26602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AEF0C908-916D-E538-3172-83B10CEB13F5}"/>
              </a:ext>
            </a:extLst>
          </p:cNvPr>
          <p:cNvPicPr/>
          <p:nvPr/>
        </p:nvPicPr>
        <p:blipFill rotWithShape="1">
          <a:blip r:embed="rId2" cstate="print"/>
          <a:srcRect l="218" t="5716" r="2342" b="25559"/>
          <a:stretch/>
        </p:blipFill>
        <p:spPr>
          <a:xfrm>
            <a:off x="4428490" y="2378976"/>
            <a:ext cx="1692870" cy="1900101"/>
          </a:xfrm>
          <a:prstGeom prst="rect">
            <a:avLst/>
          </a:prstGeom>
        </p:spPr>
      </p:pic>
      <p:pic>
        <p:nvPicPr>
          <p:cNvPr id="3" name="object 10">
            <a:extLst>
              <a:ext uri="{FF2B5EF4-FFF2-40B4-BE49-F238E27FC236}">
                <a16:creationId xmlns:a16="http://schemas.microsoft.com/office/drawing/2014/main" id="{8F6E6D70-8E82-C581-53AB-338347281DDD}"/>
              </a:ext>
            </a:extLst>
          </p:cNvPr>
          <p:cNvPicPr/>
          <p:nvPr/>
        </p:nvPicPr>
        <p:blipFill rotWithShape="1">
          <a:blip r:embed="rId3" cstate="print"/>
          <a:srcRect t="14972" b="16738"/>
          <a:stretch/>
        </p:blipFill>
        <p:spPr>
          <a:xfrm>
            <a:off x="801336" y="2378976"/>
            <a:ext cx="1692000" cy="1900800"/>
          </a:xfrm>
          <a:prstGeom prst="rect">
            <a:avLst/>
          </a:prstGeom>
        </p:spPr>
      </p:pic>
      <p:pic>
        <p:nvPicPr>
          <p:cNvPr id="4" name="object 13">
            <a:extLst>
              <a:ext uri="{FF2B5EF4-FFF2-40B4-BE49-F238E27FC236}">
                <a16:creationId xmlns:a16="http://schemas.microsoft.com/office/drawing/2014/main" id="{9AF4D46A-141E-6AE9-04FE-83B8FD66CA9E}"/>
              </a:ext>
            </a:extLst>
          </p:cNvPr>
          <p:cNvPicPr/>
          <p:nvPr/>
        </p:nvPicPr>
        <p:blipFill rotWithShape="1">
          <a:blip r:embed="rId4" cstate="print"/>
          <a:srcRect b="31275"/>
          <a:stretch/>
        </p:blipFill>
        <p:spPr>
          <a:xfrm>
            <a:off x="2616994" y="2378976"/>
            <a:ext cx="1692000" cy="1900101"/>
          </a:xfrm>
          <a:prstGeom prst="rect">
            <a:avLst/>
          </a:prstGeom>
        </p:spPr>
      </p:pic>
      <p:pic>
        <p:nvPicPr>
          <p:cNvPr id="5" name="object 16">
            <a:extLst>
              <a:ext uri="{FF2B5EF4-FFF2-40B4-BE49-F238E27FC236}">
                <a16:creationId xmlns:a16="http://schemas.microsoft.com/office/drawing/2014/main" id="{820430AD-A0BB-B161-DEE3-8D4EA6F92DA3}"/>
              </a:ext>
            </a:extLst>
          </p:cNvPr>
          <p:cNvPicPr/>
          <p:nvPr/>
        </p:nvPicPr>
        <p:blipFill rotWithShape="1">
          <a:blip r:embed="rId5" cstate="print"/>
          <a:srcRect b="31275"/>
          <a:stretch/>
        </p:blipFill>
        <p:spPr>
          <a:xfrm>
            <a:off x="6251666" y="2378976"/>
            <a:ext cx="1692000" cy="1900101"/>
          </a:xfrm>
          <a:prstGeom prst="rect">
            <a:avLst/>
          </a:prstGeom>
        </p:spPr>
      </p:pic>
      <p:pic>
        <p:nvPicPr>
          <p:cNvPr id="6" name="object 22">
            <a:extLst>
              <a:ext uri="{FF2B5EF4-FFF2-40B4-BE49-F238E27FC236}">
                <a16:creationId xmlns:a16="http://schemas.microsoft.com/office/drawing/2014/main" id="{726D9189-6C8E-0720-16E1-0F874E275DA0}"/>
              </a:ext>
            </a:extLst>
          </p:cNvPr>
          <p:cNvPicPr/>
          <p:nvPr/>
        </p:nvPicPr>
        <p:blipFill rotWithShape="1">
          <a:blip r:embed="rId6" cstate="print"/>
          <a:srcRect b="31275"/>
          <a:stretch/>
        </p:blipFill>
        <p:spPr>
          <a:xfrm>
            <a:off x="9894460" y="2378976"/>
            <a:ext cx="1692000" cy="1900101"/>
          </a:xfrm>
          <a:prstGeom prst="rect">
            <a:avLst/>
          </a:prstGeom>
        </p:spPr>
      </p:pic>
      <p:pic>
        <p:nvPicPr>
          <p:cNvPr id="7" name="object 19">
            <a:extLst>
              <a:ext uri="{FF2B5EF4-FFF2-40B4-BE49-F238E27FC236}">
                <a16:creationId xmlns:a16="http://schemas.microsoft.com/office/drawing/2014/main" id="{E5A7A474-CD6E-6F46-B270-42CDA67D1002}"/>
              </a:ext>
            </a:extLst>
          </p:cNvPr>
          <p:cNvPicPr/>
          <p:nvPr/>
        </p:nvPicPr>
        <p:blipFill rotWithShape="1">
          <a:blip r:embed="rId7" cstate="print"/>
          <a:srcRect b="31275"/>
          <a:stretch/>
        </p:blipFill>
        <p:spPr>
          <a:xfrm>
            <a:off x="8061064" y="2378976"/>
            <a:ext cx="1692000" cy="1900101"/>
          </a:xfrm>
          <a:prstGeom prst="rect">
            <a:avLst/>
          </a:prstGeom>
        </p:spPr>
      </p:pic>
      <p:sp>
        <p:nvSpPr>
          <p:cNvPr id="8" name="Rektangel 7">
            <a:extLst>
              <a:ext uri="{FF2B5EF4-FFF2-40B4-BE49-F238E27FC236}">
                <a16:creationId xmlns:a16="http://schemas.microsoft.com/office/drawing/2014/main" id="{881D7418-CEA1-6BE7-4077-30DFC8A0F41A}"/>
              </a:ext>
            </a:extLst>
          </p:cNvPr>
          <p:cNvSpPr/>
          <p:nvPr/>
        </p:nvSpPr>
        <p:spPr>
          <a:xfrm>
            <a:off x="801336" y="1709278"/>
            <a:ext cx="1692000" cy="669508"/>
          </a:xfrm>
          <a:prstGeom prst="rect">
            <a:avLst/>
          </a:prstGeom>
          <a:solidFill>
            <a:srgbClr val="00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C23B96EF-C864-0F58-EC99-49FB2ABFC2E9}"/>
              </a:ext>
            </a:extLst>
          </p:cNvPr>
          <p:cNvSpPr/>
          <p:nvPr/>
        </p:nvSpPr>
        <p:spPr>
          <a:xfrm>
            <a:off x="2616994" y="1709278"/>
            <a:ext cx="1692000" cy="669508"/>
          </a:xfrm>
          <a:prstGeom prst="rect">
            <a:avLst/>
          </a:prstGeom>
          <a:solidFill>
            <a:srgbClr val="5A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173FF7DA-D053-9AC1-A052-8413A38AD23E}"/>
              </a:ext>
            </a:extLst>
          </p:cNvPr>
          <p:cNvSpPr/>
          <p:nvPr/>
        </p:nvSpPr>
        <p:spPr>
          <a:xfrm>
            <a:off x="4429360" y="1709278"/>
            <a:ext cx="1692000" cy="669508"/>
          </a:xfrm>
          <a:prstGeom prst="rect">
            <a:avLst/>
          </a:prstGeom>
          <a:solidFill>
            <a:srgbClr val="095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9623067F-03B8-F500-028B-9FAAC0CDCCD2}"/>
              </a:ext>
            </a:extLst>
          </p:cNvPr>
          <p:cNvSpPr/>
          <p:nvPr/>
        </p:nvSpPr>
        <p:spPr>
          <a:xfrm>
            <a:off x="6251666" y="1709278"/>
            <a:ext cx="1692000" cy="669508"/>
          </a:xfrm>
          <a:prstGeom prst="rect">
            <a:avLst/>
          </a:prstGeom>
          <a:solidFill>
            <a:srgbClr val="79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F670B290-860C-318B-5146-42035B3EE361}"/>
              </a:ext>
            </a:extLst>
          </p:cNvPr>
          <p:cNvSpPr/>
          <p:nvPr/>
        </p:nvSpPr>
        <p:spPr>
          <a:xfrm>
            <a:off x="8061064" y="1709278"/>
            <a:ext cx="1692000" cy="669508"/>
          </a:xfrm>
          <a:prstGeom prst="rect">
            <a:avLst/>
          </a:prstGeom>
          <a:solidFill>
            <a:srgbClr val="ED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3" name="Rektangel 12">
            <a:extLst>
              <a:ext uri="{FF2B5EF4-FFF2-40B4-BE49-F238E27FC236}">
                <a16:creationId xmlns:a16="http://schemas.microsoft.com/office/drawing/2014/main" id="{690AA1E2-2360-71C4-D7A1-8D25ED57722F}"/>
              </a:ext>
            </a:extLst>
          </p:cNvPr>
          <p:cNvSpPr/>
          <p:nvPr/>
        </p:nvSpPr>
        <p:spPr>
          <a:xfrm>
            <a:off x="9894460" y="1710394"/>
            <a:ext cx="1692000" cy="669508"/>
          </a:xfrm>
          <a:prstGeom prst="rect">
            <a:avLst/>
          </a:prstGeom>
          <a:solidFill>
            <a:srgbClr val="D00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4" name="object 24">
            <a:extLst>
              <a:ext uri="{FF2B5EF4-FFF2-40B4-BE49-F238E27FC236}">
                <a16:creationId xmlns:a16="http://schemas.microsoft.com/office/drawing/2014/main" id="{589771D6-4F04-E9BE-4E7F-E95EAB403ABC}"/>
              </a:ext>
            </a:extLst>
          </p:cNvPr>
          <p:cNvSpPr txBox="1"/>
          <p:nvPr/>
        </p:nvSpPr>
        <p:spPr>
          <a:xfrm>
            <a:off x="842791" y="1775421"/>
            <a:ext cx="1609090" cy="536044"/>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err="1">
                <a:ln>
                  <a:noFill/>
                </a:ln>
                <a:solidFill>
                  <a:srgbClr val="FFFFFF"/>
                </a:solidFill>
                <a:effectLst/>
                <a:uLnTx/>
                <a:uFillTx/>
                <a:latin typeface="Arial"/>
                <a:ea typeface="+mn-ea"/>
                <a:cs typeface="Arial"/>
              </a:rPr>
              <a:t>Madspecialister</a:t>
            </a:r>
            <a:endParaRPr kumimoji="0" lang="da-DK" sz="1800" b="0" i="0" u="none" strike="noStrike" kern="1200" cap="none" spc="-5" normalizeH="0" baseline="0" noProof="0" dirty="0">
              <a:ln>
                <a:noFill/>
              </a:ln>
              <a:solidFill>
                <a:srgbClr val="FFFFFF"/>
              </a:solidFill>
              <a:effectLst/>
              <a:uLnTx/>
              <a:uFillTx/>
              <a:latin typeface="Arial"/>
              <a:ea typeface="+mn-ea"/>
              <a:cs typeface="Arial"/>
            </a:endParaRPr>
          </a:p>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lang="da-DK" sz="1600" b="0" i="0" u="none" strike="noStrike" kern="1200" cap="none" spc="-5" normalizeH="0" baseline="0" noProof="0" dirty="0">
                <a:ln>
                  <a:noFill/>
                </a:ln>
                <a:solidFill>
                  <a:srgbClr val="FFFFFF"/>
                </a:solidFill>
                <a:effectLst/>
                <a:uLnTx/>
                <a:uFillTx/>
                <a:latin typeface="Arial"/>
                <a:ea typeface="+mn-ea"/>
                <a:cs typeface="Arial"/>
              </a:rPr>
              <a:t>12 pct.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26">
            <a:extLst>
              <a:ext uri="{FF2B5EF4-FFF2-40B4-BE49-F238E27FC236}">
                <a16:creationId xmlns:a16="http://schemas.microsoft.com/office/drawing/2014/main" id="{B6220B87-5256-FE4A-2EF6-0E46220B470D}"/>
              </a:ext>
            </a:extLst>
          </p:cNvPr>
          <p:cNvSpPr txBox="1"/>
          <p:nvPr/>
        </p:nvSpPr>
        <p:spPr>
          <a:xfrm>
            <a:off x="2699724" y="1664812"/>
            <a:ext cx="1526540" cy="430887"/>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err="1">
                <a:ln>
                  <a:noFill/>
                </a:ln>
                <a:solidFill>
                  <a:srgbClr val="FFFFFF"/>
                </a:solidFill>
                <a:effectLst/>
                <a:uLnTx/>
                <a:uFillTx/>
                <a:latin typeface="Gabriola"/>
                <a:ea typeface="+mn-ea"/>
                <a:cs typeface="Gabriola"/>
              </a:rPr>
              <a:t>Madidealister</a:t>
            </a:r>
            <a:endParaRPr kumimoji="0" lang="da-DK" sz="2800" b="0" i="0" u="none" strike="noStrike" kern="1200" cap="none" spc="-5" normalizeH="0" baseline="0" noProof="0" dirty="0">
              <a:ln>
                <a:noFill/>
              </a:ln>
              <a:solidFill>
                <a:srgbClr val="FFFFFF"/>
              </a:solidFill>
              <a:effectLst/>
              <a:uLnTx/>
              <a:uFillTx/>
              <a:latin typeface="Gabriola"/>
              <a:ea typeface="+mn-ea"/>
              <a:cs typeface="Gabriola"/>
            </a:endParaRPr>
          </a:p>
        </p:txBody>
      </p:sp>
      <p:sp>
        <p:nvSpPr>
          <p:cNvPr id="16" name="object 26">
            <a:extLst>
              <a:ext uri="{FF2B5EF4-FFF2-40B4-BE49-F238E27FC236}">
                <a16:creationId xmlns:a16="http://schemas.microsoft.com/office/drawing/2014/main" id="{800A742C-A621-0668-6046-26C21691DF99}"/>
              </a:ext>
            </a:extLst>
          </p:cNvPr>
          <p:cNvSpPr txBox="1"/>
          <p:nvPr/>
        </p:nvSpPr>
        <p:spPr>
          <a:xfrm>
            <a:off x="4410795" y="1718867"/>
            <a:ext cx="1707614" cy="381515"/>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gency FB"/>
                <a:ea typeface="+mn-ea"/>
                <a:cs typeface="Agency FB"/>
              </a:rPr>
              <a:t>Grøntentusiaster</a:t>
            </a:r>
            <a:endParaRPr kumimoji="0" lang="da-DK" sz="24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17" name="object 26">
            <a:extLst>
              <a:ext uri="{FF2B5EF4-FFF2-40B4-BE49-F238E27FC236}">
                <a16:creationId xmlns:a16="http://schemas.microsoft.com/office/drawing/2014/main" id="{6FCCF5C7-4670-2E74-19DE-E02BE2529DE2}"/>
              </a:ext>
            </a:extLst>
          </p:cNvPr>
          <p:cNvSpPr txBox="1"/>
          <p:nvPr/>
        </p:nvSpPr>
        <p:spPr>
          <a:xfrm>
            <a:off x="6194164" y="1701103"/>
            <a:ext cx="1707614" cy="443070"/>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800" b="0" i="1" u="none" strike="noStrike" kern="1200" cap="none" spc="-5" normalizeH="0" baseline="0" noProof="0" dirty="0">
                <a:ln>
                  <a:noFill/>
                </a:ln>
                <a:solidFill>
                  <a:srgbClr val="FFFFFF"/>
                </a:solidFill>
                <a:effectLst/>
                <a:uLnTx/>
                <a:uFillTx/>
                <a:latin typeface="Brush Script MT"/>
                <a:ea typeface="+mn-ea"/>
                <a:cs typeface="Brush Script MT"/>
              </a:rPr>
              <a:t>De</a:t>
            </a:r>
            <a:r>
              <a:rPr kumimoji="0" lang="da-DK" sz="2800" b="0" i="1" u="none" strike="noStrike" kern="1200" cap="none" spc="-40" normalizeH="0" baseline="0" noProof="0" dirty="0">
                <a:ln>
                  <a:noFill/>
                </a:ln>
                <a:solidFill>
                  <a:srgbClr val="FFFFFF"/>
                </a:solidFill>
                <a:effectLst/>
                <a:uLnTx/>
                <a:uFillTx/>
                <a:latin typeface="Brush Script MT"/>
                <a:ea typeface="+mn-ea"/>
                <a:cs typeface="Brush Script MT"/>
              </a:rPr>
              <a:t> </a:t>
            </a:r>
            <a:r>
              <a:rPr kumimoji="0" lang="da-DK" sz="2800" b="0" i="1" u="none" strike="noStrike" kern="1200" cap="none" spc="-10" normalizeH="0" baseline="0" noProof="0" dirty="0">
                <a:ln>
                  <a:noFill/>
                </a:ln>
                <a:solidFill>
                  <a:srgbClr val="FFFFFF"/>
                </a:solidFill>
                <a:effectLst/>
                <a:uLnTx/>
                <a:uFillTx/>
                <a:latin typeface="Brush Script MT"/>
                <a:ea typeface="+mn-ea"/>
                <a:cs typeface="Brush Script MT"/>
              </a:rPr>
              <a:t>bekvemme</a:t>
            </a:r>
            <a:endParaRPr kumimoji="0" lang="da-DK" sz="28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18" name="object 26">
            <a:extLst>
              <a:ext uri="{FF2B5EF4-FFF2-40B4-BE49-F238E27FC236}">
                <a16:creationId xmlns:a16="http://schemas.microsoft.com/office/drawing/2014/main" id="{FEFDD6D6-31A9-2B3A-9A19-ACC1456D1427}"/>
              </a:ext>
            </a:extLst>
          </p:cNvPr>
          <p:cNvSpPr txBox="1"/>
          <p:nvPr/>
        </p:nvSpPr>
        <p:spPr>
          <a:xfrm>
            <a:off x="8041968" y="1776659"/>
            <a:ext cx="1707614" cy="307777"/>
          </a:xfrm>
          <a:prstGeom prst="rect">
            <a:avLst/>
          </a:prstGeom>
        </p:spPr>
        <p:txBody>
          <a:bodyPr vert="horz" wrap="square" lIns="0" tIns="0" rIns="0" bIns="0" rtlCol="0">
            <a:spAutoFit/>
          </a:bodyPr>
          <a:lstStyle/>
          <a:p>
            <a:pPr marL="85725" marR="0" lvl="0" indent="0" algn="l"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De</a:t>
            </a:r>
            <a:r>
              <a:rPr kumimoji="0" lang="da-DK" sz="2000" b="0" i="0" u="none" strike="noStrike" kern="1200" cap="none" spc="-25" normalizeH="0" baseline="0" noProof="0" dirty="0">
                <a:ln>
                  <a:noFill/>
                </a:ln>
                <a:solidFill>
                  <a:srgbClr val="FFFFFF"/>
                </a:solidFill>
                <a:effectLst/>
                <a:uLnTx/>
                <a:uFillTx/>
                <a:latin typeface="Times New Roman"/>
                <a:ea typeface="+mn-ea"/>
                <a:cs typeface="Times New Roman"/>
              </a:rPr>
              <a:t> </a:t>
            </a: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traditionelle</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19" name="object 26">
            <a:extLst>
              <a:ext uri="{FF2B5EF4-FFF2-40B4-BE49-F238E27FC236}">
                <a16:creationId xmlns:a16="http://schemas.microsoft.com/office/drawing/2014/main" id="{C337530A-859E-6B70-B3DA-D854AFFAB5DD}"/>
              </a:ext>
            </a:extLst>
          </p:cNvPr>
          <p:cNvSpPr txBox="1"/>
          <p:nvPr/>
        </p:nvSpPr>
        <p:spPr>
          <a:xfrm>
            <a:off x="9875364" y="1785840"/>
            <a:ext cx="1707614" cy="276999"/>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De</a:t>
            </a:r>
            <a:r>
              <a:rPr kumimoji="0" lang="da-DK" sz="1800" b="0" i="0" u="none" strike="noStrike" kern="1200" cap="none" spc="-50" normalizeH="0" baseline="0" noProof="0" dirty="0">
                <a:ln>
                  <a:noFill/>
                </a:ln>
                <a:solidFill>
                  <a:srgbClr val="FFFFFF"/>
                </a:solidFill>
                <a:effectLst/>
                <a:uLnTx/>
                <a:uFillTx/>
                <a:latin typeface="Bahnschrift"/>
                <a:ea typeface="+mn-ea"/>
                <a:cs typeface="Bahnschrift"/>
              </a:rPr>
              <a:t> </a:t>
            </a: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umiddelbare</a:t>
            </a:r>
            <a:endParaRPr kumimoji="0" lang="da-DK" sz="18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0" name="object 26">
            <a:extLst>
              <a:ext uri="{FF2B5EF4-FFF2-40B4-BE49-F238E27FC236}">
                <a16:creationId xmlns:a16="http://schemas.microsoft.com/office/drawing/2014/main" id="{1531B0DB-B33E-96EC-981E-E9F79036BC8F}"/>
              </a:ext>
            </a:extLst>
          </p:cNvPr>
          <p:cNvSpPr txBox="1"/>
          <p:nvPr/>
        </p:nvSpPr>
        <p:spPr>
          <a:xfrm>
            <a:off x="2719305" y="1876846"/>
            <a:ext cx="1526540" cy="492443"/>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lang="da-DK" sz="3200" b="0" i="0" u="none" strike="noStrike" kern="1200" cap="none" spc="-5" normalizeH="0" baseline="0" noProof="0" dirty="0">
                <a:ln>
                  <a:noFill/>
                </a:ln>
                <a:solidFill>
                  <a:srgbClr val="FFFFFF"/>
                </a:solidFill>
                <a:effectLst/>
                <a:uLnTx/>
                <a:uFillTx/>
                <a:latin typeface="Gabriola"/>
                <a:ea typeface="+mn-ea"/>
                <a:cs typeface="Gabriola"/>
              </a:rPr>
              <a:t>12 pct.</a:t>
            </a:r>
            <a:endParaRPr kumimoji="0" sz="3200" b="0" i="0" u="none" strike="noStrike" kern="1200" cap="none" spc="0" normalizeH="0" baseline="0" noProof="0" dirty="0">
              <a:ln>
                <a:noFill/>
              </a:ln>
              <a:solidFill>
                <a:srgbClr val="000000"/>
              </a:solidFill>
              <a:effectLst/>
              <a:uLnTx/>
              <a:uFillTx/>
              <a:latin typeface="Gabriola"/>
              <a:ea typeface="+mn-ea"/>
              <a:cs typeface="Gabriola"/>
            </a:endParaRPr>
          </a:p>
        </p:txBody>
      </p:sp>
      <p:sp>
        <p:nvSpPr>
          <p:cNvPr id="21" name="object 26">
            <a:extLst>
              <a:ext uri="{FF2B5EF4-FFF2-40B4-BE49-F238E27FC236}">
                <a16:creationId xmlns:a16="http://schemas.microsoft.com/office/drawing/2014/main" id="{8B2E7D97-71C5-5D5B-3709-8A7AD853544B}"/>
              </a:ext>
            </a:extLst>
          </p:cNvPr>
          <p:cNvSpPr txBox="1"/>
          <p:nvPr/>
        </p:nvSpPr>
        <p:spPr>
          <a:xfrm>
            <a:off x="4424049" y="2035691"/>
            <a:ext cx="1707614" cy="307777"/>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Agency FB"/>
                <a:ea typeface="+mn-ea"/>
                <a:cs typeface="Agency FB"/>
              </a:rPr>
              <a:t>13 pct.</a:t>
            </a:r>
            <a:endParaRPr kumimoji="0" lang="da-DK" sz="20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22" name="object 26">
            <a:extLst>
              <a:ext uri="{FF2B5EF4-FFF2-40B4-BE49-F238E27FC236}">
                <a16:creationId xmlns:a16="http://schemas.microsoft.com/office/drawing/2014/main" id="{C66F9BF0-9EF7-FA1E-1CD9-7474139E7599}"/>
              </a:ext>
            </a:extLst>
          </p:cNvPr>
          <p:cNvSpPr txBox="1"/>
          <p:nvPr/>
        </p:nvSpPr>
        <p:spPr>
          <a:xfrm>
            <a:off x="6249502" y="2011549"/>
            <a:ext cx="1707614" cy="369332"/>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400" b="0" i="1" u="none" strike="noStrike" kern="1200" cap="none" spc="-5" normalizeH="0" baseline="0" noProof="0" dirty="0">
                <a:ln>
                  <a:noFill/>
                </a:ln>
                <a:solidFill>
                  <a:srgbClr val="FFFFFF"/>
                </a:solidFill>
                <a:effectLst/>
                <a:uLnTx/>
                <a:uFillTx/>
                <a:latin typeface="Brush Script MT"/>
                <a:ea typeface="+mn-ea"/>
                <a:cs typeface="Brush Script MT"/>
              </a:rPr>
              <a:t>28 pct.</a:t>
            </a:r>
            <a:endParaRPr kumimoji="0" lang="da-DK" sz="24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23" name="object 26">
            <a:extLst>
              <a:ext uri="{FF2B5EF4-FFF2-40B4-BE49-F238E27FC236}">
                <a16:creationId xmlns:a16="http://schemas.microsoft.com/office/drawing/2014/main" id="{091E729C-AFD1-7AF8-4704-12D1BB15D72B}"/>
              </a:ext>
            </a:extLst>
          </p:cNvPr>
          <p:cNvSpPr txBox="1"/>
          <p:nvPr/>
        </p:nvSpPr>
        <p:spPr>
          <a:xfrm>
            <a:off x="8036322" y="2041949"/>
            <a:ext cx="1707614" cy="307777"/>
          </a:xfrm>
          <a:prstGeom prst="rect">
            <a:avLst/>
          </a:prstGeom>
        </p:spPr>
        <p:txBody>
          <a:bodyPr vert="horz" wrap="square" lIns="0" tIns="0" rIns="0" bIns="0" rtlCol="0">
            <a:spAutoFit/>
          </a:bodyPr>
          <a:lstStyle/>
          <a:p>
            <a:pPr marL="85725" marR="0" lvl="0" indent="0" algn="ctr"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15 pct.</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24" name="object 26">
            <a:extLst>
              <a:ext uri="{FF2B5EF4-FFF2-40B4-BE49-F238E27FC236}">
                <a16:creationId xmlns:a16="http://schemas.microsoft.com/office/drawing/2014/main" id="{8BD85182-E71D-96F1-A6B8-9140781242EA}"/>
              </a:ext>
            </a:extLst>
          </p:cNvPr>
          <p:cNvSpPr txBox="1"/>
          <p:nvPr/>
        </p:nvSpPr>
        <p:spPr>
          <a:xfrm>
            <a:off x="9881007" y="2051130"/>
            <a:ext cx="1707614" cy="307777"/>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Bahnschrift"/>
                <a:ea typeface="+mn-ea"/>
                <a:cs typeface="Bahnschrift"/>
              </a:rPr>
              <a:t>18 pct.</a:t>
            </a:r>
            <a:endParaRPr kumimoji="0" lang="da-DK" sz="20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5" name="Tekstfelt 24">
            <a:extLst>
              <a:ext uri="{FF2B5EF4-FFF2-40B4-BE49-F238E27FC236}">
                <a16:creationId xmlns:a16="http://schemas.microsoft.com/office/drawing/2014/main" id="{79E7ACCA-9DF2-E724-37CD-E8A2C5E65431}"/>
              </a:ext>
            </a:extLst>
          </p:cNvPr>
          <p:cNvSpPr txBox="1"/>
          <p:nvPr/>
        </p:nvSpPr>
        <p:spPr>
          <a:xfrm>
            <a:off x="1797362" y="423664"/>
            <a:ext cx="8652924"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…der prioriterer forskelligt ved </a:t>
            </a:r>
            <a:r>
              <a:rPr kumimoji="0" lang="da-DK" sz="2000" b="1" i="0" u="none" strike="noStrike" kern="1200" cap="none" spc="0" normalizeH="0" baseline="0" noProof="0" dirty="0">
                <a:ln>
                  <a:noFill/>
                </a:ln>
                <a:solidFill>
                  <a:srgbClr val="D79B93"/>
                </a:solidFill>
                <a:effectLst/>
                <a:uLnTx/>
                <a:uFillTx/>
                <a:latin typeface="Arial" panose="020B0604020202020204"/>
                <a:ea typeface="+mn-ea"/>
                <a:cs typeface="+mn-cs"/>
              </a:rPr>
              <a:t>valg af hakket grisekød</a:t>
            </a:r>
          </a:p>
        </p:txBody>
      </p:sp>
      <p:sp>
        <p:nvSpPr>
          <p:cNvPr id="27" name="Tekstfelt 26">
            <a:extLst>
              <a:ext uri="{FF2B5EF4-FFF2-40B4-BE49-F238E27FC236}">
                <a16:creationId xmlns:a16="http://schemas.microsoft.com/office/drawing/2014/main" id="{71873548-8E2A-D79B-2E45-54F736A363DA}"/>
              </a:ext>
            </a:extLst>
          </p:cNvPr>
          <p:cNvSpPr txBox="1"/>
          <p:nvPr/>
        </p:nvSpPr>
        <p:spPr>
          <a:xfrm>
            <a:off x="2570179" y="4326216"/>
            <a:ext cx="1746738" cy="1546577"/>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Uden tilsætningsstoffer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ekstfelt 27">
            <a:extLst>
              <a:ext uri="{FF2B5EF4-FFF2-40B4-BE49-F238E27FC236}">
                <a16:creationId xmlns:a16="http://schemas.microsoft.com/office/drawing/2014/main" id="{AF4B6EFA-52B4-E769-108C-8379AE8061C7}"/>
              </a:ext>
            </a:extLst>
          </p:cNvPr>
          <p:cNvSpPr txBox="1"/>
          <p:nvPr/>
        </p:nvSpPr>
        <p:spPr>
          <a:xfrm>
            <a:off x="4374318" y="4326216"/>
            <a:ext cx="1875183"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B050"/>
                </a:solidFill>
                <a:effectLst/>
                <a:uLnTx/>
                <a:uFillTx/>
                <a:latin typeface="Arial" panose="020B0604020202020204"/>
                <a:ea typeface="+mn-ea"/>
                <a:cs typeface="+mn-cs"/>
              </a:rPr>
              <a:t>Økologisk 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Ingen tilsætningsstoffer</a:t>
            </a:r>
          </a:p>
        </p:txBody>
      </p:sp>
      <p:sp>
        <p:nvSpPr>
          <p:cNvPr id="29" name="Tekstfelt 28">
            <a:extLst>
              <a:ext uri="{FF2B5EF4-FFF2-40B4-BE49-F238E27FC236}">
                <a16:creationId xmlns:a16="http://schemas.microsoft.com/office/drawing/2014/main" id="{B317B82A-47FD-0A16-11A7-2FBFB462C31B}"/>
              </a:ext>
            </a:extLst>
          </p:cNvPr>
          <p:cNvSpPr txBox="1"/>
          <p:nvPr/>
        </p:nvSpPr>
        <p:spPr>
          <a:xfrm>
            <a:off x="6162634" y="4326216"/>
            <a:ext cx="1746738" cy="1546577"/>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 + på tilbud</a:t>
            </a:r>
          </a:p>
        </p:txBody>
      </p:sp>
      <p:sp>
        <p:nvSpPr>
          <p:cNvPr id="30" name="Tekstfelt 29">
            <a:extLst>
              <a:ext uri="{FF2B5EF4-FFF2-40B4-BE49-F238E27FC236}">
                <a16:creationId xmlns:a16="http://schemas.microsoft.com/office/drawing/2014/main" id="{9B8ED41F-6920-79A2-2178-65FC56D943E3}"/>
              </a:ext>
            </a:extLst>
          </p:cNvPr>
          <p:cNvSpPr txBox="1"/>
          <p:nvPr/>
        </p:nvSpPr>
        <p:spPr>
          <a:xfrm>
            <a:off x="7985842" y="4326216"/>
            <a:ext cx="2030518"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 </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p:txBody>
      </p:sp>
      <p:sp>
        <p:nvSpPr>
          <p:cNvPr id="31" name="Tekstfelt 30">
            <a:extLst>
              <a:ext uri="{FF2B5EF4-FFF2-40B4-BE49-F238E27FC236}">
                <a16:creationId xmlns:a16="http://schemas.microsoft.com/office/drawing/2014/main" id="{3601F6B1-F223-B13D-A7D8-B978E12E0D07}"/>
              </a:ext>
            </a:extLst>
          </p:cNvPr>
          <p:cNvSpPr txBox="1"/>
          <p:nvPr/>
        </p:nvSpPr>
        <p:spPr>
          <a:xfrm>
            <a:off x="9882553" y="4326216"/>
            <a:ext cx="1983626"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Passende pakkestørrelse (passer til mit behov)</a:t>
            </a:r>
          </a:p>
        </p:txBody>
      </p:sp>
      <p:sp>
        <p:nvSpPr>
          <p:cNvPr id="32" name="Tekstfelt 31">
            <a:extLst>
              <a:ext uri="{FF2B5EF4-FFF2-40B4-BE49-F238E27FC236}">
                <a16:creationId xmlns:a16="http://schemas.microsoft.com/office/drawing/2014/main" id="{65A1B5E9-C43C-12F7-CEC4-9A0266186B47}"/>
              </a:ext>
            </a:extLst>
          </p:cNvPr>
          <p:cNvSpPr txBox="1"/>
          <p:nvPr/>
        </p:nvSpPr>
        <p:spPr>
          <a:xfrm>
            <a:off x="801336" y="4508938"/>
            <a:ext cx="1574002" cy="2616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Arial" panose="020B0604020202020204"/>
                <a:ea typeface="+mn-ea"/>
                <a:cs typeface="+mn-cs"/>
              </a:rPr>
              <a:t>(for lav base)</a:t>
            </a:r>
          </a:p>
        </p:txBody>
      </p:sp>
      <p:sp>
        <p:nvSpPr>
          <p:cNvPr id="26" name="Rektangel 25">
            <a:extLst>
              <a:ext uri="{FF2B5EF4-FFF2-40B4-BE49-F238E27FC236}">
                <a16:creationId xmlns:a16="http://schemas.microsoft.com/office/drawing/2014/main" id="{76A7E3EF-A18E-B7F8-FA15-85F1C5821403}"/>
              </a:ext>
            </a:extLst>
          </p:cNvPr>
          <p:cNvSpPr/>
          <p:nvPr/>
        </p:nvSpPr>
        <p:spPr>
          <a:xfrm>
            <a:off x="2567368" y="4357590"/>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5C6C25DD-3ED8-FB9C-2B9F-E6ECF123B54B}"/>
              </a:ext>
            </a:extLst>
          </p:cNvPr>
          <p:cNvSpPr/>
          <p:nvPr/>
        </p:nvSpPr>
        <p:spPr>
          <a:xfrm>
            <a:off x="6218232" y="4683442"/>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ktangel 33">
            <a:extLst>
              <a:ext uri="{FF2B5EF4-FFF2-40B4-BE49-F238E27FC236}">
                <a16:creationId xmlns:a16="http://schemas.microsoft.com/office/drawing/2014/main" id="{DB6579C8-5E0B-62AE-C400-77A53E73BA08}"/>
              </a:ext>
            </a:extLst>
          </p:cNvPr>
          <p:cNvSpPr/>
          <p:nvPr/>
        </p:nvSpPr>
        <p:spPr>
          <a:xfrm>
            <a:off x="4345966" y="4995877"/>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ktangel 34">
            <a:extLst>
              <a:ext uri="{FF2B5EF4-FFF2-40B4-BE49-F238E27FC236}">
                <a16:creationId xmlns:a16="http://schemas.microsoft.com/office/drawing/2014/main" id="{2D1CB664-D587-2027-AE89-8BBFA43894D8}"/>
              </a:ext>
            </a:extLst>
          </p:cNvPr>
          <p:cNvSpPr/>
          <p:nvPr/>
        </p:nvSpPr>
        <p:spPr>
          <a:xfrm>
            <a:off x="8038563" y="4683442"/>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ktangel 35">
            <a:extLst>
              <a:ext uri="{FF2B5EF4-FFF2-40B4-BE49-F238E27FC236}">
                <a16:creationId xmlns:a16="http://schemas.microsoft.com/office/drawing/2014/main" id="{6216D812-209D-E62E-1AB0-775979EF4DBB}"/>
              </a:ext>
            </a:extLst>
          </p:cNvPr>
          <p:cNvSpPr/>
          <p:nvPr/>
        </p:nvSpPr>
        <p:spPr>
          <a:xfrm>
            <a:off x="2562114" y="5329795"/>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ktangel 36">
            <a:extLst>
              <a:ext uri="{FF2B5EF4-FFF2-40B4-BE49-F238E27FC236}">
                <a16:creationId xmlns:a16="http://schemas.microsoft.com/office/drawing/2014/main" id="{AE15A636-73B7-BC3E-B01C-48E716EFD286}"/>
              </a:ext>
            </a:extLst>
          </p:cNvPr>
          <p:cNvSpPr/>
          <p:nvPr/>
        </p:nvSpPr>
        <p:spPr>
          <a:xfrm>
            <a:off x="4340712" y="5169297"/>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ktangel 37">
            <a:extLst>
              <a:ext uri="{FF2B5EF4-FFF2-40B4-BE49-F238E27FC236}">
                <a16:creationId xmlns:a16="http://schemas.microsoft.com/office/drawing/2014/main" id="{54559834-8F35-6AEB-07CB-68A20FC59704}"/>
              </a:ext>
            </a:extLst>
          </p:cNvPr>
          <p:cNvSpPr/>
          <p:nvPr/>
        </p:nvSpPr>
        <p:spPr>
          <a:xfrm>
            <a:off x="4345970" y="4691078"/>
            <a:ext cx="1775012" cy="1828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404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AEF0C908-916D-E538-3172-83B10CEB13F5}"/>
              </a:ext>
            </a:extLst>
          </p:cNvPr>
          <p:cNvPicPr/>
          <p:nvPr/>
        </p:nvPicPr>
        <p:blipFill rotWithShape="1">
          <a:blip r:embed="rId2" cstate="print"/>
          <a:srcRect l="218" t="5716" r="2342" b="25559"/>
          <a:stretch/>
        </p:blipFill>
        <p:spPr>
          <a:xfrm>
            <a:off x="4428490" y="2378976"/>
            <a:ext cx="1692870" cy="1900101"/>
          </a:xfrm>
          <a:prstGeom prst="rect">
            <a:avLst/>
          </a:prstGeom>
        </p:spPr>
      </p:pic>
      <p:pic>
        <p:nvPicPr>
          <p:cNvPr id="3" name="object 10">
            <a:extLst>
              <a:ext uri="{FF2B5EF4-FFF2-40B4-BE49-F238E27FC236}">
                <a16:creationId xmlns:a16="http://schemas.microsoft.com/office/drawing/2014/main" id="{8F6E6D70-8E82-C581-53AB-338347281DDD}"/>
              </a:ext>
            </a:extLst>
          </p:cNvPr>
          <p:cNvPicPr/>
          <p:nvPr/>
        </p:nvPicPr>
        <p:blipFill rotWithShape="1">
          <a:blip r:embed="rId3" cstate="print"/>
          <a:srcRect t="14972" b="16738"/>
          <a:stretch/>
        </p:blipFill>
        <p:spPr>
          <a:xfrm>
            <a:off x="801336" y="2378976"/>
            <a:ext cx="1692000" cy="1900800"/>
          </a:xfrm>
          <a:prstGeom prst="rect">
            <a:avLst/>
          </a:prstGeom>
        </p:spPr>
      </p:pic>
      <p:pic>
        <p:nvPicPr>
          <p:cNvPr id="4" name="object 13">
            <a:extLst>
              <a:ext uri="{FF2B5EF4-FFF2-40B4-BE49-F238E27FC236}">
                <a16:creationId xmlns:a16="http://schemas.microsoft.com/office/drawing/2014/main" id="{9AF4D46A-141E-6AE9-04FE-83B8FD66CA9E}"/>
              </a:ext>
            </a:extLst>
          </p:cNvPr>
          <p:cNvPicPr/>
          <p:nvPr/>
        </p:nvPicPr>
        <p:blipFill rotWithShape="1">
          <a:blip r:embed="rId4" cstate="print"/>
          <a:srcRect b="31275"/>
          <a:stretch/>
        </p:blipFill>
        <p:spPr>
          <a:xfrm>
            <a:off x="2616994" y="2378976"/>
            <a:ext cx="1692000" cy="1900101"/>
          </a:xfrm>
          <a:prstGeom prst="rect">
            <a:avLst/>
          </a:prstGeom>
        </p:spPr>
      </p:pic>
      <p:pic>
        <p:nvPicPr>
          <p:cNvPr id="5" name="object 16">
            <a:extLst>
              <a:ext uri="{FF2B5EF4-FFF2-40B4-BE49-F238E27FC236}">
                <a16:creationId xmlns:a16="http://schemas.microsoft.com/office/drawing/2014/main" id="{820430AD-A0BB-B161-DEE3-8D4EA6F92DA3}"/>
              </a:ext>
            </a:extLst>
          </p:cNvPr>
          <p:cNvPicPr/>
          <p:nvPr/>
        </p:nvPicPr>
        <p:blipFill rotWithShape="1">
          <a:blip r:embed="rId5" cstate="print"/>
          <a:srcRect b="31275"/>
          <a:stretch/>
        </p:blipFill>
        <p:spPr>
          <a:xfrm>
            <a:off x="6251666" y="2378976"/>
            <a:ext cx="1692000" cy="1900101"/>
          </a:xfrm>
          <a:prstGeom prst="rect">
            <a:avLst/>
          </a:prstGeom>
        </p:spPr>
      </p:pic>
      <p:pic>
        <p:nvPicPr>
          <p:cNvPr id="6" name="object 22">
            <a:extLst>
              <a:ext uri="{FF2B5EF4-FFF2-40B4-BE49-F238E27FC236}">
                <a16:creationId xmlns:a16="http://schemas.microsoft.com/office/drawing/2014/main" id="{726D9189-6C8E-0720-16E1-0F874E275DA0}"/>
              </a:ext>
            </a:extLst>
          </p:cNvPr>
          <p:cNvPicPr/>
          <p:nvPr/>
        </p:nvPicPr>
        <p:blipFill rotWithShape="1">
          <a:blip r:embed="rId6" cstate="print"/>
          <a:srcRect b="31275"/>
          <a:stretch/>
        </p:blipFill>
        <p:spPr>
          <a:xfrm>
            <a:off x="9894460" y="2378976"/>
            <a:ext cx="1692000" cy="1900101"/>
          </a:xfrm>
          <a:prstGeom prst="rect">
            <a:avLst/>
          </a:prstGeom>
        </p:spPr>
      </p:pic>
      <p:pic>
        <p:nvPicPr>
          <p:cNvPr id="7" name="object 19">
            <a:extLst>
              <a:ext uri="{FF2B5EF4-FFF2-40B4-BE49-F238E27FC236}">
                <a16:creationId xmlns:a16="http://schemas.microsoft.com/office/drawing/2014/main" id="{E5A7A474-CD6E-6F46-B270-42CDA67D1002}"/>
              </a:ext>
            </a:extLst>
          </p:cNvPr>
          <p:cNvPicPr/>
          <p:nvPr/>
        </p:nvPicPr>
        <p:blipFill rotWithShape="1">
          <a:blip r:embed="rId7" cstate="print"/>
          <a:srcRect b="31275"/>
          <a:stretch/>
        </p:blipFill>
        <p:spPr>
          <a:xfrm>
            <a:off x="8061064" y="2378976"/>
            <a:ext cx="1692000" cy="1900101"/>
          </a:xfrm>
          <a:prstGeom prst="rect">
            <a:avLst/>
          </a:prstGeom>
        </p:spPr>
      </p:pic>
      <p:sp>
        <p:nvSpPr>
          <p:cNvPr id="8" name="Rektangel 7">
            <a:extLst>
              <a:ext uri="{FF2B5EF4-FFF2-40B4-BE49-F238E27FC236}">
                <a16:creationId xmlns:a16="http://schemas.microsoft.com/office/drawing/2014/main" id="{881D7418-CEA1-6BE7-4077-30DFC8A0F41A}"/>
              </a:ext>
            </a:extLst>
          </p:cNvPr>
          <p:cNvSpPr/>
          <p:nvPr/>
        </p:nvSpPr>
        <p:spPr>
          <a:xfrm>
            <a:off x="801336" y="1709278"/>
            <a:ext cx="1692000" cy="669508"/>
          </a:xfrm>
          <a:prstGeom prst="rect">
            <a:avLst/>
          </a:prstGeom>
          <a:solidFill>
            <a:srgbClr val="00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C23B96EF-C864-0F58-EC99-49FB2ABFC2E9}"/>
              </a:ext>
            </a:extLst>
          </p:cNvPr>
          <p:cNvSpPr/>
          <p:nvPr/>
        </p:nvSpPr>
        <p:spPr>
          <a:xfrm>
            <a:off x="2616994" y="1709278"/>
            <a:ext cx="1692000" cy="669508"/>
          </a:xfrm>
          <a:prstGeom prst="rect">
            <a:avLst/>
          </a:prstGeom>
          <a:solidFill>
            <a:srgbClr val="5A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173FF7DA-D053-9AC1-A052-8413A38AD23E}"/>
              </a:ext>
            </a:extLst>
          </p:cNvPr>
          <p:cNvSpPr/>
          <p:nvPr/>
        </p:nvSpPr>
        <p:spPr>
          <a:xfrm>
            <a:off x="4429360" y="1709278"/>
            <a:ext cx="1692000" cy="669508"/>
          </a:xfrm>
          <a:prstGeom prst="rect">
            <a:avLst/>
          </a:prstGeom>
          <a:solidFill>
            <a:srgbClr val="095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9623067F-03B8-F500-028B-9FAAC0CDCCD2}"/>
              </a:ext>
            </a:extLst>
          </p:cNvPr>
          <p:cNvSpPr/>
          <p:nvPr/>
        </p:nvSpPr>
        <p:spPr>
          <a:xfrm>
            <a:off x="6251666" y="1709278"/>
            <a:ext cx="1692000" cy="669508"/>
          </a:xfrm>
          <a:prstGeom prst="rect">
            <a:avLst/>
          </a:prstGeom>
          <a:solidFill>
            <a:srgbClr val="79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F670B290-860C-318B-5146-42035B3EE361}"/>
              </a:ext>
            </a:extLst>
          </p:cNvPr>
          <p:cNvSpPr/>
          <p:nvPr/>
        </p:nvSpPr>
        <p:spPr>
          <a:xfrm>
            <a:off x="8061064" y="1709278"/>
            <a:ext cx="1692000" cy="669508"/>
          </a:xfrm>
          <a:prstGeom prst="rect">
            <a:avLst/>
          </a:prstGeom>
          <a:solidFill>
            <a:srgbClr val="ED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3" name="Rektangel 12">
            <a:extLst>
              <a:ext uri="{FF2B5EF4-FFF2-40B4-BE49-F238E27FC236}">
                <a16:creationId xmlns:a16="http://schemas.microsoft.com/office/drawing/2014/main" id="{690AA1E2-2360-71C4-D7A1-8D25ED57722F}"/>
              </a:ext>
            </a:extLst>
          </p:cNvPr>
          <p:cNvSpPr/>
          <p:nvPr/>
        </p:nvSpPr>
        <p:spPr>
          <a:xfrm>
            <a:off x="9894460" y="1710394"/>
            <a:ext cx="1692000" cy="669508"/>
          </a:xfrm>
          <a:prstGeom prst="rect">
            <a:avLst/>
          </a:prstGeom>
          <a:solidFill>
            <a:srgbClr val="D00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4" name="object 24">
            <a:extLst>
              <a:ext uri="{FF2B5EF4-FFF2-40B4-BE49-F238E27FC236}">
                <a16:creationId xmlns:a16="http://schemas.microsoft.com/office/drawing/2014/main" id="{589771D6-4F04-E9BE-4E7F-E95EAB403ABC}"/>
              </a:ext>
            </a:extLst>
          </p:cNvPr>
          <p:cNvSpPr txBox="1"/>
          <p:nvPr/>
        </p:nvSpPr>
        <p:spPr>
          <a:xfrm>
            <a:off x="842791" y="1775421"/>
            <a:ext cx="1609090" cy="536044"/>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err="1">
                <a:ln>
                  <a:noFill/>
                </a:ln>
                <a:solidFill>
                  <a:srgbClr val="FFFFFF"/>
                </a:solidFill>
                <a:effectLst/>
                <a:uLnTx/>
                <a:uFillTx/>
                <a:latin typeface="Arial"/>
                <a:ea typeface="+mn-ea"/>
                <a:cs typeface="Arial"/>
              </a:rPr>
              <a:t>Madspecialister</a:t>
            </a:r>
            <a:endParaRPr kumimoji="0" lang="da-DK" sz="1800" b="0" i="0" u="none" strike="noStrike" kern="1200" cap="none" spc="-5" normalizeH="0" baseline="0" noProof="0" dirty="0">
              <a:ln>
                <a:noFill/>
              </a:ln>
              <a:solidFill>
                <a:srgbClr val="FFFFFF"/>
              </a:solidFill>
              <a:effectLst/>
              <a:uLnTx/>
              <a:uFillTx/>
              <a:latin typeface="Arial"/>
              <a:ea typeface="+mn-ea"/>
              <a:cs typeface="Arial"/>
            </a:endParaRPr>
          </a:p>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lang="da-DK" sz="1600" b="0" i="0" u="none" strike="noStrike" kern="1200" cap="none" spc="-5" normalizeH="0" baseline="0" noProof="0" dirty="0">
                <a:ln>
                  <a:noFill/>
                </a:ln>
                <a:solidFill>
                  <a:srgbClr val="FFFFFF"/>
                </a:solidFill>
                <a:effectLst/>
                <a:uLnTx/>
                <a:uFillTx/>
                <a:latin typeface="Arial"/>
                <a:ea typeface="+mn-ea"/>
                <a:cs typeface="Arial"/>
              </a:rPr>
              <a:t>12 pct.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26">
            <a:extLst>
              <a:ext uri="{FF2B5EF4-FFF2-40B4-BE49-F238E27FC236}">
                <a16:creationId xmlns:a16="http://schemas.microsoft.com/office/drawing/2014/main" id="{B6220B87-5256-FE4A-2EF6-0E46220B470D}"/>
              </a:ext>
            </a:extLst>
          </p:cNvPr>
          <p:cNvSpPr txBox="1"/>
          <p:nvPr/>
        </p:nvSpPr>
        <p:spPr>
          <a:xfrm>
            <a:off x="2699724" y="1664812"/>
            <a:ext cx="1526540" cy="430887"/>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err="1">
                <a:ln>
                  <a:noFill/>
                </a:ln>
                <a:solidFill>
                  <a:srgbClr val="FFFFFF"/>
                </a:solidFill>
                <a:effectLst/>
                <a:uLnTx/>
                <a:uFillTx/>
                <a:latin typeface="Gabriola"/>
                <a:ea typeface="+mn-ea"/>
                <a:cs typeface="Gabriola"/>
              </a:rPr>
              <a:t>Madidealister</a:t>
            </a:r>
            <a:endParaRPr kumimoji="0" lang="da-DK" sz="2800" b="0" i="0" u="none" strike="noStrike" kern="1200" cap="none" spc="-5" normalizeH="0" baseline="0" noProof="0" dirty="0">
              <a:ln>
                <a:noFill/>
              </a:ln>
              <a:solidFill>
                <a:srgbClr val="FFFFFF"/>
              </a:solidFill>
              <a:effectLst/>
              <a:uLnTx/>
              <a:uFillTx/>
              <a:latin typeface="Gabriola"/>
              <a:ea typeface="+mn-ea"/>
              <a:cs typeface="Gabriola"/>
            </a:endParaRPr>
          </a:p>
        </p:txBody>
      </p:sp>
      <p:sp>
        <p:nvSpPr>
          <p:cNvPr id="16" name="object 26">
            <a:extLst>
              <a:ext uri="{FF2B5EF4-FFF2-40B4-BE49-F238E27FC236}">
                <a16:creationId xmlns:a16="http://schemas.microsoft.com/office/drawing/2014/main" id="{800A742C-A621-0668-6046-26C21691DF99}"/>
              </a:ext>
            </a:extLst>
          </p:cNvPr>
          <p:cNvSpPr txBox="1"/>
          <p:nvPr/>
        </p:nvSpPr>
        <p:spPr>
          <a:xfrm>
            <a:off x="4410795" y="1718867"/>
            <a:ext cx="1707614" cy="381515"/>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gency FB"/>
                <a:ea typeface="+mn-ea"/>
                <a:cs typeface="Agency FB"/>
              </a:rPr>
              <a:t>Grøntentusiaster</a:t>
            </a:r>
            <a:endParaRPr kumimoji="0" lang="da-DK" sz="24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17" name="object 26">
            <a:extLst>
              <a:ext uri="{FF2B5EF4-FFF2-40B4-BE49-F238E27FC236}">
                <a16:creationId xmlns:a16="http://schemas.microsoft.com/office/drawing/2014/main" id="{6FCCF5C7-4670-2E74-19DE-E02BE2529DE2}"/>
              </a:ext>
            </a:extLst>
          </p:cNvPr>
          <p:cNvSpPr txBox="1"/>
          <p:nvPr/>
        </p:nvSpPr>
        <p:spPr>
          <a:xfrm>
            <a:off x="6194164" y="1701103"/>
            <a:ext cx="1707614" cy="443070"/>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800" b="0" i="1" u="none" strike="noStrike" kern="1200" cap="none" spc="-5" normalizeH="0" baseline="0" noProof="0" dirty="0">
                <a:ln>
                  <a:noFill/>
                </a:ln>
                <a:solidFill>
                  <a:srgbClr val="FFFFFF"/>
                </a:solidFill>
                <a:effectLst/>
                <a:uLnTx/>
                <a:uFillTx/>
                <a:latin typeface="Brush Script MT"/>
                <a:ea typeface="+mn-ea"/>
                <a:cs typeface="Brush Script MT"/>
              </a:rPr>
              <a:t>De</a:t>
            </a:r>
            <a:r>
              <a:rPr kumimoji="0" lang="da-DK" sz="2800" b="0" i="1" u="none" strike="noStrike" kern="1200" cap="none" spc="-40" normalizeH="0" baseline="0" noProof="0" dirty="0">
                <a:ln>
                  <a:noFill/>
                </a:ln>
                <a:solidFill>
                  <a:srgbClr val="FFFFFF"/>
                </a:solidFill>
                <a:effectLst/>
                <a:uLnTx/>
                <a:uFillTx/>
                <a:latin typeface="Brush Script MT"/>
                <a:ea typeface="+mn-ea"/>
                <a:cs typeface="Brush Script MT"/>
              </a:rPr>
              <a:t> </a:t>
            </a:r>
            <a:r>
              <a:rPr kumimoji="0" lang="da-DK" sz="2800" b="0" i="1" u="none" strike="noStrike" kern="1200" cap="none" spc="-10" normalizeH="0" baseline="0" noProof="0" dirty="0">
                <a:ln>
                  <a:noFill/>
                </a:ln>
                <a:solidFill>
                  <a:srgbClr val="FFFFFF"/>
                </a:solidFill>
                <a:effectLst/>
                <a:uLnTx/>
                <a:uFillTx/>
                <a:latin typeface="Brush Script MT"/>
                <a:ea typeface="+mn-ea"/>
                <a:cs typeface="Brush Script MT"/>
              </a:rPr>
              <a:t>bekvemme</a:t>
            </a:r>
            <a:endParaRPr kumimoji="0" lang="da-DK" sz="28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18" name="object 26">
            <a:extLst>
              <a:ext uri="{FF2B5EF4-FFF2-40B4-BE49-F238E27FC236}">
                <a16:creationId xmlns:a16="http://schemas.microsoft.com/office/drawing/2014/main" id="{FEFDD6D6-31A9-2B3A-9A19-ACC1456D1427}"/>
              </a:ext>
            </a:extLst>
          </p:cNvPr>
          <p:cNvSpPr txBox="1"/>
          <p:nvPr/>
        </p:nvSpPr>
        <p:spPr>
          <a:xfrm>
            <a:off x="8041968" y="1776659"/>
            <a:ext cx="1707614" cy="307777"/>
          </a:xfrm>
          <a:prstGeom prst="rect">
            <a:avLst/>
          </a:prstGeom>
        </p:spPr>
        <p:txBody>
          <a:bodyPr vert="horz" wrap="square" lIns="0" tIns="0" rIns="0" bIns="0" rtlCol="0">
            <a:spAutoFit/>
          </a:bodyPr>
          <a:lstStyle/>
          <a:p>
            <a:pPr marL="85725" marR="0" lvl="0" indent="0" algn="l"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De</a:t>
            </a:r>
            <a:r>
              <a:rPr kumimoji="0" lang="da-DK" sz="2000" b="0" i="0" u="none" strike="noStrike" kern="1200" cap="none" spc="-25" normalizeH="0" baseline="0" noProof="0" dirty="0">
                <a:ln>
                  <a:noFill/>
                </a:ln>
                <a:solidFill>
                  <a:srgbClr val="FFFFFF"/>
                </a:solidFill>
                <a:effectLst/>
                <a:uLnTx/>
                <a:uFillTx/>
                <a:latin typeface="Times New Roman"/>
                <a:ea typeface="+mn-ea"/>
                <a:cs typeface="Times New Roman"/>
              </a:rPr>
              <a:t> </a:t>
            </a: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traditionelle</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19" name="object 26">
            <a:extLst>
              <a:ext uri="{FF2B5EF4-FFF2-40B4-BE49-F238E27FC236}">
                <a16:creationId xmlns:a16="http://schemas.microsoft.com/office/drawing/2014/main" id="{C337530A-859E-6B70-B3DA-D854AFFAB5DD}"/>
              </a:ext>
            </a:extLst>
          </p:cNvPr>
          <p:cNvSpPr txBox="1"/>
          <p:nvPr/>
        </p:nvSpPr>
        <p:spPr>
          <a:xfrm>
            <a:off x="9875364" y="1785840"/>
            <a:ext cx="1707614" cy="276999"/>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De</a:t>
            </a:r>
            <a:r>
              <a:rPr kumimoji="0" lang="da-DK" sz="1800" b="0" i="0" u="none" strike="noStrike" kern="1200" cap="none" spc="-50" normalizeH="0" baseline="0" noProof="0" dirty="0">
                <a:ln>
                  <a:noFill/>
                </a:ln>
                <a:solidFill>
                  <a:srgbClr val="FFFFFF"/>
                </a:solidFill>
                <a:effectLst/>
                <a:uLnTx/>
                <a:uFillTx/>
                <a:latin typeface="Bahnschrift"/>
                <a:ea typeface="+mn-ea"/>
                <a:cs typeface="Bahnschrift"/>
              </a:rPr>
              <a:t> </a:t>
            </a: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umiddelbare</a:t>
            </a:r>
            <a:endParaRPr kumimoji="0" lang="da-DK" sz="18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0" name="object 26">
            <a:extLst>
              <a:ext uri="{FF2B5EF4-FFF2-40B4-BE49-F238E27FC236}">
                <a16:creationId xmlns:a16="http://schemas.microsoft.com/office/drawing/2014/main" id="{1531B0DB-B33E-96EC-981E-E9F79036BC8F}"/>
              </a:ext>
            </a:extLst>
          </p:cNvPr>
          <p:cNvSpPr txBox="1"/>
          <p:nvPr/>
        </p:nvSpPr>
        <p:spPr>
          <a:xfrm>
            <a:off x="2719305" y="1876846"/>
            <a:ext cx="1526540" cy="492443"/>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lang="da-DK" sz="3200" b="0" i="0" u="none" strike="noStrike" kern="1200" cap="none" spc="-5" normalizeH="0" baseline="0" noProof="0" dirty="0">
                <a:ln>
                  <a:noFill/>
                </a:ln>
                <a:solidFill>
                  <a:srgbClr val="FFFFFF"/>
                </a:solidFill>
                <a:effectLst/>
                <a:uLnTx/>
                <a:uFillTx/>
                <a:latin typeface="Gabriola"/>
                <a:ea typeface="+mn-ea"/>
                <a:cs typeface="Gabriola"/>
              </a:rPr>
              <a:t>12 pct.</a:t>
            </a:r>
            <a:endParaRPr kumimoji="0" sz="3200" b="0" i="0" u="none" strike="noStrike" kern="1200" cap="none" spc="0" normalizeH="0" baseline="0" noProof="0" dirty="0">
              <a:ln>
                <a:noFill/>
              </a:ln>
              <a:solidFill>
                <a:srgbClr val="000000"/>
              </a:solidFill>
              <a:effectLst/>
              <a:uLnTx/>
              <a:uFillTx/>
              <a:latin typeface="Gabriola"/>
              <a:ea typeface="+mn-ea"/>
              <a:cs typeface="Gabriola"/>
            </a:endParaRPr>
          </a:p>
        </p:txBody>
      </p:sp>
      <p:sp>
        <p:nvSpPr>
          <p:cNvPr id="21" name="object 26">
            <a:extLst>
              <a:ext uri="{FF2B5EF4-FFF2-40B4-BE49-F238E27FC236}">
                <a16:creationId xmlns:a16="http://schemas.microsoft.com/office/drawing/2014/main" id="{8B2E7D97-71C5-5D5B-3709-8A7AD853544B}"/>
              </a:ext>
            </a:extLst>
          </p:cNvPr>
          <p:cNvSpPr txBox="1"/>
          <p:nvPr/>
        </p:nvSpPr>
        <p:spPr>
          <a:xfrm>
            <a:off x="4424049" y="2035691"/>
            <a:ext cx="1707614" cy="307777"/>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Agency FB"/>
                <a:ea typeface="+mn-ea"/>
                <a:cs typeface="Agency FB"/>
              </a:rPr>
              <a:t>13 pct.</a:t>
            </a:r>
            <a:endParaRPr kumimoji="0" lang="da-DK" sz="20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22" name="object 26">
            <a:extLst>
              <a:ext uri="{FF2B5EF4-FFF2-40B4-BE49-F238E27FC236}">
                <a16:creationId xmlns:a16="http://schemas.microsoft.com/office/drawing/2014/main" id="{C66F9BF0-9EF7-FA1E-1CD9-7474139E7599}"/>
              </a:ext>
            </a:extLst>
          </p:cNvPr>
          <p:cNvSpPr txBox="1"/>
          <p:nvPr/>
        </p:nvSpPr>
        <p:spPr>
          <a:xfrm>
            <a:off x="6249502" y="2011549"/>
            <a:ext cx="1707614" cy="369332"/>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400" b="0" i="1" u="none" strike="noStrike" kern="1200" cap="none" spc="-5" normalizeH="0" baseline="0" noProof="0" dirty="0">
                <a:ln>
                  <a:noFill/>
                </a:ln>
                <a:solidFill>
                  <a:srgbClr val="FFFFFF"/>
                </a:solidFill>
                <a:effectLst/>
                <a:uLnTx/>
                <a:uFillTx/>
                <a:latin typeface="Brush Script MT"/>
                <a:ea typeface="+mn-ea"/>
                <a:cs typeface="Brush Script MT"/>
              </a:rPr>
              <a:t>28 pct.</a:t>
            </a:r>
            <a:endParaRPr kumimoji="0" lang="da-DK" sz="24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23" name="object 26">
            <a:extLst>
              <a:ext uri="{FF2B5EF4-FFF2-40B4-BE49-F238E27FC236}">
                <a16:creationId xmlns:a16="http://schemas.microsoft.com/office/drawing/2014/main" id="{091E729C-AFD1-7AF8-4704-12D1BB15D72B}"/>
              </a:ext>
            </a:extLst>
          </p:cNvPr>
          <p:cNvSpPr txBox="1"/>
          <p:nvPr/>
        </p:nvSpPr>
        <p:spPr>
          <a:xfrm>
            <a:off x="8036322" y="2041949"/>
            <a:ext cx="1707614" cy="307777"/>
          </a:xfrm>
          <a:prstGeom prst="rect">
            <a:avLst/>
          </a:prstGeom>
        </p:spPr>
        <p:txBody>
          <a:bodyPr vert="horz" wrap="square" lIns="0" tIns="0" rIns="0" bIns="0" rtlCol="0">
            <a:spAutoFit/>
          </a:bodyPr>
          <a:lstStyle/>
          <a:p>
            <a:pPr marL="85725" marR="0" lvl="0" indent="0" algn="ctr"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15 pct.</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24" name="object 26">
            <a:extLst>
              <a:ext uri="{FF2B5EF4-FFF2-40B4-BE49-F238E27FC236}">
                <a16:creationId xmlns:a16="http://schemas.microsoft.com/office/drawing/2014/main" id="{8BD85182-E71D-96F1-A6B8-9140781242EA}"/>
              </a:ext>
            </a:extLst>
          </p:cNvPr>
          <p:cNvSpPr txBox="1"/>
          <p:nvPr/>
        </p:nvSpPr>
        <p:spPr>
          <a:xfrm>
            <a:off x="9881007" y="2051130"/>
            <a:ext cx="1707614" cy="307777"/>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Bahnschrift"/>
                <a:ea typeface="+mn-ea"/>
                <a:cs typeface="Bahnschrift"/>
              </a:rPr>
              <a:t>18 pct.</a:t>
            </a:r>
            <a:endParaRPr kumimoji="0" lang="da-DK" sz="20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5" name="Tekstfelt 24">
            <a:extLst>
              <a:ext uri="{FF2B5EF4-FFF2-40B4-BE49-F238E27FC236}">
                <a16:creationId xmlns:a16="http://schemas.microsoft.com/office/drawing/2014/main" id="{79E7ACCA-9DF2-E724-37CD-E8A2C5E65431}"/>
              </a:ext>
            </a:extLst>
          </p:cNvPr>
          <p:cNvSpPr txBox="1"/>
          <p:nvPr/>
        </p:nvSpPr>
        <p:spPr>
          <a:xfrm>
            <a:off x="842791" y="423664"/>
            <a:ext cx="1054593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Ligeledes ser vi en forskel ved </a:t>
            </a:r>
            <a:r>
              <a:rPr kumimoji="0" lang="da-DK" sz="2000" b="1" i="0" u="none" strike="noStrike" kern="1200" cap="none" spc="0" normalizeH="0" baseline="0" noProof="0" dirty="0">
                <a:ln>
                  <a:noFill/>
                </a:ln>
                <a:solidFill>
                  <a:srgbClr val="B0C4D1">
                    <a:lumMod val="75000"/>
                  </a:srgbClr>
                </a:solidFill>
                <a:effectLst/>
                <a:uLnTx/>
                <a:uFillTx/>
                <a:latin typeface="Arial" panose="020B0604020202020204"/>
                <a:ea typeface="+mn-ea"/>
                <a:cs typeface="+mn-cs"/>
              </a:rPr>
              <a:t>valg af hakket oksekød</a:t>
            </a:r>
          </a:p>
        </p:txBody>
      </p:sp>
      <p:sp>
        <p:nvSpPr>
          <p:cNvPr id="26" name="Tekstfelt 25">
            <a:extLst>
              <a:ext uri="{FF2B5EF4-FFF2-40B4-BE49-F238E27FC236}">
                <a16:creationId xmlns:a16="http://schemas.microsoft.com/office/drawing/2014/main" id="{FF8627FC-4EE7-CECC-2C89-BFB6DF67AC6F}"/>
              </a:ext>
            </a:extLst>
          </p:cNvPr>
          <p:cNvSpPr txBox="1"/>
          <p:nvPr/>
        </p:nvSpPr>
        <p:spPr>
          <a:xfrm>
            <a:off x="762402" y="4326216"/>
            <a:ext cx="1799712" cy="1384995"/>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B050"/>
                </a:solidFill>
                <a:effectLst/>
                <a:uLnTx/>
                <a:uFillTx/>
                <a:latin typeface="Arial" panose="020B0604020202020204"/>
                <a:ea typeface="+mn-ea"/>
                <a:cs typeface="+mn-cs"/>
              </a:rPr>
              <a:t>Økologisk 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Uden tilsætningsstoffer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ekstfelt 26">
            <a:extLst>
              <a:ext uri="{FF2B5EF4-FFF2-40B4-BE49-F238E27FC236}">
                <a16:creationId xmlns:a16="http://schemas.microsoft.com/office/drawing/2014/main" id="{07DDA0A7-23D5-AAC8-A668-1DA1ADD3BE54}"/>
              </a:ext>
            </a:extLst>
          </p:cNvPr>
          <p:cNvSpPr txBox="1"/>
          <p:nvPr/>
        </p:nvSpPr>
        <p:spPr>
          <a:xfrm>
            <a:off x="2570179" y="4326216"/>
            <a:ext cx="1746738" cy="1546577"/>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Uden tilsætningsstoffer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Tekstfelt 27">
            <a:extLst>
              <a:ext uri="{FF2B5EF4-FFF2-40B4-BE49-F238E27FC236}">
                <a16:creationId xmlns:a16="http://schemas.microsoft.com/office/drawing/2014/main" id="{3AD1F9D4-8272-0D2A-3BCE-5B32334FB7FF}"/>
              </a:ext>
            </a:extLst>
          </p:cNvPr>
          <p:cNvSpPr txBox="1"/>
          <p:nvPr/>
        </p:nvSpPr>
        <p:spPr>
          <a:xfrm>
            <a:off x="4374318" y="4326216"/>
            <a:ext cx="1875183" cy="1384995"/>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B050"/>
                </a:solidFill>
                <a:effectLst/>
                <a:uLnTx/>
                <a:uFillTx/>
                <a:latin typeface="Arial" panose="020B0604020202020204"/>
                <a:ea typeface="+mn-ea"/>
                <a:cs typeface="+mn-cs"/>
              </a:rPr>
              <a:t>Økologisk 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Tydelig deklarering af / information om indhold</a:t>
            </a:r>
          </a:p>
        </p:txBody>
      </p:sp>
      <p:sp>
        <p:nvSpPr>
          <p:cNvPr id="29" name="Tekstfelt 28">
            <a:extLst>
              <a:ext uri="{FF2B5EF4-FFF2-40B4-BE49-F238E27FC236}">
                <a16:creationId xmlns:a16="http://schemas.microsoft.com/office/drawing/2014/main" id="{106B9F8E-7AF7-0498-49BF-4876EDCE1003}"/>
              </a:ext>
            </a:extLst>
          </p:cNvPr>
          <p:cNvSpPr txBox="1"/>
          <p:nvPr/>
        </p:nvSpPr>
        <p:spPr>
          <a:xfrm>
            <a:off x="6236204" y="4326216"/>
            <a:ext cx="1746738"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p:txBody>
      </p:sp>
      <p:sp>
        <p:nvSpPr>
          <p:cNvPr id="30" name="Tekstfelt 29">
            <a:extLst>
              <a:ext uri="{FF2B5EF4-FFF2-40B4-BE49-F238E27FC236}">
                <a16:creationId xmlns:a16="http://schemas.microsoft.com/office/drawing/2014/main" id="{AA3B21C6-E8D5-EBA5-EF7B-ED8CBC0FBC6D}"/>
              </a:ext>
            </a:extLst>
          </p:cNvPr>
          <p:cNvSpPr txBox="1"/>
          <p:nvPr/>
        </p:nvSpPr>
        <p:spPr>
          <a:xfrm>
            <a:off x="8027882" y="4326216"/>
            <a:ext cx="1946030"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Lav fedtprocent (4-7%)</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p:txBody>
      </p:sp>
      <p:sp>
        <p:nvSpPr>
          <p:cNvPr id="31" name="Tekstfelt 30">
            <a:extLst>
              <a:ext uri="{FF2B5EF4-FFF2-40B4-BE49-F238E27FC236}">
                <a16:creationId xmlns:a16="http://schemas.microsoft.com/office/drawing/2014/main" id="{DBC816E0-2F38-2AFA-EB30-2515C0F656A6}"/>
              </a:ext>
            </a:extLst>
          </p:cNvPr>
          <p:cNvSpPr txBox="1"/>
          <p:nvPr/>
        </p:nvSpPr>
        <p:spPr>
          <a:xfrm>
            <a:off x="9882553" y="4326216"/>
            <a:ext cx="1983626"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Passende pakkestørrelse (passer til mit behov)</a:t>
            </a:r>
          </a:p>
        </p:txBody>
      </p:sp>
      <p:sp>
        <p:nvSpPr>
          <p:cNvPr id="33" name="Rektangel 32">
            <a:extLst>
              <a:ext uri="{FF2B5EF4-FFF2-40B4-BE49-F238E27FC236}">
                <a16:creationId xmlns:a16="http://schemas.microsoft.com/office/drawing/2014/main" id="{FE665663-428E-6372-BD14-862F57CA3459}"/>
              </a:ext>
            </a:extLst>
          </p:cNvPr>
          <p:cNvSpPr/>
          <p:nvPr/>
        </p:nvSpPr>
        <p:spPr>
          <a:xfrm>
            <a:off x="2567368" y="4368100"/>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ktangel 33">
            <a:extLst>
              <a:ext uri="{FF2B5EF4-FFF2-40B4-BE49-F238E27FC236}">
                <a16:creationId xmlns:a16="http://schemas.microsoft.com/office/drawing/2014/main" id="{EF2E0C77-A336-03E8-7D31-79302DBEB558}"/>
              </a:ext>
            </a:extLst>
          </p:cNvPr>
          <p:cNvSpPr/>
          <p:nvPr/>
        </p:nvSpPr>
        <p:spPr>
          <a:xfrm>
            <a:off x="6218232" y="5335083"/>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ktangel 34">
            <a:extLst>
              <a:ext uri="{FF2B5EF4-FFF2-40B4-BE49-F238E27FC236}">
                <a16:creationId xmlns:a16="http://schemas.microsoft.com/office/drawing/2014/main" id="{E1DA2B1E-4E2E-583E-0687-3C36539CA3CF}"/>
              </a:ext>
            </a:extLst>
          </p:cNvPr>
          <p:cNvSpPr/>
          <p:nvPr/>
        </p:nvSpPr>
        <p:spPr>
          <a:xfrm>
            <a:off x="4345966" y="4985367"/>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ktangel 35">
            <a:extLst>
              <a:ext uri="{FF2B5EF4-FFF2-40B4-BE49-F238E27FC236}">
                <a16:creationId xmlns:a16="http://schemas.microsoft.com/office/drawing/2014/main" id="{2E685ECE-5780-69FD-D702-2DEC860222F8}"/>
              </a:ext>
            </a:extLst>
          </p:cNvPr>
          <p:cNvSpPr/>
          <p:nvPr/>
        </p:nvSpPr>
        <p:spPr>
          <a:xfrm>
            <a:off x="8038563" y="4525792"/>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ktangel 31">
            <a:extLst>
              <a:ext uri="{FF2B5EF4-FFF2-40B4-BE49-F238E27FC236}">
                <a16:creationId xmlns:a16="http://schemas.microsoft.com/office/drawing/2014/main" id="{64FCFFAA-8E9A-34A9-BE85-CFC58BD6A450}"/>
              </a:ext>
            </a:extLst>
          </p:cNvPr>
          <p:cNvSpPr/>
          <p:nvPr/>
        </p:nvSpPr>
        <p:spPr>
          <a:xfrm>
            <a:off x="2562114" y="5165466"/>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ktangel 36">
            <a:extLst>
              <a:ext uri="{FF2B5EF4-FFF2-40B4-BE49-F238E27FC236}">
                <a16:creationId xmlns:a16="http://schemas.microsoft.com/office/drawing/2014/main" id="{46FE0D95-4CCE-8B51-34CF-5B77CC93028D}"/>
              </a:ext>
            </a:extLst>
          </p:cNvPr>
          <p:cNvSpPr/>
          <p:nvPr/>
        </p:nvSpPr>
        <p:spPr>
          <a:xfrm>
            <a:off x="4340712" y="5165466"/>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ktangel 37">
            <a:extLst>
              <a:ext uri="{FF2B5EF4-FFF2-40B4-BE49-F238E27FC236}">
                <a16:creationId xmlns:a16="http://schemas.microsoft.com/office/drawing/2014/main" id="{89A95975-2A9C-8759-697A-1CEE5CD194BB}"/>
              </a:ext>
            </a:extLst>
          </p:cNvPr>
          <p:cNvSpPr/>
          <p:nvPr/>
        </p:nvSpPr>
        <p:spPr>
          <a:xfrm>
            <a:off x="759594" y="5165466"/>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ktangel 38">
            <a:extLst>
              <a:ext uri="{FF2B5EF4-FFF2-40B4-BE49-F238E27FC236}">
                <a16:creationId xmlns:a16="http://schemas.microsoft.com/office/drawing/2014/main" id="{90482B10-9345-51B4-3F5F-4F999D3E2BD3}"/>
              </a:ext>
            </a:extLst>
          </p:cNvPr>
          <p:cNvSpPr/>
          <p:nvPr/>
        </p:nvSpPr>
        <p:spPr>
          <a:xfrm>
            <a:off x="4345970" y="4691078"/>
            <a:ext cx="1775012" cy="1828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ktangel 39">
            <a:extLst>
              <a:ext uri="{FF2B5EF4-FFF2-40B4-BE49-F238E27FC236}">
                <a16:creationId xmlns:a16="http://schemas.microsoft.com/office/drawing/2014/main" id="{2E48AB7D-DA46-71F0-98AF-35B907A9B8B7}"/>
              </a:ext>
            </a:extLst>
          </p:cNvPr>
          <p:cNvSpPr/>
          <p:nvPr/>
        </p:nvSpPr>
        <p:spPr>
          <a:xfrm>
            <a:off x="767218" y="4685828"/>
            <a:ext cx="1775012" cy="1828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901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06E0A433-D705-7C8E-17F6-2F7A0D69D51F}"/>
              </a:ext>
            </a:extLst>
          </p:cNvPr>
          <p:cNvSpPr/>
          <p:nvPr/>
        </p:nvSpPr>
        <p:spPr>
          <a:xfrm>
            <a:off x="463550" y="2190572"/>
            <a:ext cx="3200400" cy="2451102"/>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17C819E3-C359-6A77-B985-8F78A8ACF281}"/>
              </a:ext>
            </a:extLst>
          </p:cNvPr>
          <p:cNvSpPr txBox="1"/>
          <p:nvPr/>
        </p:nvSpPr>
        <p:spPr>
          <a:xfrm>
            <a:off x="642790" y="2652056"/>
            <a:ext cx="2933700" cy="1754326"/>
          </a:xfrm>
          <a:prstGeom prst="rect">
            <a:avLst/>
          </a:prstGeom>
          <a:noFill/>
        </p:spPr>
        <p:txBody>
          <a:bodyPr wrap="square" rtlCol="0">
            <a:spAutoFit/>
          </a:bodyPr>
          <a:lstStyle/>
          <a:p>
            <a:pPr algn="ctr"/>
            <a:r>
              <a:rPr lang="da-DK" dirty="0">
                <a:latin typeface="Comic Sans MS" panose="030F0702030302020204" pitchFamily="66" charset="0"/>
              </a:rPr>
              <a:t>Hvad </a:t>
            </a:r>
          </a:p>
          <a:p>
            <a:pPr algn="ctr"/>
            <a:r>
              <a:rPr lang="da-DK" dirty="0">
                <a:latin typeface="Comic Sans MS" panose="030F0702030302020204" pitchFamily="66" charset="0"/>
              </a:rPr>
              <a:t>definerer spillebanen ?</a:t>
            </a:r>
          </a:p>
          <a:p>
            <a:pPr algn="ctr"/>
            <a:r>
              <a:rPr lang="da-DK" sz="1800" i="1" dirty="0">
                <a:latin typeface="Comic Sans MS" panose="030F0702030302020204" pitchFamily="66" charset="0"/>
              </a:rPr>
              <a:t>v/chefkonsulent</a:t>
            </a:r>
          </a:p>
          <a:p>
            <a:pPr algn="ctr"/>
            <a:r>
              <a:rPr lang="da-DK" sz="1800" i="1" dirty="0">
                <a:latin typeface="Comic Sans MS" panose="030F0702030302020204" pitchFamily="66" charset="0"/>
              </a:rPr>
              <a:t>Eva Kunnerup Mohrsen</a:t>
            </a:r>
          </a:p>
        </p:txBody>
      </p:sp>
      <p:sp>
        <p:nvSpPr>
          <p:cNvPr id="12" name="Ellipse 11">
            <a:extLst>
              <a:ext uri="{FF2B5EF4-FFF2-40B4-BE49-F238E27FC236}">
                <a16:creationId xmlns:a16="http://schemas.microsoft.com/office/drawing/2014/main" id="{43ED2791-FD80-23F5-B943-8023E4085DD4}"/>
              </a:ext>
            </a:extLst>
          </p:cNvPr>
          <p:cNvSpPr/>
          <p:nvPr/>
        </p:nvSpPr>
        <p:spPr>
          <a:xfrm>
            <a:off x="1828800" y="1936573"/>
            <a:ext cx="647700" cy="507998"/>
          </a:xfrm>
          <a:prstGeom prst="ellipse">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tx1"/>
                </a:solidFill>
              </a:rPr>
              <a:t>1</a:t>
            </a:r>
          </a:p>
        </p:txBody>
      </p:sp>
      <p:sp>
        <p:nvSpPr>
          <p:cNvPr id="13" name="Rektangel: afrundede hjørner 12">
            <a:extLst>
              <a:ext uri="{FF2B5EF4-FFF2-40B4-BE49-F238E27FC236}">
                <a16:creationId xmlns:a16="http://schemas.microsoft.com/office/drawing/2014/main" id="{9CAC9588-D6C7-B72E-1339-84FB715E7FB8}"/>
              </a:ext>
            </a:extLst>
          </p:cNvPr>
          <p:cNvSpPr/>
          <p:nvPr/>
        </p:nvSpPr>
        <p:spPr>
          <a:xfrm>
            <a:off x="4149725" y="2171698"/>
            <a:ext cx="3200400" cy="2451102"/>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3BBD962C-2B0E-28E5-780B-427D46658185}"/>
              </a:ext>
            </a:extLst>
          </p:cNvPr>
          <p:cNvSpPr/>
          <p:nvPr/>
        </p:nvSpPr>
        <p:spPr>
          <a:xfrm>
            <a:off x="5448300" y="1904998"/>
            <a:ext cx="647700" cy="507998"/>
          </a:xfrm>
          <a:prstGeom prst="ellipse">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tx1"/>
                </a:solidFill>
              </a:rPr>
              <a:t>2</a:t>
            </a:r>
          </a:p>
        </p:txBody>
      </p:sp>
      <p:sp>
        <p:nvSpPr>
          <p:cNvPr id="15" name="Rektangel: afrundede hjørner 14">
            <a:extLst>
              <a:ext uri="{FF2B5EF4-FFF2-40B4-BE49-F238E27FC236}">
                <a16:creationId xmlns:a16="http://schemas.microsoft.com/office/drawing/2014/main" id="{391A2F46-EBEE-716D-014B-505A96AFDB7B}"/>
              </a:ext>
            </a:extLst>
          </p:cNvPr>
          <p:cNvSpPr/>
          <p:nvPr/>
        </p:nvSpPr>
        <p:spPr>
          <a:xfrm>
            <a:off x="7835900" y="2171698"/>
            <a:ext cx="3200400" cy="2451102"/>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EDF1B19F-897A-3BFA-6516-C3EF6655E8FF}"/>
              </a:ext>
            </a:extLst>
          </p:cNvPr>
          <p:cNvSpPr/>
          <p:nvPr/>
        </p:nvSpPr>
        <p:spPr>
          <a:xfrm>
            <a:off x="9112250" y="1936573"/>
            <a:ext cx="647700" cy="507998"/>
          </a:xfrm>
          <a:prstGeom prst="ellipse">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tx1"/>
                </a:solidFill>
              </a:rPr>
              <a:t>3</a:t>
            </a:r>
          </a:p>
        </p:txBody>
      </p:sp>
      <p:sp>
        <p:nvSpPr>
          <p:cNvPr id="9" name="Tekstfelt 8">
            <a:extLst>
              <a:ext uri="{FF2B5EF4-FFF2-40B4-BE49-F238E27FC236}">
                <a16:creationId xmlns:a16="http://schemas.microsoft.com/office/drawing/2014/main" id="{7FF08B91-1726-16E5-FE4B-8C2221436550}"/>
              </a:ext>
            </a:extLst>
          </p:cNvPr>
          <p:cNvSpPr txBox="1"/>
          <p:nvPr/>
        </p:nvSpPr>
        <p:spPr>
          <a:xfrm>
            <a:off x="4186237" y="2652056"/>
            <a:ext cx="3127375" cy="2123658"/>
          </a:xfrm>
          <a:prstGeom prst="rect">
            <a:avLst/>
          </a:prstGeom>
          <a:noFill/>
        </p:spPr>
        <p:txBody>
          <a:bodyPr wrap="square" rtlCol="0">
            <a:spAutoFit/>
          </a:bodyPr>
          <a:lstStyle/>
          <a:p>
            <a:pPr algn="ctr"/>
            <a:r>
              <a:rPr lang="da-DK" dirty="0">
                <a:latin typeface="Comic Sans MS" panose="030F0702030302020204" pitchFamily="66" charset="0"/>
              </a:rPr>
              <a:t>Hvad </a:t>
            </a:r>
            <a:br>
              <a:rPr lang="da-DK" dirty="0">
                <a:latin typeface="Comic Sans MS" panose="030F0702030302020204" pitchFamily="66" charset="0"/>
              </a:rPr>
            </a:br>
            <a:r>
              <a:rPr lang="da-DK" dirty="0">
                <a:latin typeface="Comic Sans MS" panose="030F0702030302020204" pitchFamily="66" charset="0"/>
              </a:rPr>
              <a:t>siger </a:t>
            </a:r>
            <a:br>
              <a:rPr lang="da-DK" dirty="0">
                <a:latin typeface="Comic Sans MS" panose="030F0702030302020204" pitchFamily="66" charset="0"/>
              </a:rPr>
            </a:br>
            <a:r>
              <a:rPr lang="da-DK" dirty="0">
                <a:latin typeface="Comic Sans MS" panose="030F0702030302020204" pitchFamily="66" charset="0"/>
              </a:rPr>
              <a:t>forbrugerne?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v/forbrugersociolog</a:t>
            </a:r>
            <a:b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Nina Preus</a:t>
            </a:r>
          </a:p>
          <a:p>
            <a:pPr algn="ctr"/>
            <a:endParaRPr lang="da-DK" dirty="0">
              <a:latin typeface="Comic Sans MS" panose="030F0702030302020204" pitchFamily="66" charset="0"/>
            </a:endParaRPr>
          </a:p>
        </p:txBody>
      </p:sp>
      <p:sp>
        <p:nvSpPr>
          <p:cNvPr id="10" name="Tekstfelt 9">
            <a:extLst>
              <a:ext uri="{FF2B5EF4-FFF2-40B4-BE49-F238E27FC236}">
                <a16:creationId xmlns:a16="http://schemas.microsoft.com/office/drawing/2014/main" id="{27E944EB-5F07-AE67-10FD-CA9087749C5D}"/>
              </a:ext>
            </a:extLst>
          </p:cNvPr>
          <p:cNvSpPr txBox="1"/>
          <p:nvPr/>
        </p:nvSpPr>
        <p:spPr>
          <a:xfrm>
            <a:off x="8305800" y="2680465"/>
            <a:ext cx="2552700" cy="2123658"/>
          </a:xfrm>
          <a:prstGeom prst="rect">
            <a:avLst/>
          </a:prstGeom>
          <a:noFill/>
        </p:spPr>
        <p:txBody>
          <a:bodyPr wrap="square" rtlCol="0">
            <a:spAutoFit/>
          </a:bodyPr>
          <a:lstStyle/>
          <a:p>
            <a:pPr algn="ctr"/>
            <a:r>
              <a:rPr lang="da-DK" dirty="0">
                <a:latin typeface="Comic Sans MS" panose="030F0702030302020204" pitchFamily="66" charset="0"/>
              </a:rPr>
              <a:t>Hvordan kan vi kommunikere mere effektivt?</a:t>
            </a:r>
          </a:p>
          <a:p>
            <a:pPr algn="ct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v/rådgiver</a:t>
            </a:r>
            <a:b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Astrid Haug</a:t>
            </a:r>
          </a:p>
          <a:p>
            <a:pPr algn="ctr"/>
            <a:endParaRPr lang="da-DK" dirty="0">
              <a:latin typeface="Comic Sans MS" panose="030F0702030302020204" pitchFamily="66" charset="0"/>
            </a:endParaRPr>
          </a:p>
        </p:txBody>
      </p:sp>
      <p:sp>
        <p:nvSpPr>
          <p:cNvPr id="17" name="Tekstfelt 16">
            <a:extLst>
              <a:ext uri="{FF2B5EF4-FFF2-40B4-BE49-F238E27FC236}">
                <a16:creationId xmlns:a16="http://schemas.microsoft.com/office/drawing/2014/main" id="{B7397B6B-82AC-5998-D28B-6A0CEE5BDF60}"/>
              </a:ext>
            </a:extLst>
          </p:cNvPr>
          <p:cNvSpPr txBox="1"/>
          <p:nvPr/>
        </p:nvSpPr>
        <p:spPr>
          <a:xfrm>
            <a:off x="463550" y="417251"/>
            <a:ext cx="2974019" cy="769441"/>
          </a:xfrm>
          <a:prstGeom prst="rect">
            <a:avLst/>
          </a:prstGeom>
          <a:noFill/>
        </p:spPr>
        <p:txBody>
          <a:bodyPr wrap="square" rtlCol="0">
            <a:spAutoFit/>
          </a:bodyPr>
          <a:lstStyle/>
          <a:p>
            <a:r>
              <a:rPr lang="da-DK" sz="4400" dirty="0">
                <a:latin typeface="+mj-lt"/>
              </a:rPr>
              <a:t>Kød</a:t>
            </a:r>
          </a:p>
        </p:txBody>
      </p:sp>
    </p:spTree>
    <p:extLst>
      <p:ext uri="{BB962C8B-B14F-4D97-AF65-F5344CB8AC3E}">
        <p14:creationId xmlns:p14="http://schemas.microsoft.com/office/powerpoint/2010/main" val="281912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AEF0C908-916D-E538-3172-83B10CEB13F5}"/>
              </a:ext>
            </a:extLst>
          </p:cNvPr>
          <p:cNvPicPr/>
          <p:nvPr/>
        </p:nvPicPr>
        <p:blipFill rotWithShape="1">
          <a:blip r:embed="rId2" cstate="print"/>
          <a:srcRect l="218" t="5716" r="2342" b="25559"/>
          <a:stretch/>
        </p:blipFill>
        <p:spPr>
          <a:xfrm>
            <a:off x="4428490" y="2378976"/>
            <a:ext cx="1692870" cy="1900101"/>
          </a:xfrm>
          <a:prstGeom prst="rect">
            <a:avLst/>
          </a:prstGeom>
        </p:spPr>
      </p:pic>
      <p:pic>
        <p:nvPicPr>
          <p:cNvPr id="3" name="object 10">
            <a:extLst>
              <a:ext uri="{FF2B5EF4-FFF2-40B4-BE49-F238E27FC236}">
                <a16:creationId xmlns:a16="http://schemas.microsoft.com/office/drawing/2014/main" id="{8F6E6D70-8E82-C581-53AB-338347281DDD}"/>
              </a:ext>
            </a:extLst>
          </p:cNvPr>
          <p:cNvPicPr/>
          <p:nvPr/>
        </p:nvPicPr>
        <p:blipFill rotWithShape="1">
          <a:blip r:embed="rId3" cstate="print"/>
          <a:srcRect t="14972" b="16738"/>
          <a:stretch/>
        </p:blipFill>
        <p:spPr>
          <a:xfrm>
            <a:off x="801336" y="2378976"/>
            <a:ext cx="1692000" cy="1900800"/>
          </a:xfrm>
          <a:prstGeom prst="rect">
            <a:avLst/>
          </a:prstGeom>
        </p:spPr>
      </p:pic>
      <p:pic>
        <p:nvPicPr>
          <p:cNvPr id="4" name="object 13">
            <a:extLst>
              <a:ext uri="{FF2B5EF4-FFF2-40B4-BE49-F238E27FC236}">
                <a16:creationId xmlns:a16="http://schemas.microsoft.com/office/drawing/2014/main" id="{9AF4D46A-141E-6AE9-04FE-83B8FD66CA9E}"/>
              </a:ext>
            </a:extLst>
          </p:cNvPr>
          <p:cNvPicPr/>
          <p:nvPr/>
        </p:nvPicPr>
        <p:blipFill rotWithShape="1">
          <a:blip r:embed="rId4" cstate="print"/>
          <a:srcRect b="31275"/>
          <a:stretch/>
        </p:blipFill>
        <p:spPr>
          <a:xfrm>
            <a:off x="2616994" y="2378976"/>
            <a:ext cx="1692000" cy="1900101"/>
          </a:xfrm>
          <a:prstGeom prst="rect">
            <a:avLst/>
          </a:prstGeom>
        </p:spPr>
      </p:pic>
      <p:pic>
        <p:nvPicPr>
          <p:cNvPr id="5" name="object 16">
            <a:extLst>
              <a:ext uri="{FF2B5EF4-FFF2-40B4-BE49-F238E27FC236}">
                <a16:creationId xmlns:a16="http://schemas.microsoft.com/office/drawing/2014/main" id="{820430AD-A0BB-B161-DEE3-8D4EA6F92DA3}"/>
              </a:ext>
            </a:extLst>
          </p:cNvPr>
          <p:cNvPicPr/>
          <p:nvPr/>
        </p:nvPicPr>
        <p:blipFill rotWithShape="1">
          <a:blip r:embed="rId5" cstate="print"/>
          <a:srcRect b="31275"/>
          <a:stretch/>
        </p:blipFill>
        <p:spPr>
          <a:xfrm>
            <a:off x="6251666" y="2378976"/>
            <a:ext cx="1692000" cy="1900101"/>
          </a:xfrm>
          <a:prstGeom prst="rect">
            <a:avLst/>
          </a:prstGeom>
        </p:spPr>
      </p:pic>
      <p:pic>
        <p:nvPicPr>
          <p:cNvPr id="6" name="object 22">
            <a:extLst>
              <a:ext uri="{FF2B5EF4-FFF2-40B4-BE49-F238E27FC236}">
                <a16:creationId xmlns:a16="http://schemas.microsoft.com/office/drawing/2014/main" id="{726D9189-6C8E-0720-16E1-0F874E275DA0}"/>
              </a:ext>
            </a:extLst>
          </p:cNvPr>
          <p:cNvPicPr/>
          <p:nvPr/>
        </p:nvPicPr>
        <p:blipFill rotWithShape="1">
          <a:blip r:embed="rId6" cstate="print"/>
          <a:srcRect b="31275"/>
          <a:stretch/>
        </p:blipFill>
        <p:spPr>
          <a:xfrm>
            <a:off x="9894460" y="2378976"/>
            <a:ext cx="1692000" cy="1900101"/>
          </a:xfrm>
          <a:prstGeom prst="rect">
            <a:avLst/>
          </a:prstGeom>
        </p:spPr>
      </p:pic>
      <p:pic>
        <p:nvPicPr>
          <p:cNvPr id="7" name="object 19">
            <a:extLst>
              <a:ext uri="{FF2B5EF4-FFF2-40B4-BE49-F238E27FC236}">
                <a16:creationId xmlns:a16="http://schemas.microsoft.com/office/drawing/2014/main" id="{E5A7A474-CD6E-6F46-B270-42CDA67D1002}"/>
              </a:ext>
            </a:extLst>
          </p:cNvPr>
          <p:cNvPicPr/>
          <p:nvPr/>
        </p:nvPicPr>
        <p:blipFill rotWithShape="1">
          <a:blip r:embed="rId7" cstate="print"/>
          <a:srcRect b="31275"/>
          <a:stretch/>
        </p:blipFill>
        <p:spPr>
          <a:xfrm>
            <a:off x="8061064" y="2378976"/>
            <a:ext cx="1692000" cy="1900101"/>
          </a:xfrm>
          <a:prstGeom prst="rect">
            <a:avLst/>
          </a:prstGeom>
        </p:spPr>
      </p:pic>
      <p:sp>
        <p:nvSpPr>
          <p:cNvPr id="8" name="Rektangel 7">
            <a:extLst>
              <a:ext uri="{FF2B5EF4-FFF2-40B4-BE49-F238E27FC236}">
                <a16:creationId xmlns:a16="http://schemas.microsoft.com/office/drawing/2014/main" id="{881D7418-CEA1-6BE7-4077-30DFC8A0F41A}"/>
              </a:ext>
            </a:extLst>
          </p:cNvPr>
          <p:cNvSpPr/>
          <p:nvPr/>
        </p:nvSpPr>
        <p:spPr>
          <a:xfrm>
            <a:off x="801336" y="1709278"/>
            <a:ext cx="1692000" cy="669508"/>
          </a:xfrm>
          <a:prstGeom prst="rect">
            <a:avLst/>
          </a:prstGeom>
          <a:solidFill>
            <a:srgbClr val="003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C23B96EF-C864-0F58-EC99-49FB2ABFC2E9}"/>
              </a:ext>
            </a:extLst>
          </p:cNvPr>
          <p:cNvSpPr/>
          <p:nvPr/>
        </p:nvSpPr>
        <p:spPr>
          <a:xfrm>
            <a:off x="2616994" y="1709278"/>
            <a:ext cx="1692000" cy="669508"/>
          </a:xfrm>
          <a:prstGeom prst="rect">
            <a:avLst/>
          </a:prstGeom>
          <a:solidFill>
            <a:srgbClr val="5A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173FF7DA-D053-9AC1-A052-8413A38AD23E}"/>
              </a:ext>
            </a:extLst>
          </p:cNvPr>
          <p:cNvSpPr/>
          <p:nvPr/>
        </p:nvSpPr>
        <p:spPr>
          <a:xfrm>
            <a:off x="4429360" y="1709278"/>
            <a:ext cx="1692000" cy="669508"/>
          </a:xfrm>
          <a:prstGeom prst="rect">
            <a:avLst/>
          </a:prstGeom>
          <a:solidFill>
            <a:srgbClr val="095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9623067F-03B8-F500-028B-9FAAC0CDCCD2}"/>
              </a:ext>
            </a:extLst>
          </p:cNvPr>
          <p:cNvSpPr/>
          <p:nvPr/>
        </p:nvSpPr>
        <p:spPr>
          <a:xfrm>
            <a:off x="6251666" y="1709278"/>
            <a:ext cx="1692000" cy="669508"/>
          </a:xfrm>
          <a:prstGeom prst="rect">
            <a:avLst/>
          </a:prstGeom>
          <a:solidFill>
            <a:srgbClr val="79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F670B290-860C-318B-5146-42035B3EE361}"/>
              </a:ext>
            </a:extLst>
          </p:cNvPr>
          <p:cNvSpPr/>
          <p:nvPr/>
        </p:nvSpPr>
        <p:spPr>
          <a:xfrm>
            <a:off x="8061064" y="1709278"/>
            <a:ext cx="1692000" cy="669508"/>
          </a:xfrm>
          <a:prstGeom prst="rect">
            <a:avLst/>
          </a:prstGeom>
          <a:solidFill>
            <a:srgbClr val="ED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3" name="Rektangel 12">
            <a:extLst>
              <a:ext uri="{FF2B5EF4-FFF2-40B4-BE49-F238E27FC236}">
                <a16:creationId xmlns:a16="http://schemas.microsoft.com/office/drawing/2014/main" id="{690AA1E2-2360-71C4-D7A1-8D25ED57722F}"/>
              </a:ext>
            </a:extLst>
          </p:cNvPr>
          <p:cNvSpPr/>
          <p:nvPr/>
        </p:nvSpPr>
        <p:spPr>
          <a:xfrm>
            <a:off x="9894460" y="1710394"/>
            <a:ext cx="1692000" cy="669508"/>
          </a:xfrm>
          <a:prstGeom prst="rect">
            <a:avLst/>
          </a:prstGeom>
          <a:solidFill>
            <a:srgbClr val="D00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003F5D"/>
              </a:solidFill>
              <a:effectLst/>
              <a:uLnTx/>
              <a:uFillTx/>
              <a:latin typeface="Arial" panose="020B0604020202020204"/>
              <a:ea typeface="+mn-ea"/>
              <a:cs typeface="+mn-cs"/>
            </a:endParaRPr>
          </a:p>
        </p:txBody>
      </p:sp>
      <p:sp>
        <p:nvSpPr>
          <p:cNvPr id="14" name="object 24">
            <a:extLst>
              <a:ext uri="{FF2B5EF4-FFF2-40B4-BE49-F238E27FC236}">
                <a16:creationId xmlns:a16="http://schemas.microsoft.com/office/drawing/2014/main" id="{589771D6-4F04-E9BE-4E7F-E95EAB403ABC}"/>
              </a:ext>
            </a:extLst>
          </p:cNvPr>
          <p:cNvSpPr txBox="1"/>
          <p:nvPr/>
        </p:nvSpPr>
        <p:spPr>
          <a:xfrm>
            <a:off x="842791" y="1775421"/>
            <a:ext cx="1609090" cy="536044"/>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err="1">
                <a:ln>
                  <a:noFill/>
                </a:ln>
                <a:solidFill>
                  <a:srgbClr val="FFFFFF"/>
                </a:solidFill>
                <a:effectLst/>
                <a:uLnTx/>
                <a:uFillTx/>
                <a:latin typeface="Arial"/>
                <a:ea typeface="+mn-ea"/>
                <a:cs typeface="Arial"/>
              </a:rPr>
              <a:t>Madspecialister</a:t>
            </a:r>
            <a:endParaRPr kumimoji="0" lang="da-DK" sz="1800" b="0" i="0" u="none" strike="noStrike" kern="1200" cap="none" spc="-5" normalizeH="0" baseline="0" noProof="0" dirty="0">
              <a:ln>
                <a:noFill/>
              </a:ln>
              <a:solidFill>
                <a:srgbClr val="FFFFFF"/>
              </a:solidFill>
              <a:effectLst/>
              <a:uLnTx/>
              <a:uFillTx/>
              <a:latin typeface="Arial"/>
              <a:ea typeface="+mn-ea"/>
              <a:cs typeface="Arial"/>
            </a:endParaRPr>
          </a:p>
          <a:p>
            <a:pPr marL="12700" marR="0" lvl="0" indent="0" algn="ctr" defTabSz="609585" rtl="0" eaLnBrk="1" fontAlgn="auto" latinLnBrk="0" hangingPunct="1">
              <a:lnSpc>
                <a:spcPct val="100000"/>
              </a:lnSpc>
              <a:spcBef>
                <a:spcPts val="100"/>
              </a:spcBef>
              <a:spcAft>
                <a:spcPts val="0"/>
              </a:spcAft>
              <a:buClrTx/>
              <a:buSzTx/>
              <a:buFontTx/>
              <a:buNone/>
              <a:tabLst/>
              <a:defRPr/>
            </a:pPr>
            <a:r>
              <a:rPr kumimoji="0" lang="da-DK" sz="1600" b="0" i="0" u="none" strike="noStrike" kern="1200" cap="none" spc="-5" normalizeH="0" baseline="0" noProof="0" dirty="0">
                <a:ln>
                  <a:noFill/>
                </a:ln>
                <a:solidFill>
                  <a:srgbClr val="FFFFFF"/>
                </a:solidFill>
                <a:effectLst/>
                <a:uLnTx/>
                <a:uFillTx/>
                <a:latin typeface="Arial"/>
                <a:ea typeface="+mn-ea"/>
                <a:cs typeface="Arial"/>
              </a:rPr>
              <a:t>12 pct.</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26">
            <a:extLst>
              <a:ext uri="{FF2B5EF4-FFF2-40B4-BE49-F238E27FC236}">
                <a16:creationId xmlns:a16="http://schemas.microsoft.com/office/drawing/2014/main" id="{B6220B87-5256-FE4A-2EF6-0E46220B470D}"/>
              </a:ext>
            </a:extLst>
          </p:cNvPr>
          <p:cNvSpPr txBox="1"/>
          <p:nvPr/>
        </p:nvSpPr>
        <p:spPr>
          <a:xfrm>
            <a:off x="2699724" y="1664812"/>
            <a:ext cx="1526540" cy="430887"/>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err="1">
                <a:ln>
                  <a:noFill/>
                </a:ln>
                <a:solidFill>
                  <a:srgbClr val="FFFFFF"/>
                </a:solidFill>
                <a:effectLst/>
                <a:uLnTx/>
                <a:uFillTx/>
                <a:latin typeface="Gabriola"/>
                <a:ea typeface="+mn-ea"/>
                <a:cs typeface="Gabriola"/>
              </a:rPr>
              <a:t>Madidealister</a:t>
            </a:r>
            <a:endParaRPr kumimoji="0" lang="da-DK" sz="2800" b="0" i="0" u="none" strike="noStrike" kern="1200" cap="none" spc="-5" normalizeH="0" baseline="0" noProof="0" dirty="0">
              <a:ln>
                <a:noFill/>
              </a:ln>
              <a:solidFill>
                <a:srgbClr val="FFFFFF"/>
              </a:solidFill>
              <a:effectLst/>
              <a:uLnTx/>
              <a:uFillTx/>
              <a:latin typeface="Gabriola"/>
              <a:ea typeface="+mn-ea"/>
              <a:cs typeface="Gabriola"/>
            </a:endParaRPr>
          </a:p>
        </p:txBody>
      </p:sp>
      <p:sp>
        <p:nvSpPr>
          <p:cNvPr id="16" name="object 26">
            <a:extLst>
              <a:ext uri="{FF2B5EF4-FFF2-40B4-BE49-F238E27FC236}">
                <a16:creationId xmlns:a16="http://schemas.microsoft.com/office/drawing/2014/main" id="{800A742C-A621-0668-6046-26C21691DF99}"/>
              </a:ext>
            </a:extLst>
          </p:cNvPr>
          <p:cNvSpPr txBox="1"/>
          <p:nvPr/>
        </p:nvSpPr>
        <p:spPr>
          <a:xfrm>
            <a:off x="4410795" y="1718867"/>
            <a:ext cx="1707614" cy="381515"/>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Agency FB"/>
                <a:ea typeface="+mn-ea"/>
                <a:cs typeface="Agency FB"/>
              </a:rPr>
              <a:t>Grøntentusiaster</a:t>
            </a:r>
            <a:endParaRPr kumimoji="0" lang="da-DK" sz="24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17" name="object 26">
            <a:extLst>
              <a:ext uri="{FF2B5EF4-FFF2-40B4-BE49-F238E27FC236}">
                <a16:creationId xmlns:a16="http://schemas.microsoft.com/office/drawing/2014/main" id="{6FCCF5C7-4670-2E74-19DE-E02BE2529DE2}"/>
              </a:ext>
            </a:extLst>
          </p:cNvPr>
          <p:cNvSpPr txBox="1"/>
          <p:nvPr/>
        </p:nvSpPr>
        <p:spPr>
          <a:xfrm>
            <a:off x="6194164" y="1701103"/>
            <a:ext cx="1707614" cy="443070"/>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800" b="0" i="1" u="none" strike="noStrike" kern="1200" cap="none" spc="-5" normalizeH="0" baseline="0" noProof="0" dirty="0">
                <a:ln>
                  <a:noFill/>
                </a:ln>
                <a:solidFill>
                  <a:srgbClr val="FFFFFF"/>
                </a:solidFill>
                <a:effectLst/>
                <a:uLnTx/>
                <a:uFillTx/>
                <a:latin typeface="Brush Script MT"/>
                <a:ea typeface="+mn-ea"/>
                <a:cs typeface="Brush Script MT"/>
              </a:rPr>
              <a:t>De</a:t>
            </a:r>
            <a:r>
              <a:rPr kumimoji="0" lang="da-DK" sz="2800" b="0" i="1" u="none" strike="noStrike" kern="1200" cap="none" spc="-40" normalizeH="0" baseline="0" noProof="0" dirty="0">
                <a:ln>
                  <a:noFill/>
                </a:ln>
                <a:solidFill>
                  <a:srgbClr val="FFFFFF"/>
                </a:solidFill>
                <a:effectLst/>
                <a:uLnTx/>
                <a:uFillTx/>
                <a:latin typeface="Brush Script MT"/>
                <a:ea typeface="+mn-ea"/>
                <a:cs typeface="Brush Script MT"/>
              </a:rPr>
              <a:t> </a:t>
            </a:r>
            <a:r>
              <a:rPr kumimoji="0" lang="da-DK" sz="2800" b="0" i="1" u="none" strike="noStrike" kern="1200" cap="none" spc="-10" normalizeH="0" baseline="0" noProof="0" dirty="0">
                <a:ln>
                  <a:noFill/>
                </a:ln>
                <a:solidFill>
                  <a:srgbClr val="FFFFFF"/>
                </a:solidFill>
                <a:effectLst/>
                <a:uLnTx/>
                <a:uFillTx/>
                <a:latin typeface="Brush Script MT"/>
                <a:ea typeface="+mn-ea"/>
                <a:cs typeface="Brush Script MT"/>
              </a:rPr>
              <a:t>bekvemme</a:t>
            </a:r>
            <a:endParaRPr kumimoji="0" lang="da-DK" sz="28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18" name="object 26">
            <a:extLst>
              <a:ext uri="{FF2B5EF4-FFF2-40B4-BE49-F238E27FC236}">
                <a16:creationId xmlns:a16="http://schemas.microsoft.com/office/drawing/2014/main" id="{FEFDD6D6-31A9-2B3A-9A19-ACC1456D1427}"/>
              </a:ext>
            </a:extLst>
          </p:cNvPr>
          <p:cNvSpPr txBox="1"/>
          <p:nvPr/>
        </p:nvSpPr>
        <p:spPr>
          <a:xfrm>
            <a:off x="8041968" y="1776659"/>
            <a:ext cx="1707614" cy="307777"/>
          </a:xfrm>
          <a:prstGeom prst="rect">
            <a:avLst/>
          </a:prstGeom>
        </p:spPr>
        <p:txBody>
          <a:bodyPr vert="horz" wrap="square" lIns="0" tIns="0" rIns="0" bIns="0" rtlCol="0">
            <a:spAutoFit/>
          </a:bodyPr>
          <a:lstStyle/>
          <a:p>
            <a:pPr marL="85725" marR="0" lvl="0" indent="0" algn="l"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De</a:t>
            </a:r>
            <a:r>
              <a:rPr kumimoji="0" lang="da-DK" sz="2000" b="0" i="0" u="none" strike="noStrike" kern="1200" cap="none" spc="-25" normalizeH="0" baseline="0" noProof="0" dirty="0">
                <a:ln>
                  <a:noFill/>
                </a:ln>
                <a:solidFill>
                  <a:srgbClr val="FFFFFF"/>
                </a:solidFill>
                <a:effectLst/>
                <a:uLnTx/>
                <a:uFillTx/>
                <a:latin typeface="Times New Roman"/>
                <a:ea typeface="+mn-ea"/>
                <a:cs typeface="Times New Roman"/>
              </a:rPr>
              <a:t> </a:t>
            </a: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traditionelle</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19" name="object 26">
            <a:extLst>
              <a:ext uri="{FF2B5EF4-FFF2-40B4-BE49-F238E27FC236}">
                <a16:creationId xmlns:a16="http://schemas.microsoft.com/office/drawing/2014/main" id="{C337530A-859E-6B70-B3DA-D854AFFAB5DD}"/>
              </a:ext>
            </a:extLst>
          </p:cNvPr>
          <p:cNvSpPr txBox="1"/>
          <p:nvPr/>
        </p:nvSpPr>
        <p:spPr>
          <a:xfrm>
            <a:off x="9875364" y="1785840"/>
            <a:ext cx="1707614" cy="276999"/>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De</a:t>
            </a:r>
            <a:r>
              <a:rPr kumimoji="0" lang="da-DK" sz="1800" b="0" i="0" u="none" strike="noStrike" kern="1200" cap="none" spc="-50" normalizeH="0" baseline="0" noProof="0" dirty="0">
                <a:ln>
                  <a:noFill/>
                </a:ln>
                <a:solidFill>
                  <a:srgbClr val="FFFFFF"/>
                </a:solidFill>
                <a:effectLst/>
                <a:uLnTx/>
                <a:uFillTx/>
                <a:latin typeface="Bahnschrift"/>
                <a:ea typeface="+mn-ea"/>
                <a:cs typeface="Bahnschrift"/>
              </a:rPr>
              <a:t> </a:t>
            </a:r>
            <a:r>
              <a:rPr kumimoji="0" lang="da-DK" sz="1800" b="0" i="0" u="none" strike="noStrike" kern="1200" cap="none" spc="-5" normalizeH="0" baseline="0" noProof="0" dirty="0">
                <a:ln>
                  <a:noFill/>
                </a:ln>
                <a:solidFill>
                  <a:srgbClr val="FFFFFF"/>
                </a:solidFill>
                <a:effectLst/>
                <a:uLnTx/>
                <a:uFillTx/>
                <a:latin typeface="Bahnschrift"/>
                <a:ea typeface="+mn-ea"/>
                <a:cs typeface="Bahnschrift"/>
              </a:rPr>
              <a:t>umiddelbare</a:t>
            </a:r>
            <a:endParaRPr kumimoji="0" lang="da-DK" sz="18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0" name="object 26">
            <a:extLst>
              <a:ext uri="{FF2B5EF4-FFF2-40B4-BE49-F238E27FC236}">
                <a16:creationId xmlns:a16="http://schemas.microsoft.com/office/drawing/2014/main" id="{1531B0DB-B33E-96EC-981E-E9F79036BC8F}"/>
              </a:ext>
            </a:extLst>
          </p:cNvPr>
          <p:cNvSpPr txBox="1"/>
          <p:nvPr/>
        </p:nvSpPr>
        <p:spPr>
          <a:xfrm>
            <a:off x="2719305" y="1876846"/>
            <a:ext cx="1526540" cy="492443"/>
          </a:xfrm>
          <a:prstGeom prst="rect">
            <a:avLst/>
          </a:prstGeom>
        </p:spPr>
        <p:txBody>
          <a:bodyPr vert="horz" wrap="square" lIns="0" tIns="0" rIns="0" bIns="0" rtlCol="0">
            <a:spAutoFit/>
          </a:bodyPr>
          <a:lstStyle/>
          <a:p>
            <a:pPr marL="12700" marR="0" lvl="0" indent="0" algn="ctr" defTabSz="609585" rtl="0" eaLnBrk="1" fontAlgn="auto" latinLnBrk="0" hangingPunct="1">
              <a:lnSpc>
                <a:spcPct val="100000"/>
              </a:lnSpc>
              <a:spcBef>
                <a:spcPts val="95"/>
              </a:spcBef>
              <a:spcAft>
                <a:spcPts val="0"/>
              </a:spcAft>
              <a:buClrTx/>
              <a:buSzTx/>
              <a:buFontTx/>
              <a:buNone/>
              <a:tabLst/>
              <a:defRPr/>
            </a:pPr>
            <a:r>
              <a:rPr kumimoji="0" lang="da-DK" sz="3200" b="0" i="0" u="none" strike="noStrike" kern="1200" cap="none" spc="-5" normalizeH="0" baseline="0" noProof="0" dirty="0">
                <a:ln>
                  <a:noFill/>
                </a:ln>
                <a:solidFill>
                  <a:srgbClr val="FFFFFF"/>
                </a:solidFill>
                <a:effectLst/>
                <a:uLnTx/>
                <a:uFillTx/>
                <a:latin typeface="Gabriola"/>
                <a:ea typeface="+mn-ea"/>
                <a:cs typeface="Gabriola"/>
              </a:rPr>
              <a:t>12 pct.</a:t>
            </a:r>
            <a:endParaRPr kumimoji="0" sz="3200" b="0" i="0" u="none" strike="noStrike" kern="1200" cap="none" spc="0" normalizeH="0" baseline="0" noProof="0" dirty="0">
              <a:ln>
                <a:noFill/>
              </a:ln>
              <a:solidFill>
                <a:srgbClr val="000000"/>
              </a:solidFill>
              <a:effectLst/>
              <a:uLnTx/>
              <a:uFillTx/>
              <a:latin typeface="Gabriola"/>
              <a:ea typeface="+mn-ea"/>
              <a:cs typeface="Gabriola"/>
            </a:endParaRPr>
          </a:p>
        </p:txBody>
      </p:sp>
      <p:sp>
        <p:nvSpPr>
          <p:cNvPr id="21" name="object 26">
            <a:extLst>
              <a:ext uri="{FF2B5EF4-FFF2-40B4-BE49-F238E27FC236}">
                <a16:creationId xmlns:a16="http://schemas.microsoft.com/office/drawing/2014/main" id="{8B2E7D97-71C5-5D5B-3709-8A7AD853544B}"/>
              </a:ext>
            </a:extLst>
          </p:cNvPr>
          <p:cNvSpPr txBox="1"/>
          <p:nvPr/>
        </p:nvSpPr>
        <p:spPr>
          <a:xfrm>
            <a:off x="4424049" y="2035691"/>
            <a:ext cx="1707614" cy="307777"/>
          </a:xfrm>
          <a:prstGeom prst="rect">
            <a:avLst/>
          </a:prstGeom>
        </p:spPr>
        <p:txBody>
          <a:bodyPr vert="horz" wrap="square" lIns="0" tIns="0" rIns="0" bIns="0" rtlCol="0">
            <a:spAutoFit/>
          </a:bodyPr>
          <a:lstStyle/>
          <a:p>
            <a:pPr marL="41275" marR="0" lvl="0" indent="0" algn="ctr" defTabSz="609585" rtl="0" eaLnBrk="1" fontAlgn="auto" latinLnBrk="0" hangingPunct="1">
              <a:lnSpc>
                <a:spcPct val="100000"/>
              </a:lnSpc>
              <a:spcBef>
                <a:spcPts val="212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Agency FB"/>
                <a:ea typeface="+mn-ea"/>
                <a:cs typeface="Agency FB"/>
              </a:rPr>
              <a:t>13 pct.</a:t>
            </a:r>
            <a:endParaRPr kumimoji="0" lang="da-DK" sz="2000" b="0" i="0" u="none" strike="noStrike" kern="1200" cap="none" spc="0" normalizeH="0" baseline="0" noProof="0" dirty="0">
              <a:ln>
                <a:noFill/>
              </a:ln>
              <a:solidFill>
                <a:srgbClr val="000000"/>
              </a:solidFill>
              <a:effectLst/>
              <a:uLnTx/>
              <a:uFillTx/>
              <a:latin typeface="Agency FB"/>
              <a:ea typeface="+mn-ea"/>
              <a:cs typeface="Agency FB"/>
            </a:endParaRPr>
          </a:p>
        </p:txBody>
      </p:sp>
      <p:sp>
        <p:nvSpPr>
          <p:cNvPr id="22" name="object 26">
            <a:extLst>
              <a:ext uri="{FF2B5EF4-FFF2-40B4-BE49-F238E27FC236}">
                <a16:creationId xmlns:a16="http://schemas.microsoft.com/office/drawing/2014/main" id="{C66F9BF0-9EF7-FA1E-1CD9-7474139E7599}"/>
              </a:ext>
            </a:extLst>
          </p:cNvPr>
          <p:cNvSpPr txBox="1"/>
          <p:nvPr/>
        </p:nvSpPr>
        <p:spPr>
          <a:xfrm>
            <a:off x="6249502" y="2011549"/>
            <a:ext cx="1707614" cy="369332"/>
          </a:xfrm>
          <a:prstGeom prst="rect">
            <a:avLst/>
          </a:prstGeom>
        </p:spPr>
        <p:txBody>
          <a:bodyPr vert="horz" wrap="square" lIns="0" tIns="0" rIns="0" bIns="0" rtlCol="0">
            <a:spAutoFit/>
          </a:bodyPr>
          <a:lstStyle/>
          <a:p>
            <a:pPr marL="78105" marR="0" lvl="0" indent="0" algn="ctr" defTabSz="609585" rtl="0" eaLnBrk="1" fontAlgn="auto" latinLnBrk="0" hangingPunct="1">
              <a:lnSpc>
                <a:spcPct val="100000"/>
              </a:lnSpc>
              <a:spcBef>
                <a:spcPts val="1880"/>
              </a:spcBef>
              <a:spcAft>
                <a:spcPts val="0"/>
              </a:spcAft>
              <a:buClrTx/>
              <a:buSzTx/>
              <a:buFontTx/>
              <a:buNone/>
              <a:tabLst/>
              <a:defRPr/>
            </a:pPr>
            <a:r>
              <a:rPr kumimoji="0" lang="da-DK" sz="2400" b="0" i="1" u="none" strike="noStrike" kern="1200" cap="none" spc="-5" normalizeH="0" baseline="0" noProof="0" dirty="0">
                <a:ln>
                  <a:noFill/>
                </a:ln>
                <a:solidFill>
                  <a:srgbClr val="FFFFFF"/>
                </a:solidFill>
                <a:effectLst/>
                <a:uLnTx/>
                <a:uFillTx/>
                <a:latin typeface="Brush Script MT"/>
                <a:ea typeface="+mn-ea"/>
                <a:cs typeface="Brush Script MT"/>
              </a:rPr>
              <a:t>28 pct.</a:t>
            </a:r>
            <a:endParaRPr kumimoji="0" lang="da-DK" sz="2400" b="0" i="0" u="none" strike="noStrike" kern="1200" cap="none" spc="0" normalizeH="0" baseline="0" noProof="0" dirty="0">
              <a:ln>
                <a:noFill/>
              </a:ln>
              <a:solidFill>
                <a:srgbClr val="000000"/>
              </a:solidFill>
              <a:effectLst/>
              <a:uLnTx/>
              <a:uFillTx/>
              <a:latin typeface="Brush Script MT"/>
              <a:ea typeface="+mn-ea"/>
              <a:cs typeface="Brush Script MT"/>
            </a:endParaRPr>
          </a:p>
        </p:txBody>
      </p:sp>
      <p:sp>
        <p:nvSpPr>
          <p:cNvPr id="23" name="object 26">
            <a:extLst>
              <a:ext uri="{FF2B5EF4-FFF2-40B4-BE49-F238E27FC236}">
                <a16:creationId xmlns:a16="http://schemas.microsoft.com/office/drawing/2014/main" id="{091E729C-AFD1-7AF8-4704-12D1BB15D72B}"/>
              </a:ext>
            </a:extLst>
          </p:cNvPr>
          <p:cNvSpPr txBox="1"/>
          <p:nvPr/>
        </p:nvSpPr>
        <p:spPr>
          <a:xfrm>
            <a:off x="8036322" y="2041949"/>
            <a:ext cx="1707614" cy="307777"/>
          </a:xfrm>
          <a:prstGeom prst="rect">
            <a:avLst/>
          </a:prstGeom>
        </p:spPr>
        <p:txBody>
          <a:bodyPr vert="horz" wrap="square" lIns="0" tIns="0" rIns="0" bIns="0" rtlCol="0">
            <a:spAutoFit/>
          </a:bodyPr>
          <a:lstStyle/>
          <a:p>
            <a:pPr marL="85725" marR="0" lvl="0" indent="0" algn="ctr" defTabSz="609585" rtl="0" eaLnBrk="1" fontAlgn="auto" latinLnBrk="0" hangingPunct="1">
              <a:lnSpc>
                <a:spcPct val="100000"/>
              </a:lnSpc>
              <a:spcBef>
                <a:spcPts val="5"/>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Times New Roman"/>
                <a:ea typeface="+mn-ea"/>
                <a:cs typeface="Times New Roman"/>
              </a:rPr>
              <a:t>15 pct.</a:t>
            </a:r>
            <a:endParaRPr kumimoji="0" lang="da-DK" sz="2000" b="0"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24" name="object 26">
            <a:extLst>
              <a:ext uri="{FF2B5EF4-FFF2-40B4-BE49-F238E27FC236}">
                <a16:creationId xmlns:a16="http://schemas.microsoft.com/office/drawing/2014/main" id="{8BD85182-E71D-96F1-A6B8-9140781242EA}"/>
              </a:ext>
            </a:extLst>
          </p:cNvPr>
          <p:cNvSpPr txBox="1"/>
          <p:nvPr/>
        </p:nvSpPr>
        <p:spPr>
          <a:xfrm>
            <a:off x="9881007" y="2051130"/>
            <a:ext cx="1707614" cy="307777"/>
          </a:xfrm>
          <a:prstGeom prst="rect">
            <a:avLst/>
          </a:prstGeom>
        </p:spPr>
        <p:txBody>
          <a:bodyPr vert="horz" wrap="square" lIns="0" tIns="0" rIns="0" bIns="0" rtlCol="0">
            <a:spAutoFit/>
          </a:bodyPr>
          <a:lstStyle/>
          <a:p>
            <a:pPr marL="20955" marR="0" lvl="0" indent="0" algn="ctr" defTabSz="609585"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5" normalizeH="0" baseline="0" noProof="0" dirty="0">
                <a:ln>
                  <a:noFill/>
                </a:ln>
                <a:solidFill>
                  <a:srgbClr val="FFFFFF"/>
                </a:solidFill>
                <a:effectLst/>
                <a:uLnTx/>
                <a:uFillTx/>
                <a:latin typeface="Bahnschrift"/>
                <a:ea typeface="+mn-ea"/>
                <a:cs typeface="Bahnschrift"/>
              </a:rPr>
              <a:t>18 pct.</a:t>
            </a:r>
            <a:endParaRPr kumimoji="0" lang="da-DK" sz="2000" b="0" i="0" u="none" strike="noStrike" kern="1200" cap="none" spc="0" normalizeH="0" baseline="0" noProof="0" dirty="0">
              <a:ln>
                <a:noFill/>
              </a:ln>
              <a:solidFill>
                <a:srgbClr val="000000"/>
              </a:solidFill>
              <a:effectLst/>
              <a:uLnTx/>
              <a:uFillTx/>
              <a:latin typeface="Bahnschrift"/>
              <a:ea typeface="+mn-ea"/>
              <a:cs typeface="Bahnschrift"/>
            </a:endParaRPr>
          </a:p>
        </p:txBody>
      </p:sp>
      <p:sp>
        <p:nvSpPr>
          <p:cNvPr id="25" name="Tekstfelt 24">
            <a:extLst>
              <a:ext uri="{FF2B5EF4-FFF2-40B4-BE49-F238E27FC236}">
                <a16:creationId xmlns:a16="http://schemas.microsoft.com/office/drawing/2014/main" id="{79E7ACCA-9DF2-E724-37CD-E8A2C5E65431}"/>
              </a:ext>
            </a:extLst>
          </p:cNvPr>
          <p:cNvSpPr txBox="1"/>
          <p:nvPr/>
        </p:nvSpPr>
        <p:spPr>
          <a:xfrm>
            <a:off x="842791" y="423664"/>
            <a:ext cx="10545933"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…og ved </a:t>
            </a:r>
            <a:r>
              <a:rPr kumimoji="0" lang="da-DK" sz="2000" b="1" i="0" u="none" strike="noStrike" kern="1200" cap="none" spc="0" normalizeH="0" baseline="0" noProof="0" dirty="0">
                <a:ln>
                  <a:noFill/>
                </a:ln>
                <a:solidFill>
                  <a:srgbClr val="7C835A"/>
                </a:solidFill>
                <a:effectLst/>
                <a:uLnTx/>
                <a:uFillTx/>
                <a:latin typeface="Arial" panose="020B0604020202020204"/>
                <a:ea typeface="+mn-ea"/>
                <a:cs typeface="+mn-cs"/>
              </a:rPr>
              <a:t>valg af hakket kylling</a:t>
            </a:r>
          </a:p>
        </p:txBody>
      </p:sp>
      <p:sp>
        <p:nvSpPr>
          <p:cNvPr id="27" name="Tekstfelt 26">
            <a:extLst>
              <a:ext uri="{FF2B5EF4-FFF2-40B4-BE49-F238E27FC236}">
                <a16:creationId xmlns:a16="http://schemas.microsoft.com/office/drawing/2014/main" id="{07DDA0A7-23D5-AAC8-A668-1DA1ADD3BE54}"/>
              </a:ext>
            </a:extLst>
          </p:cNvPr>
          <p:cNvSpPr txBox="1"/>
          <p:nvPr/>
        </p:nvSpPr>
        <p:spPr>
          <a:xfrm>
            <a:off x="2570179" y="4326216"/>
            <a:ext cx="1840616" cy="1384995"/>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B050"/>
                </a:solidFill>
                <a:effectLst/>
                <a:uLnTx/>
                <a:uFillTx/>
                <a:latin typeface="Arial" panose="020B0604020202020204"/>
                <a:ea typeface="+mn-ea"/>
                <a:cs typeface="+mn-cs"/>
              </a:rPr>
              <a:t>Økologisk produceret </a:t>
            </a: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7030A0"/>
                </a:solidFill>
                <a:effectLst/>
                <a:uLnTx/>
                <a:uFillTx/>
                <a:latin typeface="Arial" panose="020B0604020202020204"/>
                <a:ea typeface="+mn-ea"/>
                <a:cs typeface="+mn-cs"/>
              </a:rPr>
              <a:t>Dyrevelfærdsmærket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 </a:t>
            </a:r>
            <a:b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 Indholdet ser friskt ud</a:t>
            </a:r>
          </a:p>
        </p:txBody>
      </p:sp>
      <p:sp>
        <p:nvSpPr>
          <p:cNvPr id="28" name="Tekstfelt 27">
            <a:extLst>
              <a:ext uri="{FF2B5EF4-FFF2-40B4-BE49-F238E27FC236}">
                <a16:creationId xmlns:a16="http://schemas.microsoft.com/office/drawing/2014/main" id="{3AD1F9D4-8272-0D2A-3BCE-5B32334FB7FF}"/>
              </a:ext>
            </a:extLst>
          </p:cNvPr>
          <p:cNvSpPr txBox="1"/>
          <p:nvPr/>
        </p:nvSpPr>
        <p:spPr>
          <a:xfrm>
            <a:off x="4374318" y="4326216"/>
            <a:ext cx="1875183"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Fri for antibiotika/hormoner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b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b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 uden tilsætningsstoffer</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008080"/>
                </a:solidFill>
                <a:effectLst/>
                <a:uLnTx/>
                <a:uFillTx/>
                <a:latin typeface="Arial" panose="020B0604020202020204"/>
                <a:ea typeface="+mn-ea"/>
                <a:cs typeface="+mn-cs"/>
              </a:rPr>
              <a:t>Fra fritgående dyr</a:t>
            </a:r>
          </a:p>
        </p:txBody>
      </p:sp>
      <p:sp>
        <p:nvSpPr>
          <p:cNvPr id="29" name="Tekstfelt 28">
            <a:extLst>
              <a:ext uri="{FF2B5EF4-FFF2-40B4-BE49-F238E27FC236}">
                <a16:creationId xmlns:a16="http://schemas.microsoft.com/office/drawing/2014/main" id="{106B9F8E-7AF7-0498-49BF-4876EDCE1003}"/>
              </a:ext>
            </a:extLst>
          </p:cNvPr>
          <p:cNvSpPr txBox="1"/>
          <p:nvPr/>
        </p:nvSpPr>
        <p:spPr>
          <a:xfrm>
            <a:off x="6236204" y="4326216"/>
            <a:ext cx="1746738" cy="1223412"/>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appetitligt ud </a:t>
            </a:r>
            <a:b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 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p:txBody>
      </p:sp>
      <p:sp>
        <p:nvSpPr>
          <p:cNvPr id="30" name="Tekstfelt 29">
            <a:extLst>
              <a:ext uri="{FF2B5EF4-FFF2-40B4-BE49-F238E27FC236}">
                <a16:creationId xmlns:a16="http://schemas.microsoft.com/office/drawing/2014/main" id="{AA3B21C6-E8D5-EBA5-EF7B-ED8CBC0FBC6D}"/>
              </a:ext>
            </a:extLst>
          </p:cNvPr>
          <p:cNvSpPr txBox="1"/>
          <p:nvPr/>
        </p:nvSpPr>
        <p:spPr>
          <a:xfrm>
            <a:off x="8027882" y="4326216"/>
            <a:ext cx="2030518" cy="1061829"/>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b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b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 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p:txBody>
      </p:sp>
      <p:sp>
        <p:nvSpPr>
          <p:cNvPr id="31" name="Tekstfelt 30">
            <a:extLst>
              <a:ext uri="{FF2B5EF4-FFF2-40B4-BE49-F238E27FC236}">
                <a16:creationId xmlns:a16="http://schemas.microsoft.com/office/drawing/2014/main" id="{DBC816E0-2F38-2AFA-EB30-2515C0F656A6}"/>
              </a:ext>
            </a:extLst>
          </p:cNvPr>
          <p:cNvSpPr txBox="1"/>
          <p:nvPr/>
        </p:nvSpPr>
        <p:spPr>
          <a:xfrm>
            <a:off x="9882553" y="4326216"/>
            <a:ext cx="1983626" cy="1061829"/>
          </a:xfrm>
          <a:prstGeom prst="rect">
            <a:avLst/>
          </a:prstGeom>
          <a:noFill/>
        </p:spPr>
        <p:txBody>
          <a:bodyPr wrap="square" rtlCol="0">
            <a:spAutoFit/>
          </a:bodyPr>
          <a:lstStyle/>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Smager godt</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Meget for pengene</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friskt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På tilbud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0" i="0" u="none" strike="noStrike" kern="1200" cap="none" spc="0" normalizeH="0" baseline="0" noProof="0" dirty="0">
                <a:ln>
                  <a:noFill/>
                </a:ln>
                <a:solidFill>
                  <a:srgbClr val="000000"/>
                </a:solidFill>
                <a:effectLst/>
                <a:uLnTx/>
                <a:uFillTx/>
                <a:latin typeface="Arial" panose="020B0604020202020204"/>
                <a:ea typeface="+mn-ea"/>
                <a:cs typeface="+mn-cs"/>
              </a:rPr>
              <a:t>Indholdet ser appetitlig ud</a:t>
            </a:r>
          </a:p>
          <a:p>
            <a:pPr marL="228600" marR="0" lvl="0" indent="-228600" algn="l" defTabSz="609585" rtl="0" eaLnBrk="1" fontAlgn="auto" latinLnBrk="0" hangingPunct="1">
              <a:lnSpc>
                <a:spcPct val="100000"/>
              </a:lnSpc>
              <a:spcBef>
                <a:spcPts val="0"/>
              </a:spcBef>
              <a:spcAft>
                <a:spcPts val="0"/>
              </a:spcAft>
              <a:buClrTx/>
              <a:buSzTx/>
              <a:buFont typeface="+mj-lt"/>
              <a:buAutoNum type="arabicPeriod"/>
              <a:tabLst/>
              <a:defRPr/>
            </a:pPr>
            <a:r>
              <a:rPr kumimoji="0" lang="da-DK" sz="1050" b="1" i="0" u="none" strike="noStrike" kern="1200" cap="none" spc="0" normalizeH="0" baseline="0" noProof="0" dirty="0">
                <a:ln>
                  <a:noFill/>
                </a:ln>
                <a:solidFill>
                  <a:srgbClr val="D79B93">
                    <a:lumMod val="50000"/>
                  </a:srgbClr>
                </a:solidFill>
                <a:effectLst/>
                <a:uLnTx/>
                <a:uFillTx/>
                <a:latin typeface="Arial" panose="020B0604020202020204"/>
                <a:ea typeface="+mn-ea"/>
                <a:cs typeface="+mn-cs"/>
              </a:rPr>
              <a:t>Danskproduceret</a:t>
            </a:r>
          </a:p>
        </p:txBody>
      </p:sp>
      <p:sp>
        <p:nvSpPr>
          <p:cNvPr id="33" name="Rektangel 32">
            <a:extLst>
              <a:ext uri="{FF2B5EF4-FFF2-40B4-BE49-F238E27FC236}">
                <a16:creationId xmlns:a16="http://schemas.microsoft.com/office/drawing/2014/main" id="{FE665663-428E-6372-BD14-862F57CA3459}"/>
              </a:ext>
            </a:extLst>
          </p:cNvPr>
          <p:cNvSpPr/>
          <p:nvPr/>
        </p:nvSpPr>
        <p:spPr>
          <a:xfrm>
            <a:off x="2567368" y="4368100"/>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ktangel 33">
            <a:extLst>
              <a:ext uri="{FF2B5EF4-FFF2-40B4-BE49-F238E27FC236}">
                <a16:creationId xmlns:a16="http://schemas.microsoft.com/office/drawing/2014/main" id="{EF2E0C77-A336-03E8-7D31-79302DBEB558}"/>
              </a:ext>
            </a:extLst>
          </p:cNvPr>
          <p:cNvSpPr/>
          <p:nvPr/>
        </p:nvSpPr>
        <p:spPr>
          <a:xfrm>
            <a:off x="6218232" y="5335083"/>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ktangel 34">
            <a:extLst>
              <a:ext uri="{FF2B5EF4-FFF2-40B4-BE49-F238E27FC236}">
                <a16:creationId xmlns:a16="http://schemas.microsoft.com/office/drawing/2014/main" id="{E1DA2B1E-4E2E-583E-0687-3C36539CA3CF}"/>
              </a:ext>
            </a:extLst>
          </p:cNvPr>
          <p:cNvSpPr/>
          <p:nvPr/>
        </p:nvSpPr>
        <p:spPr>
          <a:xfrm>
            <a:off x="4345966" y="4995199"/>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ktangel 35">
            <a:extLst>
              <a:ext uri="{FF2B5EF4-FFF2-40B4-BE49-F238E27FC236}">
                <a16:creationId xmlns:a16="http://schemas.microsoft.com/office/drawing/2014/main" id="{2E685ECE-5780-69FD-D702-2DEC860222F8}"/>
              </a:ext>
            </a:extLst>
          </p:cNvPr>
          <p:cNvSpPr/>
          <p:nvPr/>
        </p:nvSpPr>
        <p:spPr>
          <a:xfrm>
            <a:off x="8038563" y="4525792"/>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ktangel 31">
            <a:extLst>
              <a:ext uri="{FF2B5EF4-FFF2-40B4-BE49-F238E27FC236}">
                <a16:creationId xmlns:a16="http://schemas.microsoft.com/office/drawing/2014/main" id="{64FCFFAA-8E9A-34A9-BE85-CFC58BD6A450}"/>
              </a:ext>
            </a:extLst>
          </p:cNvPr>
          <p:cNvSpPr/>
          <p:nvPr/>
        </p:nvSpPr>
        <p:spPr>
          <a:xfrm>
            <a:off x="2562114" y="5165466"/>
            <a:ext cx="1775012" cy="18288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ktangel 36">
            <a:extLst>
              <a:ext uri="{FF2B5EF4-FFF2-40B4-BE49-F238E27FC236}">
                <a16:creationId xmlns:a16="http://schemas.microsoft.com/office/drawing/2014/main" id="{46FE0D95-4CCE-8B51-34CF-5B77CC93028D}"/>
              </a:ext>
            </a:extLst>
          </p:cNvPr>
          <p:cNvSpPr/>
          <p:nvPr/>
        </p:nvSpPr>
        <p:spPr>
          <a:xfrm>
            <a:off x="4340712" y="5332614"/>
            <a:ext cx="1775012" cy="182880"/>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kstfelt 40">
            <a:extLst>
              <a:ext uri="{FF2B5EF4-FFF2-40B4-BE49-F238E27FC236}">
                <a16:creationId xmlns:a16="http://schemas.microsoft.com/office/drawing/2014/main" id="{FCB8B882-2E39-1315-BD2E-8311BBF8E520}"/>
              </a:ext>
            </a:extLst>
          </p:cNvPr>
          <p:cNvSpPr txBox="1"/>
          <p:nvPr/>
        </p:nvSpPr>
        <p:spPr>
          <a:xfrm>
            <a:off x="801336" y="4508938"/>
            <a:ext cx="1574002" cy="2616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Arial" panose="020B0604020202020204"/>
                <a:ea typeface="+mn-ea"/>
                <a:cs typeface="+mn-cs"/>
              </a:rPr>
              <a:t>(for lav base)</a:t>
            </a:r>
          </a:p>
        </p:txBody>
      </p:sp>
      <p:sp>
        <p:nvSpPr>
          <p:cNvPr id="44" name="Rektangel 43">
            <a:extLst>
              <a:ext uri="{FF2B5EF4-FFF2-40B4-BE49-F238E27FC236}">
                <a16:creationId xmlns:a16="http://schemas.microsoft.com/office/drawing/2014/main" id="{AB1B2A5A-7B84-CB47-4988-DCF9FBEAAB23}"/>
              </a:ext>
            </a:extLst>
          </p:cNvPr>
          <p:cNvSpPr/>
          <p:nvPr/>
        </p:nvSpPr>
        <p:spPr>
          <a:xfrm>
            <a:off x="2561411" y="4843478"/>
            <a:ext cx="1775012" cy="1828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ktangel 44">
            <a:extLst>
              <a:ext uri="{FF2B5EF4-FFF2-40B4-BE49-F238E27FC236}">
                <a16:creationId xmlns:a16="http://schemas.microsoft.com/office/drawing/2014/main" id="{E1C30E51-AE55-A581-ED03-E70A41DD8947}"/>
              </a:ext>
            </a:extLst>
          </p:cNvPr>
          <p:cNvSpPr/>
          <p:nvPr/>
        </p:nvSpPr>
        <p:spPr>
          <a:xfrm>
            <a:off x="2567031" y="5013067"/>
            <a:ext cx="1775012" cy="182880"/>
          </a:xfrm>
          <a:prstGeom prst="rect">
            <a:avLst/>
          </a:prstGeom>
          <a:noFill/>
          <a:ln w="19050">
            <a:solidFill>
              <a:srgbClr val="739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ktangel 45">
            <a:extLst>
              <a:ext uri="{FF2B5EF4-FFF2-40B4-BE49-F238E27FC236}">
                <a16:creationId xmlns:a16="http://schemas.microsoft.com/office/drawing/2014/main" id="{53E9F07D-E6DC-E91A-4B84-7C0620F1195C}"/>
              </a:ext>
            </a:extLst>
          </p:cNvPr>
          <p:cNvSpPr/>
          <p:nvPr/>
        </p:nvSpPr>
        <p:spPr>
          <a:xfrm>
            <a:off x="9911608" y="5169804"/>
            <a:ext cx="1775012" cy="182880"/>
          </a:xfrm>
          <a:prstGeom prst="rect">
            <a:avLst/>
          </a:prstGeom>
          <a:noFill/>
          <a:ln w="19050">
            <a:solidFill>
              <a:srgbClr val="D0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9742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1" y="1476906"/>
            <a:ext cx="6559320" cy="3195688"/>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Bæredygtighed og klima </a:t>
            </a:r>
            <a:b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b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hvor passer kødet ind i et bæredygtigt forbrug?</a:t>
            </a:r>
          </a:p>
        </p:txBody>
      </p:sp>
    </p:spTree>
    <p:extLst>
      <p:ext uri="{BB962C8B-B14F-4D97-AF65-F5344CB8AC3E}">
        <p14:creationId xmlns:p14="http://schemas.microsoft.com/office/powerpoint/2010/main" val="3527402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13CEBF98-10F0-7740-4B94-488FC59143FD}"/>
              </a:ext>
            </a:extLst>
          </p:cNvPr>
          <p:cNvSpPr txBox="1"/>
          <p:nvPr/>
        </p:nvSpPr>
        <p:spPr>
          <a:xfrm>
            <a:off x="326796" y="405354"/>
            <a:ext cx="11538409"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Bæredygtighed er stadig vigtigt og mange vil gerne gøre en indsats </a:t>
            </a:r>
          </a:p>
        </p:txBody>
      </p:sp>
      <p:sp>
        <p:nvSpPr>
          <p:cNvPr id="3" name="TextBox 1">
            <a:extLst>
              <a:ext uri="{FF2B5EF4-FFF2-40B4-BE49-F238E27FC236}">
                <a16:creationId xmlns:a16="http://schemas.microsoft.com/office/drawing/2014/main" id="{59299904-B401-7AB5-4B1F-CCF6F4CC94FF}"/>
              </a:ext>
            </a:extLst>
          </p:cNvPr>
          <p:cNvSpPr txBox="1"/>
          <p:nvPr/>
        </p:nvSpPr>
        <p:spPr>
          <a:xfrm>
            <a:off x="542170" y="1645576"/>
            <a:ext cx="5003607" cy="430887"/>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Spg. Har du eller kunne du finde på at ændre adfærd eller vaner af hensyn til klima, miljø eller bæredygtighed?</a:t>
            </a:r>
          </a:p>
        </p:txBody>
      </p:sp>
      <p:sp>
        <p:nvSpPr>
          <p:cNvPr id="4" name="TextBox 41">
            <a:extLst>
              <a:ext uri="{FF2B5EF4-FFF2-40B4-BE49-F238E27FC236}">
                <a16:creationId xmlns:a16="http://schemas.microsoft.com/office/drawing/2014/main" id="{30EB8643-C1A4-B774-9739-90CA5C4122DB}"/>
              </a:ext>
            </a:extLst>
          </p:cNvPr>
          <p:cNvSpPr txBox="1"/>
          <p:nvPr/>
        </p:nvSpPr>
        <p:spPr>
          <a:xfrm>
            <a:off x="1836234" y="6420812"/>
            <a:ext cx="8519532" cy="12311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Epinion</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for Landbrug &amp; Fødevarer november 2022 (n=1500). </a:t>
            </a:r>
          </a:p>
        </p:txBody>
      </p:sp>
      <p:sp>
        <p:nvSpPr>
          <p:cNvPr id="5" name="TextBox 1">
            <a:extLst>
              <a:ext uri="{FF2B5EF4-FFF2-40B4-BE49-F238E27FC236}">
                <a16:creationId xmlns:a16="http://schemas.microsoft.com/office/drawing/2014/main" id="{41112281-8387-709E-BA7B-366E859A764D}"/>
              </a:ext>
            </a:extLst>
          </p:cNvPr>
          <p:cNvSpPr txBox="1"/>
          <p:nvPr/>
        </p:nvSpPr>
        <p:spPr>
          <a:xfrm>
            <a:off x="6621479" y="1645576"/>
            <a:ext cx="4769200" cy="430887"/>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Spg: I hvor høj grad tænker du over bæredygtighed, når du køber mad og drikke?</a:t>
            </a:r>
          </a:p>
        </p:txBody>
      </p:sp>
      <p:graphicFrame>
        <p:nvGraphicFramePr>
          <p:cNvPr id="6" name="Chart-1" descr="orlink:ORRange6@Sheet1!$L$33:$O$38€0€0€€0€0€0€0€€0€">
            <a:extLst>
              <a:ext uri="{FF2B5EF4-FFF2-40B4-BE49-F238E27FC236}">
                <a16:creationId xmlns:a16="http://schemas.microsoft.com/office/drawing/2014/main" id="{039EE47D-AEFE-A1B8-D5F3-0DC9221218AF}"/>
              </a:ext>
            </a:extLst>
          </p:cNvPr>
          <p:cNvGraphicFramePr>
            <a:graphicFrameLocks/>
          </p:cNvGraphicFramePr>
          <p:nvPr/>
        </p:nvGraphicFramePr>
        <p:xfrm>
          <a:off x="554044" y="2347848"/>
          <a:ext cx="5659091" cy="32702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1" descr="orlink:ORRange8@Sheet1!$L$41:$O$46€0€0€€0€0€0€0€€0€">
            <a:extLst>
              <a:ext uri="{FF2B5EF4-FFF2-40B4-BE49-F238E27FC236}">
                <a16:creationId xmlns:a16="http://schemas.microsoft.com/office/drawing/2014/main" id="{B01E89CB-349F-C121-F4AB-A94B73530D89}"/>
              </a:ext>
            </a:extLst>
          </p:cNvPr>
          <p:cNvGraphicFramePr>
            <a:graphicFrameLocks/>
          </p:cNvGraphicFramePr>
          <p:nvPr/>
        </p:nvGraphicFramePr>
        <p:xfrm>
          <a:off x="6569657" y="2347848"/>
          <a:ext cx="5192485" cy="3270221"/>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7">
            <a:extLst>
              <a:ext uri="{FF2B5EF4-FFF2-40B4-BE49-F238E27FC236}">
                <a16:creationId xmlns:a16="http://schemas.microsoft.com/office/drawing/2014/main" id="{38811991-EC14-190F-6D0F-78093622E092}"/>
              </a:ext>
            </a:extLst>
          </p:cNvPr>
          <p:cNvSpPr/>
          <p:nvPr/>
        </p:nvSpPr>
        <p:spPr>
          <a:xfrm>
            <a:off x="981307" y="2850588"/>
            <a:ext cx="2085278" cy="2430966"/>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ktangel 9">
            <a:extLst>
              <a:ext uri="{FF2B5EF4-FFF2-40B4-BE49-F238E27FC236}">
                <a16:creationId xmlns:a16="http://schemas.microsoft.com/office/drawing/2014/main" id="{94605DE0-DFFC-B43F-D2D5-ED884EAABA8E}"/>
              </a:ext>
            </a:extLst>
          </p:cNvPr>
          <p:cNvSpPr/>
          <p:nvPr/>
        </p:nvSpPr>
        <p:spPr>
          <a:xfrm>
            <a:off x="1650386" y="2769045"/>
            <a:ext cx="802887" cy="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kstfelt 8">
            <a:extLst>
              <a:ext uri="{FF2B5EF4-FFF2-40B4-BE49-F238E27FC236}">
                <a16:creationId xmlns:a16="http://schemas.microsoft.com/office/drawing/2014/main" id="{5C411F0C-4645-FD3A-78A9-027D35C13E90}"/>
              </a:ext>
            </a:extLst>
          </p:cNvPr>
          <p:cNvSpPr txBox="1"/>
          <p:nvPr/>
        </p:nvSpPr>
        <p:spPr>
          <a:xfrm>
            <a:off x="1505420" y="2570726"/>
            <a:ext cx="111512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panose="020B0604020202020204"/>
                <a:ea typeface="+mn-ea"/>
                <a:cs typeface="+mn-cs"/>
              </a:rPr>
              <a:t>81%</a:t>
            </a:r>
          </a:p>
        </p:txBody>
      </p:sp>
      <p:sp>
        <p:nvSpPr>
          <p:cNvPr id="11" name="Rektangel 10">
            <a:extLst>
              <a:ext uri="{FF2B5EF4-FFF2-40B4-BE49-F238E27FC236}">
                <a16:creationId xmlns:a16="http://schemas.microsoft.com/office/drawing/2014/main" id="{19BEA597-1ACE-D339-A620-05FF9C22C119}"/>
              </a:ext>
            </a:extLst>
          </p:cNvPr>
          <p:cNvSpPr/>
          <p:nvPr/>
        </p:nvSpPr>
        <p:spPr>
          <a:xfrm>
            <a:off x="7043854" y="2850588"/>
            <a:ext cx="1910576" cy="2430966"/>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ktangel 11">
            <a:extLst>
              <a:ext uri="{FF2B5EF4-FFF2-40B4-BE49-F238E27FC236}">
                <a16:creationId xmlns:a16="http://schemas.microsoft.com/office/drawing/2014/main" id="{CD9793F8-B10C-C402-7AAB-8A7CA3DC28EC}"/>
              </a:ext>
            </a:extLst>
          </p:cNvPr>
          <p:cNvSpPr/>
          <p:nvPr/>
        </p:nvSpPr>
        <p:spPr>
          <a:xfrm>
            <a:off x="7597699" y="2780222"/>
            <a:ext cx="802887" cy="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felt 12">
            <a:extLst>
              <a:ext uri="{FF2B5EF4-FFF2-40B4-BE49-F238E27FC236}">
                <a16:creationId xmlns:a16="http://schemas.microsoft.com/office/drawing/2014/main" id="{21067032-EBB6-26EA-4E90-7569D3188FEF}"/>
              </a:ext>
            </a:extLst>
          </p:cNvPr>
          <p:cNvSpPr txBox="1"/>
          <p:nvPr/>
        </p:nvSpPr>
        <p:spPr>
          <a:xfrm>
            <a:off x="7441582" y="2581903"/>
            <a:ext cx="111512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panose="020B0604020202020204"/>
                <a:ea typeface="+mn-ea"/>
                <a:cs typeface="+mn-cs"/>
              </a:rPr>
              <a:t>61%</a:t>
            </a:r>
          </a:p>
        </p:txBody>
      </p:sp>
    </p:spTree>
    <p:extLst>
      <p:ext uri="{BB962C8B-B14F-4D97-AF65-F5344CB8AC3E}">
        <p14:creationId xmlns:p14="http://schemas.microsoft.com/office/powerpoint/2010/main" val="1658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p:bldAsOne/>
      </p:bldGraphic>
      <p:bldGraphic spid="7" grpId="0">
        <p:bldAsOne/>
      </p:bldGraphic>
      <p:bldP spid="8" grpId="0" animBg="1"/>
      <p:bldP spid="10" grpId="0" animBg="1"/>
      <p:bldP spid="9" grpId="0"/>
      <p:bldP spid="11" grpId="0" animBg="1"/>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41D8C20-C074-4688-3BB6-12531CB03D5C}"/>
              </a:ext>
            </a:extLst>
          </p:cNvPr>
          <p:cNvSpPr txBox="1"/>
          <p:nvPr/>
        </p:nvSpPr>
        <p:spPr>
          <a:xfrm>
            <a:off x="1334764" y="405354"/>
            <a:ext cx="9561061"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En god del af forbrugerne forventer at spise mere mad fra planter i fremtiden – særligt yngre danskere har denne forventning</a:t>
            </a:r>
          </a:p>
        </p:txBody>
      </p:sp>
      <p:sp>
        <p:nvSpPr>
          <p:cNvPr id="4" name="Tekstfelt 3">
            <a:extLst>
              <a:ext uri="{FF2B5EF4-FFF2-40B4-BE49-F238E27FC236}">
                <a16:creationId xmlns:a16="http://schemas.microsoft.com/office/drawing/2014/main" id="{E7796528-C8BC-7760-5900-267A49AEDF4B}"/>
              </a:ext>
            </a:extLst>
          </p:cNvPr>
          <p:cNvSpPr txBox="1"/>
          <p:nvPr/>
        </p:nvSpPr>
        <p:spPr>
          <a:xfrm>
            <a:off x="1827893" y="6260249"/>
            <a:ext cx="8532679" cy="246221"/>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Norstat for Landbrug &amp; Fødevarer, februar 2023 (n=1232). Mænd n=615, Kvinder n=617, Madtrendsættere n=82, Øvrige n=1150, 18-29 år n=269, 30-39 år n=194, 40-49 år n=268, 50-59 år n=181, 60-69 år n=171, 70-80 år n=148 Undersøgelsen er repræsentativ på køn, alder, region og uddannelse </a:t>
            </a:r>
          </a:p>
        </p:txBody>
      </p:sp>
      <p:graphicFrame>
        <p:nvGraphicFramePr>
          <p:cNvPr id="5" name="Chart-1" descr="orlink:ORRange4@Sheet1!$K$8,Sheet1!$M$8:$P$8,Sheet1!$K$9:$K$14,Sheet1!$M$9:$P$14€0€0€€0€0€0€0€€0">
            <a:extLst>
              <a:ext uri="{FF2B5EF4-FFF2-40B4-BE49-F238E27FC236}">
                <a16:creationId xmlns:a16="http://schemas.microsoft.com/office/drawing/2014/main" id="{663C81D8-250C-2520-2ADF-B9B33DB94B8C}"/>
              </a:ext>
            </a:extLst>
          </p:cNvPr>
          <p:cNvGraphicFramePr/>
          <p:nvPr/>
        </p:nvGraphicFramePr>
        <p:xfrm>
          <a:off x="5430056" y="2651164"/>
          <a:ext cx="6954045" cy="29355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1" descr="orlink:ORRange4@Sheet1!$K$8,Sheet1!$M$8:$P$8,Sheet1!$K$9:$K$14,Sheet1!$M$9:$P$14€0€0€€0€0€0€0€€0">
            <a:extLst>
              <a:ext uri="{FF2B5EF4-FFF2-40B4-BE49-F238E27FC236}">
                <a16:creationId xmlns:a16="http://schemas.microsoft.com/office/drawing/2014/main" id="{AB8639B1-F06C-5DFF-BDF3-A01CF5A6AADB}"/>
              </a:ext>
            </a:extLst>
          </p:cNvPr>
          <p:cNvGraphicFramePr/>
          <p:nvPr/>
        </p:nvGraphicFramePr>
        <p:xfrm>
          <a:off x="698013" y="2524493"/>
          <a:ext cx="6730035" cy="30622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felt 6">
            <a:extLst>
              <a:ext uri="{FF2B5EF4-FFF2-40B4-BE49-F238E27FC236}">
                <a16:creationId xmlns:a16="http://schemas.microsoft.com/office/drawing/2014/main" id="{14895C9D-B383-62B1-36C9-2125408F32AC}"/>
              </a:ext>
            </a:extLst>
          </p:cNvPr>
          <p:cNvSpPr txBox="1"/>
          <p:nvPr/>
        </p:nvSpPr>
        <p:spPr>
          <a:xfrm>
            <a:off x="4556689" y="2911339"/>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39%</a:t>
            </a:r>
          </a:p>
        </p:txBody>
      </p:sp>
      <p:sp>
        <p:nvSpPr>
          <p:cNvPr id="8" name="Tekstfelt 7">
            <a:extLst>
              <a:ext uri="{FF2B5EF4-FFF2-40B4-BE49-F238E27FC236}">
                <a16:creationId xmlns:a16="http://schemas.microsoft.com/office/drawing/2014/main" id="{AE5ADD05-8361-65FF-5964-4A00C1ABF4D7}"/>
              </a:ext>
            </a:extLst>
          </p:cNvPr>
          <p:cNvSpPr txBox="1"/>
          <p:nvPr/>
        </p:nvSpPr>
        <p:spPr>
          <a:xfrm>
            <a:off x="4431767" y="3705771"/>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37%</a:t>
            </a:r>
          </a:p>
        </p:txBody>
      </p:sp>
      <p:sp>
        <p:nvSpPr>
          <p:cNvPr id="9" name="Tekstfelt 8">
            <a:extLst>
              <a:ext uri="{FF2B5EF4-FFF2-40B4-BE49-F238E27FC236}">
                <a16:creationId xmlns:a16="http://schemas.microsoft.com/office/drawing/2014/main" id="{8937DEB2-4224-0D33-A392-40772986E39B}"/>
              </a:ext>
            </a:extLst>
          </p:cNvPr>
          <p:cNvSpPr txBox="1"/>
          <p:nvPr/>
        </p:nvSpPr>
        <p:spPr>
          <a:xfrm>
            <a:off x="4639849" y="4097863"/>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41%</a:t>
            </a:r>
          </a:p>
        </p:txBody>
      </p:sp>
      <p:sp>
        <p:nvSpPr>
          <p:cNvPr id="10" name="Tekstfelt 9">
            <a:extLst>
              <a:ext uri="{FF2B5EF4-FFF2-40B4-BE49-F238E27FC236}">
                <a16:creationId xmlns:a16="http://schemas.microsoft.com/office/drawing/2014/main" id="{AB5D75DA-4506-F9CE-E613-F2D982FEAF63}"/>
              </a:ext>
            </a:extLst>
          </p:cNvPr>
          <p:cNvSpPr txBox="1"/>
          <p:nvPr/>
        </p:nvSpPr>
        <p:spPr>
          <a:xfrm>
            <a:off x="5980368" y="4910786"/>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66%</a:t>
            </a:r>
          </a:p>
        </p:txBody>
      </p:sp>
      <p:sp>
        <p:nvSpPr>
          <p:cNvPr id="11" name="Tekstfelt 10">
            <a:extLst>
              <a:ext uri="{FF2B5EF4-FFF2-40B4-BE49-F238E27FC236}">
                <a16:creationId xmlns:a16="http://schemas.microsoft.com/office/drawing/2014/main" id="{171AA2B8-C0BE-9542-EB80-193E210544AF}"/>
              </a:ext>
            </a:extLst>
          </p:cNvPr>
          <p:cNvSpPr txBox="1"/>
          <p:nvPr/>
        </p:nvSpPr>
        <p:spPr>
          <a:xfrm>
            <a:off x="4425271" y="5299019"/>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37%</a:t>
            </a:r>
          </a:p>
        </p:txBody>
      </p:sp>
      <p:sp>
        <p:nvSpPr>
          <p:cNvPr id="12" name="Tekstfelt 11">
            <a:extLst>
              <a:ext uri="{FF2B5EF4-FFF2-40B4-BE49-F238E27FC236}">
                <a16:creationId xmlns:a16="http://schemas.microsoft.com/office/drawing/2014/main" id="{46C18DB0-D31B-C863-27DF-67B85304ABB7}"/>
              </a:ext>
            </a:extLst>
          </p:cNvPr>
          <p:cNvSpPr txBox="1"/>
          <p:nvPr/>
        </p:nvSpPr>
        <p:spPr>
          <a:xfrm>
            <a:off x="10997116" y="2890568"/>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58%</a:t>
            </a:r>
          </a:p>
        </p:txBody>
      </p:sp>
      <p:sp>
        <p:nvSpPr>
          <p:cNvPr id="13" name="Tekstfelt 12">
            <a:extLst>
              <a:ext uri="{FF2B5EF4-FFF2-40B4-BE49-F238E27FC236}">
                <a16:creationId xmlns:a16="http://schemas.microsoft.com/office/drawing/2014/main" id="{7FCB892C-B875-56D5-6607-2419C31703FF}"/>
              </a:ext>
            </a:extLst>
          </p:cNvPr>
          <p:cNvSpPr txBox="1"/>
          <p:nvPr/>
        </p:nvSpPr>
        <p:spPr>
          <a:xfrm>
            <a:off x="10649263" y="3334996"/>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51%</a:t>
            </a:r>
          </a:p>
        </p:txBody>
      </p:sp>
      <p:sp>
        <p:nvSpPr>
          <p:cNvPr id="14" name="Tekstfelt 13">
            <a:extLst>
              <a:ext uri="{FF2B5EF4-FFF2-40B4-BE49-F238E27FC236}">
                <a16:creationId xmlns:a16="http://schemas.microsoft.com/office/drawing/2014/main" id="{23BBFD8A-CDC4-AB8F-DFFB-38ECCD253664}"/>
              </a:ext>
            </a:extLst>
          </p:cNvPr>
          <p:cNvSpPr txBox="1"/>
          <p:nvPr/>
        </p:nvSpPr>
        <p:spPr>
          <a:xfrm>
            <a:off x="9884006" y="3828637"/>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37%</a:t>
            </a:r>
          </a:p>
        </p:txBody>
      </p:sp>
      <p:sp>
        <p:nvSpPr>
          <p:cNvPr id="15" name="Tekstfelt 14">
            <a:extLst>
              <a:ext uri="{FF2B5EF4-FFF2-40B4-BE49-F238E27FC236}">
                <a16:creationId xmlns:a16="http://schemas.microsoft.com/office/drawing/2014/main" id="{33D63656-9264-7C8E-2881-F2C7DA881028}"/>
              </a:ext>
            </a:extLst>
          </p:cNvPr>
          <p:cNvSpPr txBox="1"/>
          <p:nvPr/>
        </p:nvSpPr>
        <p:spPr>
          <a:xfrm>
            <a:off x="9653402" y="4299917"/>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33%</a:t>
            </a:r>
          </a:p>
        </p:txBody>
      </p:sp>
      <p:sp>
        <p:nvSpPr>
          <p:cNvPr id="16" name="Tekstfelt 15">
            <a:extLst>
              <a:ext uri="{FF2B5EF4-FFF2-40B4-BE49-F238E27FC236}">
                <a16:creationId xmlns:a16="http://schemas.microsoft.com/office/drawing/2014/main" id="{770B005A-3386-2426-C13D-2CC6C3EA2698}"/>
              </a:ext>
            </a:extLst>
          </p:cNvPr>
          <p:cNvSpPr txBox="1"/>
          <p:nvPr/>
        </p:nvSpPr>
        <p:spPr>
          <a:xfrm>
            <a:off x="9301520" y="4790302"/>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26%</a:t>
            </a:r>
          </a:p>
        </p:txBody>
      </p:sp>
      <p:sp>
        <p:nvSpPr>
          <p:cNvPr id="17" name="Rektangel 16">
            <a:extLst>
              <a:ext uri="{FF2B5EF4-FFF2-40B4-BE49-F238E27FC236}">
                <a16:creationId xmlns:a16="http://schemas.microsoft.com/office/drawing/2014/main" id="{184FB4E1-5451-A0D9-4DF6-738F8B825274}"/>
              </a:ext>
            </a:extLst>
          </p:cNvPr>
          <p:cNvSpPr/>
          <p:nvPr/>
        </p:nvSpPr>
        <p:spPr>
          <a:xfrm>
            <a:off x="698013" y="2775841"/>
            <a:ext cx="4421765" cy="433234"/>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8" name="Rektangel 17">
            <a:extLst>
              <a:ext uri="{FF2B5EF4-FFF2-40B4-BE49-F238E27FC236}">
                <a16:creationId xmlns:a16="http://schemas.microsoft.com/office/drawing/2014/main" id="{0FE6D24A-A9C8-7376-5092-578B35905360}"/>
              </a:ext>
            </a:extLst>
          </p:cNvPr>
          <p:cNvSpPr/>
          <p:nvPr/>
        </p:nvSpPr>
        <p:spPr>
          <a:xfrm>
            <a:off x="6764811" y="2775841"/>
            <a:ext cx="4855689" cy="92993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9" name="Tekstfelt 18">
            <a:extLst>
              <a:ext uri="{FF2B5EF4-FFF2-40B4-BE49-F238E27FC236}">
                <a16:creationId xmlns:a16="http://schemas.microsoft.com/office/drawing/2014/main" id="{42D897B2-0647-F4B1-697F-2A22FEB8E378}"/>
              </a:ext>
            </a:extLst>
          </p:cNvPr>
          <p:cNvSpPr txBox="1"/>
          <p:nvPr/>
        </p:nvSpPr>
        <p:spPr>
          <a:xfrm>
            <a:off x="8926478" y="5243963"/>
            <a:ext cx="853440" cy="184666"/>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panose="020B0604020202020204"/>
                <a:ea typeface="+mn-ea"/>
                <a:cs typeface="+mn-cs"/>
              </a:rPr>
              <a:t>19%</a:t>
            </a:r>
          </a:p>
        </p:txBody>
      </p:sp>
      <p:sp>
        <p:nvSpPr>
          <p:cNvPr id="20" name="Tekstfelt 19">
            <a:extLst>
              <a:ext uri="{FF2B5EF4-FFF2-40B4-BE49-F238E27FC236}">
                <a16:creationId xmlns:a16="http://schemas.microsoft.com/office/drawing/2014/main" id="{15F93FD9-97D9-E368-B729-FF162B93EAA9}"/>
              </a:ext>
            </a:extLst>
          </p:cNvPr>
          <p:cNvSpPr txBox="1"/>
          <p:nvPr/>
        </p:nvSpPr>
        <p:spPr>
          <a:xfrm>
            <a:off x="857426" y="1899937"/>
            <a:ext cx="10473613" cy="215444"/>
          </a:xfrm>
          <a:prstGeom prst="rect">
            <a:avLst/>
          </a:prstGeom>
          <a:noFill/>
        </p:spPr>
        <p:txBody>
          <a:bodyPr wrap="square" lIns="0" tIns="0" rIns="0" bIns="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mn-cs"/>
              </a:rPr>
              <a:t>Spg: </a:t>
            </a: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Tror du, at du i fremtiden vil spise/drikke mere eller mindre mad og drikke, der er lavet af planter / kommer fra planter?</a:t>
            </a: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452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7" grpId="0"/>
      <p:bldP spid="8" grpId="0"/>
      <p:bldP spid="9" grpId="0"/>
      <p:bldP spid="10" grpId="0"/>
      <p:bldP spid="11" grpId="0"/>
      <p:bldP spid="12" grpId="0"/>
      <p:bldP spid="13" grpId="0"/>
      <p:bldP spid="14" grpId="0"/>
      <p:bldP spid="15" grpId="0"/>
      <p:bldP spid="16" grpId="0"/>
      <p:bldP spid="17" grpId="0" animBg="1"/>
      <p:bldP spid="18" grpId="0" animBg="1"/>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429E5C3-5925-BD5F-E6B4-59EA48296866}"/>
              </a:ext>
            </a:extLst>
          </p:cNvPr>
          <p:cNvGraphicFramePr/>
          <p:nvPr/>
        </p:nvGraphicFramePr>
        <p:xfrm>
          <a:off x="-566892" y="1936522"/>
          <a:ext cx="11498894" cy="4163653"/>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6D857146-B5A0-2008-81B6-FC86C927E51B}"/>
              </a:ext>
            </a:extLst>
          </p:cNvPr>
          <p:cNvSpPr/>
          <p:nvPr/>
        </p:nvSpPr>
        <p:spPr>
          <a:xfrm>
            <a:off x="8166974" y="4521897"/>
            <a:ext cx="2292262" cy="923327"/>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felt 5">
            <a:extLst>
              <a:ext uri="{FF2B5EF4-FFF2-40B4-BE49-F238E27FC236}">
                <a16:creationId xmlns:a16="http://schemas.microsoft.com/office/drawing/2014/main" id="{0883C18C-5130-2AF9-4F5D-F71B446E4903}"/>
              </a:ext>
            </a:extLst>
          </p:cNvPr>
          <p:cNvSpPr txBox="1"/>
          <p:nvPr/>
        </p:nvSpPr>
        <p:spPr>
          <a:xfrm>
            <a:off x="8968638" y="4546949"/>
            <a:ext cx="1603332" cy="7386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err="1">
                <a:ln>
                  <a:noFill/>
                </a:ln>
                <a:solidFill>
                  <a:srgbClr val="7E868D"/>
                </a:solidFill>
                <a:effectLst/>
                <a:uLnTx/>
                <a:uFillTx/>
                <a:latin typeface="Arial" panose="020B0604020202020204"/>
                <a:ea typeface="+mn-ea"/>
                <a:cs typeface="+mn-cs"/>
              </a:rPr>
              <a:t>Epinion</a:t>
            </a:r>
            <a:r>
              <a:rPr kumimoji="0" lang="da-DK" sz="1400" b="0" i="0" u="none" strike="noStrike" kern="1200" cap="none" spc="0" normalizeH="0" baseline="0" noProof="0" dirty="0">
                <a:ln>
                  <a:noFill/>
                </a:ln>
                <a:solidFill>
                  <a:srgbClr val="7E868D"/>
                </a:solidFill>
                <a:effectLst/>
                <a:uLnTx/>
                <a:uFillTx/>
                <a:latin typeface="Arial" panose="020B0604020202020204"/>
                <a:ea typeface="+mn-ea"/>
                <a:cs typeface="+mn-cs"/>
              </a:rPr>
              <a:t> for Landbrug &amp; Fødevarer </a:t>
            </a:r>
            <a:r>
              <a:rPr kumimoji="0" lang="da-DK" sz="1400" b="1" i="0" u="none" strike="noStrike" kern="1200" cap="none" spc="0" normalizeH="0" baseline="0" noProof="0" dirty="0">
                <a:ln>
                  <a:noFill/>
                </a:ln>
                <a:solidFill>
                  <a:srgbClr val="7E868D"/>
                </a:solidFill>
                <a:effectLst/>
                <a:uLnTx/>
                <a:uFillTx/>
                <a:latin typeface="Arial" panose="020B0604020202020204"/>
                <a:ea typeface="+mn-ea"/>
                <a:cs typeface="+mn-cs"/>
              </a:rPr>
              <a:t>2022</a:t>
            </a:r>
          </a:p>
        </p:txBody>
      </p:sp>
      <p:sp>
        <p:nvSpPr>
          <p:cNvPr id="7" name="Tekstfelt 6">
            <a:extLst>
              <a:ext uri="{FF2B5EF4-FFF2-40B4-BE49-F238E27FC236}">
                <a16:creationId xmlns:a16="http://schemas.microsoft.com/office/drawing/2014/main" id="{7D290300-193F-6F41-CB6B-F1F186180D3D}"/>
              </a:ext>
            </a:extLst>
          </p:cNvPr>
          <p:cNvSpPr txBox="1"/>
          <p:nvPr/>
        </p:nvSpPr>
        <p:spPr>
          <a:xfrm>
            <a:off x="8968638" y="3770707"/>
            <a:ext cx="1603332" cy="73866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D79B93"/>
                </a:solidFill>
                <a:effectLst/>
                <a:uLnTx/>
                <a:uFillTx/>
                <a:latin typeface="Arial" panose="020B0604020202020204"/>
                <a:ea typeface="+mn-ea"/>
                <a:cs typeface="+mn-cs"/>
              </a:rPr>
              <a:t>Voxmeter for Landbrug &amp; Fødevarer </a:t>
            </a:r>
            <a:r>
              <a:rPr kumimoji="0" lang="da-DK" sz="1400" b="1" i="0" u="none" strike="noStrike" kern="1200" cap="none" spc="0" normalizeH="0" baseline="0" noProof="0" dirty="0">
                <a:ln>
                  <a:noFill/>
                </a:ln>
                <a:solidFill>
                  <a:srgbClr val="D79B93"/>
                </a:solidFill>
                <a:effectLst/>
                <a:uLnTx/>
                <a:uFillTx/>
                <a:latin typeface="Arial" panose="020B0604020202020204"/>
                <a:ea typeface="+mn-ea"/>
                <a:cs typeface="+mn-cs"/>
              </a:rPr>
              <a:t>2023</a:t>
            </a:r>
          </a:p>
        </p:txBody>
      </p:sp>
      <p:sp>
        <p:nvSpPr>
          <p:cNvPr id="8" name="Rektangel 7">
            <a:extLst>
              <a:ext uri="{FF2B5EF4-FFF2-40B4-BE49-F238E27FC236}">
                <a16:creationId xmlns:a16="http://schemas.microsoft.com/office/drawing/2014/main" id="{4BA5E39E-F931-4A71-EC76-CE3A9BA5A236}"/>
              </a:ext>
            </a:extLst>
          </p:cNvPr>
          <p:cNvSpPr/>
          <p:nvPr/>
        </p:nvSpPr>
        <p:spPr>
          <a:xfrm>
            <a:off x="8169061" y="3804713"/>
            <a:ext cx="2290175" cy="679605"/>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kstfelt 8">
            <a:extLst>
              <a:ext uri="{FF2B5EF4-FFF2-40B4-BE49-F238E27FC236}">
                <a16:creationId xmlns:a16="http://schemas.microsoft.com/office/drawing/2014/main" id="{A9CFF903-E42D-C3C5-3C0A-202CB397F496}"/>
              </a:ext>
            </a:extLst>
          </p:cNvPr>
          <p:cNvSpPr txBox="1"/>
          <p:nvPr/>
        </p:nvSpPr>
        <p:spPr>
          <a:xfrm>
            <a:off x="592683" y="405354"/>
            <a:ext cx="11046277"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…men vejen frem for mange vil formentlig være en gylden middelvej, hvor man stadig spiser kød (i mindre mængder) snarere end et absolut fravalg</a:t>
            </a:r>
          </a:p>
        </p:txBody>
      </p:sp>
      <p:sp>
        <p:nvSpPr>
          <p:cNvPr id="10" name="TextBox 1">
            <a:extLst>
              <a:ext uri="{FF2B5EF4-FFF2-40B4-BE49-F238E27FC236}">
                <a16:creationId xmlns:a16="http://schemas.microsoft.com/office/drawing/2014/main" id="{6ECB190F-4FBD-8BCC-1FB1-9BD02F63760F}"/>
              </a:ext>
            </a:extLst>
          </p:cNvPr>
          <p:cNvSpPr txBox="1"/>
          <p:nvPr/>
        </p:nvSpPr>
        <p:spPr>
          <a:xfrm>
            <a:off x="3641819" y="1520662"/>
            <a:ext cx="4589872" cy="215444"/>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Hvilken af følgende beskrivelser passer bedst på dig?</a:t>
            </a:r>
            <a:endParaRPr kumimoji="0" lang="da-DK"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kstfelt 12">
            <a:extLst>
              <a:ext uri="{FF2B5EF4-FFF2-40B4-BE49-F238E27FC236}">
                <a16:creationId xmlns:a16="http://schemas.microsoft.com/office/drawing/2014/main" id="{6C419FE6-D6B4-3741-C912-4FACFF60C1AA}"/>
              </a:ext>
            </a:extLst>
          </p:cNvPr>
          <p:cNvSpPr txBox="1"/>
          <p:nvPr/>
        </p:nvSpPr>
        <p:spPr>
          <a:xfrm>
            <a:off x="2644547" y="6276348"/>
            <a:ext cx="6942548" cy="246221"/>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Kilde: Voxmeter for Landbrug&amp; Fødevarer 2023 februar n=1000, maj n=1000 og august n=1000.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mn-cs"/>
              </a:rPr>
              <a:t>Epinion</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mn-cs"/>
              </a:rPr>
              <a:t> for Landbrug &amp; Fødevarer 2022 februar n=1085, maj n=1003, september n=1032 og november n=1021. Undersøgelserne er nationalt repræsentative på køn, alder, region og uddannelse </a:t>
            </a:r>
          </a:p>
        </p:txBody>
      </p:sp>
      <p:sp>
        <p:nvSpPr>
          <p:cNvPr id="14" name="Rektangel 13">
            <a:extLst>
              <a:ext uri="{FF2B5EF4-FFF2-40B4-BE49-F238E27FC236}">
                <a16:creationId xmlns:a16="http://schemas.microsoft.com/office/drawing/2014/main" id="{D72A3C59-2F16-B18F-19C0-6D5DDFACEA50}"/>
              </a:ext>
            </a:extLst>
          </p:cNvPr>
          <p:cNvSpPr/>
          <p:nvPr/>
        </p:nvSpPr>
        <p:spPr>
          <a:xfrm>
            <a:off x="1916482" y="2192054"/>
            <a:ext cx="8542754" cy="864295"/>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1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p:bldP spid="7" grpId="0"/>
      <p:bldP spid="8" grpId="0" animBg="1"/>
      <p:bldP spid="10"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14" name="Pladsholder til tekst 1">
            <a:extLst>
              <a:ext uri="{FF2B5EF4-FFF2-40B4-BE49-F238E27FC236}">
                <a16:creationId xmlns:a16="http://schemas.microsoft.com/office/drawing/2014/main" id="{151ADD8C-007E-89A2-671F-5A64B91FAC03}"/>
              </a:ext>
            </a:extLst>
          </p:cNvPr>
          <p:cNvSpPr txBox="1">
            <a:spLocks/>
          </p:cNvSpPr>
          <p:nvPr/>
        </p:nvSpPr>
        <p:spPr>
          <a:xfrm>
            <a:off x="382901" y="1476906"/>
            <a:ext cx="6559320" cy="3195688"/>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da-DK" sz="40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Kan danskerne se sig selv justere deres favoritretter med kød i en grønnere retning?</a:t>
            </a:r>
          </a:p>
        </p:txBody>
      </p:sp>
    </p:spTree>
    <p:extLst>
      <p:ext uri="{BB962C8B-B14F-4D97-AF65-F5344CB8AC3E}">
        <p14:creationId xmlns:p14="http://schemas.microsoft.com/office/powerpoint/2010/main" val="244386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5EAD05B-4CC8-40CF-B214-AC16B3F9F5AF}"/>
              </a:ext>
            </a:extLst>
          </p:cNvPr>
          <p:cNvGraphicFramePr/>
          <p:nvPr/>
        </p:nvGraphicFramePr>
        <p:xfrm>
          <a:off x="1773043" y="1762901"/>
          <a:ext cx="10114275" cy="444755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E7FE11B4-5496-8403-C282-7F6FC56432AA}"/>
              </a:ext>
            </a:extLst>
          </p:cNvPr>
          <p:cNvSpPr txBox="1"/>
          <p:nvPr/>
        </p:nvSpPr>
        <p:spPr>
          <a:xfrm>
            <a:off x="504439" y="1762900"/>
            <a:ext cx="3461505" cy="1938992"/>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Spg. Nedenfor ser du nogle forskellige retter, som man kan spise til aftensmad som hjemmelavet eller delvist hjemmelavet mad.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Er der nogle af disse, som du har spist til aftensmad som hjemmelavet eller delvist hjemmelavet mad inden for den seneste måned? </a:t>
            </a:r>
          </a:p>
        </p:txBody>
      </p:sp>
      <p:sp>
        <p:nvSpPr>
          <p:cNvPr id="3" name="Tekstfelt 2">
            <a:extLst>
              <a:ext uri="{FF2B5EF4-FFF2-40B4-BE49-F238E27FC236}">
                <a16:creationId xmlns:a16="http://schemas.microsoft.com/office/drawing/2014/main" id="{72BEFA72-40DA-332A-4725-A3A810974370}"/>
              </a:ext>
            </a:extLst>
          </p:cNvPr>
          <p:cNvSpPr txBox="1"/>
          <p:nvPr/>
        </p:nvSpPr>
        <p:spPr>
          <a:xfrm>
            <a:off x="1349392" y="304800"/>
            <a:ext cx="9497282"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Helt eller delvist hjemmelavede retter med kød, der er blevet spist den seneste måned…</a:t>
            </a:r>
          </a:p>
        </p:txBody>
      </p:sp>
      <p:sp>
        <p:nvSpPr>
          <p:cNvPr id="2" name="TextBox 41">
            <a:extLst>
              <a:ext uri="{FF2B5EF4-FFF2-40B4-BE49-F238E27FC236}">
                <a16:creationId xmlns:a16="http://schemas.microsoft.com/office/drawing/2014/main" id="{B665BA0B-70F9-2316-9EC2-4F430A1A41BC}"/>
              </a:ext>
            </a:extLst>
          </p:cNvPr>
          <p:cNvSpPr txBox="1"/>
          <p:nvPr/>
        </p:nvSpPr>
        <p:spPr>
          <a:xfrm>
            <a:off x="2564528" y="6331076"/>
            <a:ext cx="741187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Kilde: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Ipsos</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for Landbrug &amp; Fødevarer base n=1915 (spiser kød minimum én dag om ugen), 18-70 år repræsentativt på køn, alder, region og uddannelse.</a:t>
            </a:r>
          </a:p>
        </p:txBody>
      </p:sp>
    </p:spTree>
    <p:extLst>
      <p:ext uri="{BB962C8B-B14F-4D97-AF65-F5344CB8AC3E}">
        <p14:creationId xmlns:p14="http://schemas.microsoft.com/office/powerpoint/2010/main" val="341122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41326E5-5F63-0FD2-921D-38AEE021ECA5}"/>
              </a:ext>
            </a:extLst>
          </p:cNvPr>
          <p:cNvGraphicFramePr/>
          <p:nvPr/>
        </p:nvGraphicFramePr>
        <p:xfrm>
          <a:off x="3066585" y="1947565"/>
          <a:ext cx="8820734" cy="4208515"/>
        </p:xfrm>
        <a:graphic>
          <a:graphicData uri="http://schemas.openxmlformats.org/drawingml/2006/chart">
            <c:chart xmlns:c="http://schemas.openxmlformats.org/drawingml/2006/chart" xmlns:r="http://schemas.openxmlformats.org/officeDocument/2006/relationships" r:id="rId2"/>
          </a:graphicData>
        </a:graphic>
      </p:graphicFrame>
      <p:sp>
        <p:nvSpPr>
          <p:cNvPr id="2" name="Tekstfelt 1">
            <a:extLst>
              <a:ext uri="{FF2B5EF4-FFF2-40B4-BE49-F238E27FC236}">
                <a16:creationId xmlns:a16="http://schemas.microsoft.com/office/drawing/2014/main" id="{4C57E510-DE64-32B8-CCCA-E4CC83744F0F}"/>
              </a:ext>
            </a:extLst>
          </p:cNvPr>
          <p:cNvSpPr txBox="1"/>
          <p:nvPr/>
        </p:nvSpPr>
        <p:spPr>
          <a:xfrm>
            <a:off x="490653" y="304800"/>
            <a:ext cx="11396665" cy="101566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Hver femte, der spiser lasagne, kan se sig selv spise den i en grønnere version.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Arial" panose="020B0604020202020204"/>
                <a:ea typeface="+mn-ea"/>
                <a:cs typeface="+mn-cs"/>
              </a:rPr>
              <a:t>Næst på listen er pizza, burger og spaghetti kødsovs, som op til hver femte kan forestille sig at spise i en mere grøn version</a:t>
            </a:r>
          </a:p>
        </p:txBody>
      </p:sp>
      <p:sp>
        <p:nvSpPr>
          <p:cNvPr id="3" name="TextBox 1">
            <a:extLst>
              <a:ext uri="{FF2B5EF4-FFF2-40B4-BE49-F238E27FC236}">
                <a16:creationId xmlns:a16="http://schemas.microsoft.com/office/drawing/2014/main" id="{CD2FDE48-485A-780C-BC9C-75342973F2F1}"/>
              </a:ext>
            </a:extLst>
          </p:cNvPr>
          <p:cNvSpPr txBox="1"/>
          <p:nvPr/>
        </p:nvSpPr>
        <p:spPr>
          <a:xfrm>
            <a:off x="490653" y="2070676"/>
            <a:ext cx="3004109" cy="1077218"/>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Spg. Hvilke af disse retter [som du har spist som hjemmelavet/delvist hjemmelavet mad] </a:t>
            </a:r>
            <a:r>
              <a:rPr kumimoji="0" lang="da-DK" sz="1400" b="1" i="0" u="none" strike="noStrike" kern="1200" cap="none" spc="0" normalizeH="0" baseline="0" noProof="0" dirty="0">
                <a:ln>
                  <a:noFill/>
                </a:ln>
                <a:solidFill>
                  <a:srgbClr val="479B6F"/>
                </a:solidFill>
                <a:effectLst/>
                <a:uLnTx/>
                <a:uFillTx/>
                <a:latin typeface="Arial" panose="020B0604020202020204"/>
                <a:ea typeface="+mn-ea"/>
                <a:cs typeface="+mn-cs"/>
              </a:rPr>
              <a:t>kunne du forestille dig at spise i en mere grøn version?</a:t>
            </a:r>
          </a:p>
        </p:txBody>
      </p:sp>
      <p:sp>
        <p:nvSpPr>
          <p:cNvPr id="6" name="TextBox 41">
            <a:extLst>
              <a:ext uri="{FF2B5EF4-FFF2-40B4-BE49-F238E27FC236}">
                <a16:creationId xmlns:a16="http://schemas.microsoft.com/office/drawing/2014/main" id="{8AA6DF19-6856-3DC9-B0C2-78543CD2891E}"/>
              </a:ext>
            </a:extLst>
          </p:cNvPr>
          <p:cNvSpPr txBox="1"/>
          <p:nvPr/>
        </p:nvSpPr>
        <p:spPr>
          <a:xfrm>
            <a:off x="2564528" y="6331076"/>
            <a:ext cx="741187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Kilde: </a:t>
            </a:r>
            <a:r>
              <a:rPr kumimoji="0" lang="da-DK" sz="8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Ipsos</a:t>
            </a:r>
            <a:r>
              <a:rPr kumimoji="0" lang="da-DK" sz="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for Landbrug &amp; Fødevarer base n=1915, 18-70 år repræsentativt på køn, alder, region og uddannelse. NB: Kun de retter, som man har spist som hjemmelavet mad den seneste måned er blevet vist på deltagerens svarliste</a:t>
            </a:r>
          </a:p>
        </p:txBody>
      </p:sp>
      <p:sp>
        <p:nvSpPr>
          <p:cNvPr id="5" name="Rektangel 4">
            <a:extLst>
              <a:ext uri="{FF2B5EF4-FFF2-40B4-BE49-F238E27FC236}">
                <a16:creationId xmlns:a16="http://schemas.microsoft.com/office/drawing/2014/main" id="{E3D62D29-6121-73DD-4DA8-3C93BD7BF656}"/>
              </a:ext>
            </a:extLst>
          </p:cNvPr>
          <p:cNvSpPr/>
          <p:nvPr/>
        </p:nvSpPr>
        <p:spPr>
          <a:xfrm>
            <a:off x="5932170" y="2182178"/>
            <a:ext cx="2268000" cy="172402"/>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F9DEE722-C9E5-1967-DDB6-089E730A9105}"/>
              </a:ext>
            </a:extLst>
          </p:cNvPr>
          <p:cNvSpPr/>
          <p:nvPr/>
        </p:nvSpPr>
        <p:spPr>
          <a:xfrm>
            <a:off x="5135671" y="3006247"/>
            <a:ext cx="2584289" cy="345457"/>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5DC323E0-9A5A-B594-B1BD-86906F8270AE}"/>
              </a:ext>
            </a:extLst>
          </p:cNvPr>
          <p:cNvSpPr/>
          <p:nvPr/>
        </p:nvSpPr>
        <p:spPr>
          <a:xfrm>
            <a:off x="4143035" y="2685307"/>
            <a:ext cx="3780000" cy="172402"/>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56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3" grpId="0"/>
      <p:bldP spid="5"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mad, Cuisine, opskrift, Fastfood&#10;&#10;Automatisk genereret beskrivelse">
            <a:extLst>
              <a:ext uri="{FF2B5EF4-FFF2-40B4-BE49-F238E27FC236}">
                <a16:creationId xmlns:a16="http://schemas.microsoft.com/office/drawing/2014/main" id="{C1C97EA8-5E46-F7E8-B88D-57099CDB54F0}"/>
              </a:ext>
            </a:extLst>
          </p:cNvPr>
          <p:cNvPicPr>
            <a:picLocks noChangeAspect="1"/>
          </p:cNvPicPr>
          <p:nvPr/>
        </p:nvPicPr>
        <p:blipFill rotWithShape="1">
          <a:blip r:embed="rId2">
            <a:extLst>
              <a:ext uri="{28A0092B-C50C-407E-A947-70E740481C1C}">
                <a14:useLocalDpi xmlns:a14="http://schemas.microsoft.com/office/drawing/2010/main" val="0"/>
              </a:ext>
            </a:extLst>
          </a:blip>
          <a:srcRect l="33371" r="23461"/>
          <a:stretch/>
        </p:blipFill>
        <p:spPr>
          <a:xfrm>
            <a:off x="0" y="0"/>
            <a:ext cx="4440238" cy="6858000"/>
          </a:xfrm>
          <a:prstGeom prst="rect">
            <a:avLst/>
          </a:prstGeom>
        </p:spPr>
      </p:pic>
      <p:sp>
        <p:nvSpPr>
          <p:cNvPr id="2" name="TextBox 1">
            <a:extLst>
              <a:ext uri="{FF2B5EF4-FFF2-40B4-BE49-F238E27FC236}">
                <a16:creationId xmlns:a16="http://schemas.microsoft.com/office/drawing/2014/main" id="{40D6AAF9-3356-9E91-E256-AF5DD1163265}"/>
              </a:ext>
            </a:extLst>
          </p:cNvPr>
          <p:cNvSpPr txBox="1"/>
          <p:nvPr/>
        </p:nvSpPr>
        <p:spPr>
          <a:xfrm>
            <a:off x="4825388" y="947299"/>
            <a:ext cx="6521986" cy="861774"/>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Forestil dig, at du skal have </a:t>
            </a:r>
            <a:r>
              <a:rPr kumimoji="0" lang="da-DK" sz="1400" b="1" i="0" u="none" strike="noStrike" kern="1200" cap="none" spc="0" normalizeH="0" baseline="0" noProof="0" dirty="0">
                <a:ln>
                  <a:noFill/>
                </a:ln>
                <a:solidFill>
                  <a:srgbClr val="607369"/>
                </a:solidFill>
                <a:effectLst/>
                <a:uLnTx/>
                <a:uFillTx/>
                <a:latin typeface="Arial" panose="020B0604020202020204"/>
                <a:ea typeface="+mn-ea"/>
                <a:cs typeface="+mn-cs"/>
              </a:rPr>
              <a:t>lasagne </a:t>
            </a: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til aftensmad i en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grønnere version (dvs. med flere råvarer fra planter, end du plejer).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Hvilke af nedenstående kunne du forestille dig at tilføje til retten?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da-DK" sz="1400" b="1" i="0" u="sng"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Billede 5">
            <a:extLst>
              <a:ext uri="{FF2B5EF4-FFF2-40B4-BE49-F238E27FC236}">
                <a16:creationId xmlns:a16="http://schemas.microsoft.com/office/drawing/2014/main" id="{8B627E43-C994-E525-952A-3E20818C6C73}"/>
              </a:ext>
            </a:extLst>
          </p:cNvPr>
          <p:cNvPicPr>
            <a:picLocks noChangeAspect="1"/>
          </p:cNvPicPr>
          <p:nvPr/>
        </p:nvPicPr>
        <p:blipFill>
          <a:blip r:embed="rId3"/>
          <a:srcRect/>
          <a:stretch/>
        </p:blipFill>
        <p:spPr>
          <a:xfrm>
            <a:off x="383308" y="5250945"/>
            <a:ext cx="839443" cy="1324851"/>
          </a:xfrm>
          <a:prstGeom prst="rect">
            <a:avLst/>
          </a:prstGeom>
        </p:spPr>
      </p:pic>
      <p:sp>
        <p:nvSpPr>
          <p:cNvPr id="10" name="Tekstfelt 9">
            <a:extLst>
              <a:ext uri="{FF2B5EF4-FFF2-40B4-BE49-F238E27FC236}">
                <a16:creationId xmlns:a16="http://schemas.microsoft.com/office/drawing/2014/main" id="{BAAE2259-8A29-B655-FE3D-1C294BB0BCFA}"/>
              </a:ext>
            </a:extLst>
          </p:cNvPr>
          <p:cNvSpPr txBox="1"/>
          <p:nvPr/>
        </p:nvSpPr>
        <p:spPr>
          <a:xfrm>
            <a:off x="5914052" y="6201185"/>
            <a:ext cx="3704509"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Kilde: Ipsos for Landbrug &amp; Fødevarer juni 2023 n=342 (kunne </a:t>
            </a:r>
            <a:r>
              <a:rPr kumimoji="0" lang="da-DK" sz="900" b="0" i="0" u="sng" strike="noStrike" kern="1200" cap="none" spc="0" normalizeH="0" baseline="0" noProof="0" dirty="0">
                <a:ln>
                  <a:noFill/>
                </a:ln>
                <a:solidFill>
                  <a:srgbClr val="000000"/>
                </a:solidFill>
                <a:effectLst/>
                <a:uLnTx/>
                <a:uFillTx/>
                <a:latin typeface="Arial" panose="020B0604020202020204"/>
                <a:ea typeface="+mn-ea"/>
                <a:cs typeface="+mn-cs"/>
              </a:rPr>
              <a:t>bedst</a:t>
            </a: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 forestille sig at spise lasagne i en grønnere version)</a:t>
            </a:r>
            <a:endParaRPr kumimoji="0" lang="da-DK"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kstfelt 11">
            <a:extLst>
              <a:ext uri="{FF2B5EF4-FFF2-40B4-BE49-F238E27FC236}">
                <a16:creationId xmlns:a16="http://schemas.microsoft.com/office/drawing/2014/main" id="{89E09D3F-C244-CC5D-716A-02FCE413A338}"/>
              </a:ext>
            </a:extLst>
          </p:cNvPr>
          <p:cNvSpPr txBox="1"/>
          <p:nvPr/>
        </p:nvSpPr>
        <p:spPr>
          <a:xfrm>
            <a:off x="383308" y="980905"/>
            <a:ext cx="3623142" cy="1938992"/>
          </a:xfrm>
          <a:prstGeom prst="rect">
            <a:avLst/>
          </a:prstGeom>
          <a:solidFill>
            <a:schemeClr val="accent2"/>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For </a:t>
            </a:r>
            <a:r>
              <a:rPr kumimoji="0" lang="da-DK" sz="2400" b="1" i="0" u="none" strike="noStrike" kern="1200" cap="none" spc="0" normalizeH="0" baseline="0" noProof="0" dirty="0">
                <a:ln>
                  <a:noFill/>
                </a:ln>
                <a:solidFill>
                  <a:srgbClr val="567282"/>
                </a:solidFill>
                <a:effectLst/>
                <a:uLnTx/>
                <a:uFillTx/>
                <a:latin typeface="Arial" panose="020B0604020202020204"/>
                <a:ea typeface="+mn-ea"/>
                <a:cs typeface="+mn-cs"/>
              </a:rPr>
              <a:t>lasagne </a:t>
            </a: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er særligt grøntsager og svampe, man kan forestille sig at tilføje for at gøre den grønnere</a:t>
            </a:r>
          </a:p>
        </p:txBody>
      </p:sp>
      <p:graphicFrame>
        <p:nvGraphicFramePr>
          <p:cNvPr id="13" name="Pladsholder til indhold 6">
            <a:extLst>
              <a:ext uri="{FF2B5EF4-FFF2-40B4-BE49-F238E27FC236}">
                <a16:creationId xmlns:a16="http://schemas.microsoft.com/office/drawing/2014/main" id="{F9D4CE76-D3C7-ADA9-60EB-8F759616CE79}"/>
              </a:ext>
            </a:extLst>
          </p:cNvPr>
          <p:cNvGraphicFramePr>
            <a:graphicFrameLocks/>
          </p:cNvGraphicFramePr>
          <p:nvPr/>
        </p:nvGraphicFramePr>
        <p:xfrm>
          <a:off x="4201610" y="1809074"/>
          <a:ext cx="7720314" cy="41638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02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Graphic spid="1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dsholder til indhold 6">
            <a:extLst>
              <a:ext uri="{FF2B5EF4-FFF2-40B4-BE49-F238E27FC236}">
                <a16:creationId xmlns:a16="http://schemas.microsoft.com/office/drawing/2014/main" id="{3061612A-1A8E-85D7-5BF2-07134DC0C971}"/>
              </a:ext>
            </a:extLst>
          </p:cNvPr>
          <p:cNvGraphicFramePr>
            <a:graphicFrameLocks/>
          </p:cNvGraphicFramePr>
          <p:nvPr/>
        </p:nvGraphicFramePr>
        <p:xfrm>
          <a:off x="4328932" y="1952625"/>
          <a:ext cx="7720313" cy="42132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Billede 7" descr="Et billede, der indeholder mad, bord, person, pizza&#10;&#10;Automatisk genereret beskrivelse">
            <a:extLst>
              <a:ext uri="{FF2B5EF4-FFF2-40B4-BE49-F238E27FC236}">
                <a16:creationId xmlns:a16="http://schemas.microsoft.com/office/drawing/2014/main" id="{5969E3D8-DB00-F93F-7472-FAC11EB1CBF0}"/>
              </a:ext>
            </a:extLst>
          </p:cNvPr>
          <p:cNvPicPr>
            <a:picLocks noChangeAspect="1"/>
          </p:cNvPicPr>
          <p:nvPr/>
        </p:nvPicPr>
        <p:blipFill rotWithShape="1">
          <a:blip r:embed="rId3">
            <a:extLst>
              <a:ext uri="{28A0092B-C50C-407E-A947-70E740481C1C}">
                <a14:useLocalDpi xmlns:a14="http://schemas.microsoft.com/office/drawing/2010/main" val="0"/>
              </a:ext>
            </a:extLst>
          </a:blip>
          <a:srcRect l="17682" t="23224" r="24455" b="16192"/>
          <a:stretch/>
        </p:blipFill>
        <p:spPr>
          <a:xfrm>
            <a:off x="-1" y="0"/>
            <a:ext cx="4440239" cy="6858000"/>
          </a:xfrm>
          <a:prstGeom prst="rect">
            <a:avLst/>
          </a:prstGeom>
        </p:spPr>
      </p:pic>
      <p:sp>
        <p:nvSpPr>
          <p:cNvPr id="2" name="TextBox 1">
            <a:extLst>
              <a:ext uri="{FF2B5EF4-FFF2-40B4-BE49-F238E27FC236}">
                <a16:creationId xmlns:a16="http://schemas.microsoft.com/office/drawing/2014/main" id="{40D6AAF9-3356-9E91-E256-AF5DD1163265}"/>
              </a:ext>
            </a:extLst>
          </p:cNvPr>
          <p:cNvSpPr txBox="1"/>
          <p:nvPr/>
        </p:nvSpPr>
        <p:spPr>
          <a:xfrm>
            <a:off x="4825388" y="947009"/>
            <a:ext cx="6521986" cy="861774"/>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Forestil dig, at du skal have </a:t>
            </a:r>
            <a:r>
              <a:rPr kumimoji="0" lang="da-DK" sz="1400" b="1" i="0" u="none" strike="noStrike" kern="1200" cap="none" spc="0" normalizeH="0" baseline="0" noProof="0" dirty="0">
                <a:ln>
                  <a:noFill/>
                </a:ln>
                <a:solidFill>
                  <a:srgbClr val="607369"/>
                </a:solidFill>
                <a:effectLst/>
                <a:uLnTx/>
                <a:uFillTx/>
                <a:latin typeface="Arial" panose="020B0604020202020204"/>
                <a:ea typeface="+mn-ea"/>
                <a:cs typeface="+mn-cs"/>
              </a:rPr>
              <a:t>spaghetti bolognese </a:t>
            </a: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til aftensmad i en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grønnere version (dvs. med flere råvarer fra planter, end du plejer).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Hvilke af nedenstående kunne du forestille dig at tilføje til retten?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da-DK" sz="1400" b="1" i="0" u="sng"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Billede 5">
            <a:extLst>
              <a:ext uri="{FF2B5EF4-FFF2-40B4-BE49-F238E27FC236}">
                <a16:creationId xmlns:a16="http://schemas.microsoft.com/office/drawing/2014/main" id="{8B627E43-C994-E525-952A-3E20818C6C73}"/>
              </a:ext>
            </a:extLst>
          </p:cNvPr>
          <p:cNvPicPr>
            <a:picLocks noChangeAspect="1"/>
          </p:cNvPicPr>
          <p:nvPr/>
        </p:nvPicPr>
        <p:blipFill>
          <a:blip r:embed="rId4"/>
          <a:srcRect/>
          <a:stretch/>
        </p:blipFill>
        <p:spPr>
          <a:xfrm>
            <a:off x="383308" y="5250945"/>
            <a:ext cx="839443" cy="1324851"/>
          </a:xfrm>
          <a:prstGeom prst="rect">
            <a:avLst/>
          </a:prstGeom>
        </p:spPr>
      </p:pic>
      <p:sp>
        <p:nvSpPr>
          <p:cNvPr id="10" name="Tekstfelt 9">
            <a:extLst>
              <a:ext uri="{FF2B5EF4-FFF2-40B4-BE49-F238E27FC236}">
                <a16:creationId xmlns:a16="http://schemas.microsoft.com/office/drawing/2014/main" id="{BAAE2259-8A29-B655-FE3D-1C294BB0BCFA}"/>
              </a:ext>
            </a:extLst>
          </p:cNvPr>
          <p:cNvSpPr txBox="1"/>
          <p:nvPr/>
        </p:nvSpPr>
        <p:spPr>
          <a:xfrm>
            <a:off x="5914052" y="6201185"/>
            <a:ext cx="3704509"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Kilde: Ipsos for Landbrug &amp; Fødevarer juni 2023 n=193 (kunne </a:t>
            </a:r>
            <a:r>
              <a:rPr kumimoji="0" lang="da-DK" sz="900" b="0" i="0" u="sng" strike="noStrike" kern="1200" cap="none" spc="0" normalizeH="0" baseline="0" noProof="0" dirty="0">
                <a:ln>
                  <a:noFill/>
                </a:ln>
                <a:solidFill>
                  <a:srgbClr val="000000"/>
                </a:solidFill>
                <a:effectLst/>
                <a:uLnTx/>
                <a:uFillTx/>
                <a:latin typeface="Arial" panose="020B0604020202020204"/>
                <a:ea typeface="+mn-ea"/>
                <a:cs typeface="+mn-cs"/>
              </a:rPr>
              <a:t>bedst</a:t>
            </a: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 forestille sig at spise spaghetti bolognese i en grønnere version)</a:t>
            </a:r>
            <a:endParaRPr kumimoji="0" lang="da-DK"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kstfelt 3">
            <a:extLst>
              <a:ext uri="{FF2B5EF4-FFF2-40B4-BE49-F238E27FC236}">
                <a16:creationId xmlns:a16="http://schemas.microsoft.com/office/drawing/2014/main" id="{27DDE0F9-2996-8516-5023-465F68827705}"/>
              </a:ext>
            </a:extLst>
          </p:cNvPr>
          <p:cNvSpPr txBox="1"/>
          <p:nvPr/>
        </p:nvSpPr>
        <p:spPr>
          <a:xfrm>
            <a:off x="383308" y="980905"/>
            <a:ext cx="3623142" cy="1200329"/>
          </a:xfrm>
          <a:prstGeom prst="rect">
            <a:avLst/>
          </a:prstGeom>
          <a:solidFill>
            <a:schemeClr val="bg2">
              <a:lumMod val="60000"/>
              <a:lumOff val="4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Samme billede ser vi for </a:t>
            </a:r>
            <a:r>
              <a:rPr kumimoji="0" lang="da-DK" sz="2400" b="1" i="0" u="none" strike="noStrike" kern="1200" cap="none" spc="0" normalizeH="0" baseline="0" noProof="0" dirty="0">
                <a:ln>
                  <a:noFill/>
                </a:ln>
                <a:solidFill>
                  <a:srgbClr val="7C835A">
                    <a:lumMod val="75000"/>
                  </a:srgbClr>
                </a:solidFill>
                <a:effectLst/>
                <a:uLnTx/>
                <a:uFillTx/>
                <a:latin typeface="Arial" panose="020B0604020202020204"/>
                <a:ea typeface="+mn-ea"/>
                <a:cs typeface="+mn-cs"/>
              </a:rPr>
              <a:t>spaghetti bolognese. </a:t>
            </a:r>
          </a:p>
        </p:txBody>
      </p:sp>
    </p:spTree>
    <p:extLst>
      <p:ext uri="{BB962C8B-B14F-4D97-AF65-F5344CB8AC3E}">
        <p14:creationId xmlns:p14="http://schemas.microsoft.com/office/powerpoint/2010/main" val="364308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BD7E4455-F4BC-F475-AE0D-82EB0363CF50}"/>
              </a:ext>
            </a:extLst>
          </p:cNvPr>
          <p:cNvGrpSpPr/>
          <p:nvPr/>
        </p:nvGrpSpPr>
        <p:grpSpPr>
          <a:xfrm>
            <a:off x="12554" y="1"/>
            <a:ext cx="12192000" cy="6857999"/>
            <a:chOff x="12554" y="1"/>
            <a:chExt cx="12192000" cy="6857999"/>
          </a:xfrm>
        </p:grpSpPr>
        <p:pic>
          <p:nvPicPr>
            <p:cNvPr id="2" name="Billede 1">
              <a:extLst>
                <a:ext uri="{FF2B5EF4-FFF2-40B4-BE49-F238E27FC236}">
                  <a16:creationId xmlns:a16="http://schemas.microsoft.com/office/drawing/2014/main" id="{B7617941-E5E7-4941-4958-B744420CC82B}"/>
                </a:ext>
              </a:extLst>
            </p:cNvPr>
            <p:cNvPicPr>
              <a:picLocks noChangeAspect="1"/>
            </p:cNvPicPr>
            <p:nvPr/>
          </p:nvPicPr>
          <p:blipFill rotWithShape="1">
            <a:blip r:embed="rId3"/>
            <a:srcRect b="15414"/>
            <a:stretch/>
          </p:blipFill>
          <p:spPr>
            <a:xfrm>
              <a:off x="12554" y="1"/>
              <a:ext cx="12192000" cy="6857999"/>
            </a:xfrm>
            <a:prstGeom prst="rect">
              <a:avLst/>
            </a:prstGeom>
            <a:noFill/>
          </p:spPr>
        </p:pic>
        <p:pic>
          <p:nvPicPr>
            <p:cNvPr id="3" name="Billede 2">
              <a:extLst>
                <a:ext uri="{FF2B5EF4-FFF2-40B4-BE49-F238E27FC236}">
                  <a16:creationId xmlns:a16="http://schemas.microsoft.com/office/drawing/2014/main" id="{CAF46A42-36F2-18B2-1D2A-52C401354A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469" y="842416"/>
              <a:ext cx="4108674" cy="1791093"/>
            </a:xfrm>
            <a:prstGeom prst="rect">
              <a:avLst/>
            </a:prstGeom>
          </p:spPr>
        </p:pic>
        <p:pic>
          <p:nvPicPr>
            <p:cNvPr id="4" name="Billede 3">
              <a:extLst>
                <a:ext uri="{FF2B5EF4-FFF2-40B4-BE49-F238E27FC236}">
                  <a16:creationId xmlns:a16="http://schemas.microsoft.com/office/drawing/2014/main" id="{0DA34EB4-5331-D6CF-4085-B7AF5BB74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5304" y="1992856"/>
              <a:ext cx="4992066" cy="2234624"/>
            </a:xfrm>
            <a:prstGeom prst="rect">
              <a:avLst/>
            </a:prstGeom>
          </p:spPr>
        </p:pic>
        <p:pic>
          <p:nvPicPr>
            <p:cNvPr id="5" name="Billede 4">
              <a:extLst>
                <a:ext uri="{FF2B5EF4-FFF2-40B4-BE49-F238E27FC236}">
                  <a16:creationId xmlns:a16="http://schemas.microsoft.com/office/drawing/2014/main" id="{D17FAC81-17CA-0273-9871-19A87C8303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703" y="3960289"/>
              <a:ext cx="4224440" cy="2615507"/>
            </a:xfrm>
            <a:prstGeom prst="rect">
              <a:avLst/>
            </a:prstGeom>
          </p:spPr>
        </p:pic>
        <p:pic>
          <p:nvPicPr>
            <p:cNvPr id="6" name="Billede 5">
              <a:extLst>
                <a:ext uri="{FF2B5EF4-FFF2-40B4-BE49-F238E27FC236}">
                  <a16:creationId xmlns:a16="http://schemas.microsoft.com/office/drawing/2014/main" id="{B45D6708-72EA-82EB-D95E-87F8DFC32D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2343" y="1019462"/>
              <a:ext cx="3985314" cy="664219"/>
            </a:xfrm>
            <a:prstGeom prst="rect">
              <a:avLst/>
            </a:prstGeom>
          </p:spPr>
        </p:pic>
        <p:pic>
          <p:nvPicPr>
            <p:cNvPr id="8" name="Billede 7">
              <a:extLst>
                <a:ext uri="{FF2B5EF4-FFF2-40B4-BE49-F238E27FC236}">
                  <a16:creationId xmlns:a16="http://schemas.microsoft.com/office/drawing/2014/main" id="{BE7530DE-4942-7F71-35EC-208D5BEC19D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674766" y="1351571"/>
              <a:ext cx="4529788" cy="3852705"/>
            </a:xfrm>
            <a:prstGeom prst="rect">
              <a:avLst/>
            </a:prstGeom>
          </p:spPr>
        </p:pic>
      </p:grpSp>
      <p:pic>
        <p:nvPicPr>
          <p:cNvPr id="7" name="Billede 6">
            <a:extLst>
              <a:ext uri="{FF2B5EF4-FFF2-40B4-BE49-F238E27FC236}">
                <a16:creationId xmlns:a16="http://schemas.microsoft.com/office/drawing/2014/main" id="{BB8AA81C-44F9-475F-0FE9-1CFE42231240}"/>
              </a:ext>
            </a:extLst>
          </p:cNvPr>
          <p:cNvPicPr>
            <a:picLocks noChangeAspect="1"/>
          </p:cNvPicPr>
          <p:nvPr/>
        </p:nvPicPr>
        <p:blipFill>
          <a:blip r:embed="rId9"/>
          <a:stretch>
            <a:fillRect/>
          </a:stretch>
        </p:blipFill>
        <p:spPr>
          <a:xfrm>
            <a:off x="10801102" y="5988208"/>
            <a:ext cx="1033721" cy="587589"/>
          </a:xfrm>
          <a:prstGeom prst="rect">
            <a:avLst/>
          </a:prstGeom>
        </p:spPr>
      </p:pic>
      <p:pic>
        <p:nvPicPr>
          <p:cNvPr id="10" name="Billede 9">
            <a:extLst>
              <a:ext uri="{FF2B5EF4-FFF2-40B4-BE49-F238E27FC236}">
                <a16:creationId xmlns:a16="http://schemas.microsoft.com/office/drawing/2014/main" id="{B1038028-CD2F-53AE-DB2F-187AEDA8CE05}"/>
              </a:ext>
            </a:extLst>
          </p:cNvPr>
          <p:cNvPicPr>
            <a:picLocks noChangeAspect="1"/>
          </p:cNvPicPr>
          <p:nvPr/>
        </p:nvPicPr>
        <p:blipFill>
          <a:blip r:embed="rId10"/>
          <a:srcRect/>
          <a:stretch/>
        </p:blipFill>
        <p:spPr>
          <a:xfrm>
            <a:off x="383402" y="4945907"/>
            <a:ext cx="1032719" cy="1629889"/>
          </a:xfrm>
          <a:prstGeom prst="rect">
            <a:avLst/>
          </a:prstGeom>
        </p:spPr>
      </p:pic>
    </p:spTree>
    <p:extLst>
      <p:ext uri="{BB962C8B-B14F-4D97-AF65-F5344CB8AC3E}">
        <p14:creationId xmlns:p14="http://schemas.microsoft.com/office/powerpoint/2010/main" val="354036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mad, ret, Cuisine, plate/tallerken&#10;&#10;Automatisk genereret beskrivelse">
            <a:extLst>
              <a:ext uri="{FF2B5EF4-FFF2-40B4-BE49-F238E27FC236}">
                <a16:creationId xmlns:a16="http://schemas.microsoft.com/office/drawing/2014/main" id="{688A1B8E-4630-C93B-5FBF-8577C51ADEB0}"/>
              </a:ext>
            </a:extLst>
          </p:cNvPr>
          <p:cNvPicPr>
            <a:picLocks noChangeAspect="1"/>
          </p:cNvPicPr>
          <p:nvPr/>
        </p:nvPicPr>
        <p:blipFill>
          <a:blip r:embed="rId2"/>
          <a:stretch>
            <a:fillRect/>
          </a:stretch>
        </p:blipFill>
        <p:spPr>
          <a:xfrm>
            <a:off x="0" y="0"/>
            <a:ext cx="4438996" cy="6858000"/>
          </a:xfrm>
          <a:prstGeom prst="rect">
            <a:avLst/>
          </a:prstGeom>
        </p:spPr>
      </p:pic>
      <p:sp>
        <p:nvSpPr>
          <p:cNvPr id="2" name="TextBox 1">
            <a:extLst>
              <a:ext uri="{FF2B5EF4-FFF2-40B4-BE49-F238E27FC236}">
                <a16:creationId xmlns:a16="http://schemas.microsoft.com/office/drawing/2014/main" id="{40D6AAF9-3356-9E91-E256-AF5DD1163265}"/>
              </a:ext>
            </a:extLst>
          </p:cNvPr>
          <p:cNvSpPr txBox="1"/>
          <p:nvPr/>
        </p:nvSpPr>
        <p:spPr>
          <a:xfrm>
            <a:off x="4825388" y="947299"/>
            <a:ext cx="6521986" cy="861774"/>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Forestil dig, at du skal have </a:t>
            </a:r>
            <a:r>
              <a:rPr kumimoji="0" lang="da-DK" sz="1400" b="1"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frikadeller med tilbehør </a:t>
            </a: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til aftensmad i en grønnere version (dvs. med flere råvarer fra planter, end du plejer).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Hvilke af nedenstående kunne du forestille dig at tilføje til retten?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da-DK" sz="1400" b="1" i="0" u="sng"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Billede 5">
            <a:extLst>
              <a:ext uri="{FF2B5EF4-FFF2-40B4-BE49-F238E27FC236}">
                <a16:creationId xmlns:a16="http://schemas.microsoft.com/office/drawing/2014/main" id="{8B627E43-C994-E525-952A-3E20818C6C73}"/>
              </a:ext>
            </a:extLst>
          </p:cNvPr>
          <p:cNvPicPr>
            <a:picLocks noChangeAspect="1"/>
          </p:cNvPicPr>
          <p:nvPr/>
        </p:nvPicPr>
        <p:blipFill>
          <a:blip r:embed="rId3"/>
          <a:srcRect/>
          <a:stretch/>
        </p:blipFill>
        <p:spPr>
          <a:xfrm>
            <a:off x="383308" y="5250945"/>
            <a:ext cx="839443" cy="1324851"/>
          </a:xfrm>
          <a:prstGeom prst="rect">
            <a:avLst/>
          </a:prstGeom>
        </p:spPr>
      </p:pic>
      <p:sp>
        <p:nvSpPr>
          <p:cNvPr id="7" name="Tekstfelt 6">
            <a:extLst>
              <a:ext uri="{FF2B5EF4-FFF2-40B4-BE49-F238E27FC236}">
                <a16:creationId xmlns:a16="http://schemas.microsoft.com/office/drawing/2014/main" id="{9E77D53C-6B30-F47F-91CA-959FAD7852D8}"/>
              </a:ext>
            </a:extLst>
          </p:cNvPr>
          <p:cNvSpPr txBox="1"/>
          <p:nvPr/>
        </p:nvSpPr>
        <p:spPr>
          <a:xfrm>
            <a:off x="6031047" y="6189000"/>
            <a:ext cx="3565238"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Kilde: Ipsos for Landbrug &amp; Fødevarer juni 2023 n=139 (kunne </a:t>
            </a:r>
            <a:r>
              <a:rPr kumimoji="0" lang="da-DK" sz="900" b="0" i="0" u="sng" strike="noStrike" kern="1200" cap="none" spc="0" normalizeH="0" baseline="0" noProof="0" dirty="0">
                <a:ln>
                  <a:noFill/>
                </a:ln>
                <a:solidFill>
                  <a:srgbClr val="000000"/>
                </a:solidFill>
                <a:effectLst/>
                <a:uLnTx/>
                <a:uFillTx/>
                <a:latin typeface="Arial" panose="020B0604020202020204"/>
                <a:ea typeface="+mn-ea"/>
                <a:cs typeface="+mn-cs"/>
              </a:rPr>
              <a:t>bedst</a:t>
            </a: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 forestille sig at spise frikadeller med tilbehør i en grønnere version)</a:t>
            </a:r>
            <a:endParaRPr kumimoji="0" lang="da-DK"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kstfelt 2">
            <a:extLst>
              <a:ext uri="{FF2B5EF4-FFF2-40B4-BE49-F238E27FC236}">
                <a16:creationId xmlns:a16="http://schemas.microsoft.com/office/drawing/2014/main" id="{D779E7A8-BE13-E96F-0606-5C2A7375ECCE}"/>
              </a:ext>
            </a:extLst>
          </p:cNvPr>
          <p:cNvSpPr txBox="1"/>
          <p:nvPr/>
        </p:nvSpPr>
        <p:spPr>
          <a:xfrm>
            <a:off x="383308" y="980905"/>
            <a:ext cx="3623142" cy="2677656"/>
          </a:xfrm>
          <a:prstGeom prst="rect">
            <a:avLst/>
          </a:prstGeom>
          <a:solidFill>
            <a:schemeClr val="accent6">
              <a:lumMod val="75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For </a:t>
            </a:r>
            <a:r>
              <a:rPr kumimoji="0" lang="da-DK" sz="2400" b="1"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frikadeller med tilbehør </a:t>
            </a: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er det ligeledes grøntsager, man kan forestille sig at tilføje, efterfulgt af svampe, bælgfrugter og kartofler</a:t>
            </a:r>
          </a:p>
        </p:txBody>
      </p:sp>
      <p:graphicFrame>
        <p:nvGraphicFramePr>
          <p:cNvPr id="9" name="Pladsholder til indhold 6">
            <a:extLst>
              <a:ext uri="{FF2B5EF4-FFF2-40B4-BE49-F238E27FC236}">
                <a16:creationId xmlns:a16="http://schemas.microsoft.com/office/drawing/2014/main" id="{FEE6F9D7-2C73-6579-D124-AC988F90CD02}"/>
              </a:ext>
            </a:extLst>
          </p:cNvPr>
          <p:cNvGraphicFramePr>
            <a:graphicFrameLocks/>
          </p:cNvGraphicFramePr>
          <p:nvPr/>
        </p:nvGraphicFramePr>
        <p:xfrm>
          <a:off x="4444425" y="1952625"/>
          <a:ext cx="7678995" cy="4020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8273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mad, plate/tallerken, ret, Cuisine&#10;&#10;Automatisk genereret beskrivelse">
            <a:extLst>
              <a:ext uri="{FF2B5EF4-FFF2-40B4-BE49-F238E27FC236}">
                <a16:creationId xmlns:a16="http://schemas.microsoft.com/office/drawing/2014/main" id="{562A69FF-8015-61F5-620C-F167A56EE045}"/>
              </a:ext>
            </a:extLst>
          </p:cNvPr>
          <p:cNvPicPr>
            <a:picLocks noChangeAspect="1"/>
          </p:cNvPicPr>
          <p:nvPr/>
        </p:nvPicPr>
        <p:blipFill>
          <a:blip r:embed="rId2"/>
          <a:stretch>
            <a:fillRect/>
          </a:stretch>
        </p:blipFill>
        <p:spPr>
          <a:xfrm>
            <a:off x="0" y="0"/>
            <a:ext cx="4438996" cy="6858000"/>
          </a:xfrm>
          <a:prstGeom prst="rect">
            <a:avLst/>
          </a:prstGeom>
        </p:spPr>
      </p:pic>
      <p:sp>
        <p:nvSpPr>
          <p:cNvPr id="2" name="TextBox 1">
            <a:extLst>
              <a:ext uri="{FF2B5EF4-FFF2-40B4-BE49-F238E27FC236}">
                <a16:creationId xmlns:a16="http://schemas.microsoft.com/office/drawing/2014/main" id="{40D6AAF9-3356-9E91-E256-AF5DD1163265}"/>
              </a:ext>
            </a:extLst>
          </p:cNvPr>
          <p:cNvSpPr txBox="1"/>
          <p:nvPr/>
        </p:nvSpPr>
        <p:spPr>
          <a:xfrm>
            <a:off x="4825388" y="947299"/>
            <a:ext cx="6521986" cy="861774"/>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Forestil dig, at du skal have </a:t>
            </a:r>
            <a:r>
              <a:rPr kumimoji="0" lang="da-DK" sz="1400" b="1"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boller i karry </a:t>
            </a: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til aftensmad i en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grønnere version (dvs. med flere råvarer fra planter, end du plejer). </a:t>
            </a:r>
            <a:b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Hvilke af nedenstående kunne du forestille dig at tilføje til retten?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da-DK" sz="1400" b="1" i="0" u="sng"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4" name="Pladsholder til indhold 6">
            <a:extLst>
              <a:ext uri="{FF2B5EF4-FFF2-40B4-BE49-F238E27FC236}">
                <a16:creationId xmlns:a16="http://schemas.microsoft.com/office/drawing/2014/main" id="{3A2ED513-878C-EF03-A636-E591C6AE049F}"/>
              </a:ext>
            </a:extLst>
          </p:cNvPr>
          <p:cNvGraphicFramePr>
            <a:graphicFrameLocks/>
          </p:cNvGraphicFramePr>
          <p:nvPr/>
        </p:nvGraphicFramePr>
        <p:xfrm>
          <a:off x="4006449" y="1952625"/>
          <a:ext cx="8052201" cy="4213225"/>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lede 5">
            <a:extLst>
              <a:ext uri="{FF2B5EF4-FFF2-40B4-BE49-F238E27FC236}">
                <a16:creationId xmlns:a16="http://schemas.microsoft.com/office/drawing/2014/main" id="{8B627E43-C994-E525-952A-3E20818C6C73}"/>
              </a:ext>
            </a:extLst>
          </p:cNvPr>
          <p:cNvPicPr>
            <a:picLocks noChangeAspect="1"/>
          </p:cNvPicPr>
          <p:nvPr/>
        </p:nvPicPr>
        <p:blipFill>
          <a:blip r:embed="rId4"/>
          <a:srcRect/>
          <a:stretch/>
        </p:blipFill>
        <p:spPr>
          <a:xfrm>
            <a:off x="383308" y="5250945"/>
            <a:ext cx="839443" cy="1324851"/>
          </a:xfrm>
          <a:prstGeom prst="rect">
            <a:avLst/>
          </a:prstGeom>
        </p:spPr>
      </p:pic>
      <p:sp>
        <p:nvSpPr>
          <p:cNvPr id="7" name="Tekstfelt 6">
            <a:extLst>
              <a:ext uri="{FF2B5EF4-FFF2-40B4-BE49-F238E27FC236}">
                <a16:creationId xmlns:a16="http://schemas.microsoft.com/office/drawing/2014/main" id="{9E77D53C-6B30-F47F-91CA-959FAD7852D8}"/>
              </a:ext>
            </a:extLst>
          </p:cNvPr>
          <p:cNvSpPr txBox="1"/>
          <p:nvPr/>
        </p:nvSpPr>
        <p:spPr>
          <a:xfrm>
            <a:off x="6070375" y="6189000"/>
            <a:ext cx="3374566" cy="2769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Kilde: Ipsos for Landbrug &amp; Fødevarer juni 2023 n=119 (kunne </a:t>
            </a:r>
            <a:r>
              <a:rPr kumimoji="0" lang="da-DK" sz="900" b="0" i="0" u="sng" strike="noStrike" kern="1200" cap="none" spc="0" normalizeH="0" baseline="0" noProof="0" dirty="0">
                <a:ln>
                  <a:noFill/>
                </a:ln>
                <a:solidFill>
                  <a:srgbClr val="000000"/>
                </a:solidFill>
                <a:effectLst/>
                <a:uLnTx/>
                <a:uFillTx/>
                <a:latin typeface="Arial" panose="020B0604020202020204"/>
                <a:ea typeface="+mn-ea"/>
                <a:cs typeface="+mn-cs"/>
              </a:rPr>
              <a:t>bedst</a:t>
            </a:r>
            <a:r>
              <a:rPr kumimoji="0" lang="da-DK" sz="900" b="0" i="0" u="none" strike="noStrike" kern="1200" cap="none" spc="0" normalizeH="0" baseline="0" noProof="0" dirty="0">
                <a:ln>
                  <a:noFill/>
                </a:ln>
                <a:solidFill>
                  <a:srgbClr val="000000"/>
                </a:solidFill>
                <a:effectLst/>
                <a:uLnTx/>
                <a:uFillTx/>
                <a:latin typeface="Arial" panose="020B0604020202020204"/>
                <a:ea typeface="+mn-ea"/>
                <a:cs typeface="+mn-cs"/>
              </a:rPr>
              <a:t> forestille sig at spise boller i karry i en grønnere version)</a:t>
            </a:r>
            <a:endParaRPr kumimoji="0" lang="da-DK"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kstfelt 2">
            <a:extLst>
              <a:ext uri="{FF2B5EF4-FFF2-40B4-BE49-F238E27FC236}">
                <a16:creationId xmlns:a16="http://schemas.microsoft.com/office/drawing/2014/main" id="{D779E7A8-BE13-E96F-0606-5C2A7375ECCE}"/>
              </a:ext>
            </a:extLst>
          </p:cNvPr>
          <p:cNvSpPr txBox="1"/>
          <p:nvPr/>
        </p:nvSpPr>
        <p:spPr>
          <a:xfrm>
            <a:off x="383308" y="980905"/>
            <a:ext cx="3623142" cy="1938992"/>
          </a:xfrm>
          <a:prstGeom prst="rect">
            <a:avLst/>
          </a:prstGeom>
          <a:solidFill>
            <a:schemeClr val="accent6">
              <a:lumMod val="75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…mens det for </a:t>
            </a:r>
            <a:r>
              <a:rPr kumimoji="0" lang="da-DK" sz="2400" b="1" i="0" u="none" strike="noStrike" kern="1200" cap="none" spc="0" normalizeH="0" baseline="0" noProof="0" dirty="0">
                <a:ln>
                  <a:noFill/>
                </a:ln>
                <a:solidFill>
                  <a:srgbClr val="D9D1D1">
                    <a:lumMod val="50000"/>
                  </a:srgbClr>
                </a:solidFill>
                <a:effectLst/>
                <a:uLnTx/>
                <a:uFillTx/>
                <a:latin typeface="Arial" panose="020B0604020202020204"/>
                <a:ea typeface="+mn-ea"/>
                <a:cs typeface="+mn-cs"/>
              </a:rPr>
              <a:t>boller i karry </a:t>
            </a:r>
            <a:r>
              <a:rPr kumimoji="0" lang="da-DK" sz="2400" b="1" i="0" u="none" strike="noStrike" kern="1200" cap="none" spc="0" normalizeH="0" baseline="0" noProof="0" dirty="0">
                <a:ln>
                  <a:noFill/>
                </a:ln>
                <a:solidFill>
                  <a:srgbClr val="FFFFFF"/>
                </a:solidFill>
                <a:effectLst/>
                <a:uLnTx/>
                <a:uFillTx/>
                <a:latin typeface="Arial" panose="020B0604020202020204"/>
                <a:ea typeface="+mn-ea"/>
                <a:cs typeface="+mn-cs"/>
              </a:rPr>
              <a:t>er grøntsager, efterfulgt at plantefars på en delt 2. plads med svampene</a:t>
            </a:r>
          </a:p>
        </p:txBody>
      </p:sp>
    </p:spTree>
    <p:extLst>
      <p:ext uri="{BB962C8B-B14F-4D97-AF65-F5344CB8AC3E}">
        <p14:creationId xmlns:p14="http://schemas.microsoft.com/office/powerpoint/2010/main" val="131661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2" name="Pladsholder til tekst 4">
            <a:extLst>
              <a:ext uri="{FF2B5EF4-FFF2-40B4-BE49-F238E27FC236}">
                <a16:creationId xmlns:a16="http://schemas.microsoft.com/office/drawing/2014/main" id="{B2FF416D-BFE4-D0A2-E1BD-F37415A1A3C9}"/>
              </a:ext>
            </a:extLst>
          </p:cNvPr>
          <p:cNvSpPr txBox="1">
            <a:spLocks/>
          </p:cNvSpPr>
          <p:nvPr/>
        </p:nvSpPr>
        <p:spPr>
          <a:xfrm>
            <a:off x="382901" y="320209"/>
            <a:ext cx="11451306" cy="616493"/>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da-DK" sz="24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Opsummering</a:t>
            </a:r>
          </a:p>
        </p:txBody>
      </p:sp>
      <p:sp>
        <p:nvSpPr>
          <p:cNvPr id="3" name="Rektangel 2">
            <a:extLst>
              <a:ext uri="{FF2B5EF4-FFF2-40B4-BE49-F238E27FC236}">
                <a16:creationId xmlns:a16="http://schemas.microsoft.com/office/drawing/2014/main" id="{8A56A634-D197-AFBE-DD61-DF6DD45D4041}"/>
              </a:ext>
            </a:extLst>
          </p:cNvPr>
          <p:cNvSpPr/>
          <p:nvPr/>
        </p:nvSpPr>
        <p:spPr>
          <a:xfrm>
            <a:off x="3484832" y="1471961"/>
            <a:ext cx="2375210" cy="4168818"/>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t>‘Power in mind’ er ofte ikke det samme som ‘power in </a:t>
            </a:r>
            <a:r>
              <a:rPr kumimoji="0" lang="da-DK" sz="1600" b="1" i="0" u="none" strike="noStrike" kern="1200" cap="none" spc="0" normalizeH="0" baseline="0" noProof="0" dirty="0" err="1">
                <a:ln>
                  <a:noFill/>
                </a:ln>
                <a:solidFill>
                  <a:srgbClr val="000000"/>
                </a:solidFill>
                <a:effectLst/>
                <a:uLnTx/>
                <a:uFillTx/>
                <a:latin typeface="Arial" panose="020B0604020202020204"/>
                <a:ea typeface="+mn-ea"/>
                <a:cs typeface="+mn-cs"/>
              </a:rPr>
              <a:t>market</a:t>
            </a:r>
            <a: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t>’. </a:t>
            </a:r>
            <a:b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Ved valg af kød vægter parametre som dyrevelfærd, CO2-forbrug og hensyntagen til biodiversitet ikke så højt som pris og smag. Men det er stadig et krav blandt mange, at fødevareproduktionen har styr på dette. </a:t>
            </a:r>
            <a:b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Et fokus på segmenter kan hjælpe afsætningen af høj-værdi kød</a:t>
            </a:r>
          </a:p>
        </p:txBody>
      </p:sp>
      <p:sp>
        <p:nvSpPr>
          <p:cNvPr id="4" name="Rektangel 3">
            <a:extLst>
              <a:ext uri="{FF2B5EF4-FFF2-40B4-BE49-F238E27FC236}">
                <a16:creationId xmlns:a16="http://schemas.microsoft.com/office/drawing/2014/main" id="{979CA598-D713-32C7-BA14-02C0D0733591}"/>
              </a:ext>
            </a:extLst>
          </p:cNvPr>
          <p:cNvSpPr/>
          <p:nvPr/>
        </p:nvSpPr>
        <p:spPr>
          <a:xfrm>
            <a:off x="6026139" y="1471961"/>
            <a:ext cx="2375210" cy="4168818"/>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t>Klima og bæredygtighed ligger forbrugerne på sinde</a:t>
            </a: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 og mange vil gerne gøre en aktiv indsats. En del danskere ser sig selv spise mere mad fra planter i fremtiden. Den store volumen ligger dog i den gyldne middelvej, hvor der er plads til ‘det hele’ blot i anderledes mængder, snarere end absolut fravalg.</a:t>
            </a:r>
          </a:p>
        </p:txBody>
      </p:sp>
      <p:sp>
        <p:nvSpPr>
          <p:cNvPr id="5" name="Rektangel 4">
            <a:extLst>
              <a:ext uri="{FF2B5EF4-FFF2-40B4-BE49-F238E27FC236}">
                <a16:creationId xmlns:a16="http://schemas.microsoft.com/office/drawing/2014/main" id="{71EA9C3B-AB03-637F-ED1C-F6E0D5E0045D}"/>
              </a:ext>
            </a:extLst>
          </p:cNvPr>
          <p:cNvSpPr/>
          <p:nvPr/>
        </p:nvSpPr>
        <p:spPr>
          <a:xfrm>
            <a:off x="8567446" y="1471961"/>
            <a:ext cx="2375210" cy="4168818"/>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000000"/>
                </a:solidFill>
                <a:effectLst/>
                <a:uLnTx/>
                <a:uFillTx/>
                <a:latin typeface="Arial" panose="020B0604020202020204"/>
                <a:ea typeface="+mn-ea"/>
                <a:cs typeface="+mn-cs"/>
              </a:rPr>
              <a:t>I den grønne omstilling af danskernes aftensmad er grøntsager kødets bedste ven. </a:t>
            </a:r>
            <a:b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Skal danskerne justere deres favoritretter med kød i en grønnere retning, er det primært grøntsager, de forestiller sig at inkludere flere af. </a:t>
            </a:r>
          </a:p>
        </p:txBody>
      </p:sp>
      <p:sp>
        <p:nvSpPr>
          <p:cNvPr id="6" name="Rektangel 5">
            <a:extLst>
              <a:ext uri="{FF2B5EF4-FFF2-40B4-BE49-F238E27FC236}">
                <a16:creationId xmlns:a16="http://schemas.microsoft.com/office/drawing/2014/main" id="{813AEB52-E18F-4FE2-1EE4-1B6989A1BF8F}"/>
              </a:ext>
            </a:extLst>
          </p:cNvPr>
          <p:cNvSpPr/>
          <p:nvPr/>
        </p:nvSpPr>
        <p:spPr>
          <a:xfrm>
            <a:off x="943525" y="1471961"/>
            <a:ext cx="2375210" cy="4168818"/>
          </a:xfrm>
          <a:prstGeom prst="rect">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t>Kød er fortsat en vigtig del af aftensmaden </a:t>
            </a:r>
            <a:br>
              <a:rPr kumimoji="0" lang="da-DK" sz="16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600" b="0" i="0" u="none" strike="noStrike" kern="1200" cap="none" spc="0" normalizeH="0" baseline="0" noProof="0" dirty="0">
                <a:ln>
                  <a:noFill/>
                </a:ln>
                <a:solidFill>
                  <a:srgbClr val="000000"/>
                </a:solidFill>
                <a:effectLst/>
                <a:uLnTx/>
                <a:uFillTx/>
                <a:latin typeface="Arial" panose="020B0604020202020204"/>
                <a:ea typeface="+mn-ea"/>
                <a:cs typeface="+mn-cs"/>
              </a:rPr>
              <a:t>God smag, hjemmelavet, mættende og nemt/hurtigt kendetegner danskernes aftensmad, som i otte ud af ti tallerkener indeholdt kød/fisk i går. </a:t>
            </a:r>
          </a:p>
        </p:txBody>
      </p:sp>
    </p:spTree>
    <p:extLst>
      <p:ext uri="{BB962C8B-B14F-4D97-AF65-F5344CB8AC3E}">
        <p14:creationId xmlns:p14="http://schemas.microsoft.com/office/powerpoint/2010/main" val="41825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ekst, mad, grøntsager&#10;&#10;Automatisk genereret beskrivelse">
            <a:extLst>
              <a:ext uri="{FF2B5EF4-FFF2-40B4-BE49-F238E27FC236}">
                <a16:creationId xmlns:a16="http://schemas.microsoft.com/office/drawing/2014/main" id="{DB8403E8-1A09-2656-6882-46CA0CC25903}"/>
              </a:ext>
            </a:extLst>
          </p:cNvPr>
          <p:cNvPicPr>
            <a:picLocks noChangeAspect="1"/>
          </p:cNvPicPr>
          <p:nvPr/>
        </p:nvPicPr>
        <p:blipFill>
          <a:blip r:embed="rId2"/>
          <a:stretch>
            <a:fillRect/>
          </a:stretch>
        </p:blipFill>
        <p:spPr>
          <a:xfrm>
            <a:off x="0" y="0"/>
            <a:ext cx="12192000" cy="6858000"/>
          </a:xfrm>
          <a:prstGeom prst="rect">
            <a:avLst/>
          </a:prstGeom>
        </p:spPr>
      </p:pic>
      <p:sp>
        <p:nvSpPr>
          <p:cNvPr id="2" name="Pladsholder til tekst 1">
            <a:extLst>
              <a:ext uri="{FF2B5EF4-FFF2-40B4-BE49-F238E27FC236}">
                <a16:creationId xmlns:a16="http://schemas.microsoft.com/office/drawing/2014/main" id="{AF1C26DC-6E94-DFAE-A56D-436CE2310D3F}"/>
              </a:ext>
            </a:extLst>
          </p:cNvPr>
          <p:cNvSpPr txBox="1">
            <a:spLocks/>
          </p:cNvSpPr>
          <p:nvPr/>
        </p:nvSpPr>
        <p:spPr>
          <a:xfrm>
            <a:off x="1415372" y="1439675"/>
            <a:ext cx="5466688" cy="1676767"/>
          </a:xfrm>
          <a:prstGeom prst="rect">
            <a:avLst/>
          </a:prstGeom>
        </p:spPr>
        <p:txBody>
          <a:bodyPr/>
          <a:lstStyle>
            <a:lvl1pPr marL="457189" indent="-457189"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1pPr>
            <a:lvl2pPr marL="990575" indent="-380990"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400" b="0" i="0" kern="1200">
                <a:solidFill>
                  <a:schemeClr val="tx1"/>
                </a:solidFill>
                <a:latin typeface="+mn-lt"/>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da-DK" sz="9600" b="1" i="0" u="none" strike="noStrike" kern="120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Tak</a:t>
            </a:r>
          </a:p>
        </p:txBody>
      </p:sp>
      <p:sp>
        <p:nvSpPr>
          <p:cNvPr id="3" name="Tekstfelt 2">
            <a:extLst>
              <a:ext uri="{FF2B5EF4-FFF2-40B4-BE49-F238E27FC236}">
                <a16:creationId xmlns:a16="http://schemas.microsoft.com/office/drawing/2014/main" id="{DF7D7F8A-D529-AAEB-53AC-C3C5366AD47E}"/>
              </a:ext>
            </a:extLst>
          </p:cNvPr>
          <p:cNvSpPr txBox="1"/>
          <p:nvPr/>
        </p:nvSpPr>
        <p:spPr>
          <a:xfrm>
            <a:off x="846048" y="3573927"/>
            <a:ext cx="6605337" cy="1107996"/>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npre@lf.dk</a:t>
            </a:r>
            <a:endPar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rPr>
              <a:t>Se vores analyser på </a:t>
            </a:r>
            <a:br>
              <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www.lf.dk/tal-og-analyser/forbrugere-og-trends</a:t>
            </a:r>
            <a:r>
              <a:rPr kumimoji="0" lang="da-DK" sz="18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992844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0BC8E85-35FE-B463-BDC5-36850281FC24}"/>
              </a:ext>
            </a:extLst>
          </p:cNvPr>
          <p:cNvSpPr>
            <a:spLocks noGrp="1"/>
          </p:cNvSpPr>
          <p:nvPr>
            <p:ph type="body" sz="quarter" idx="10"/>
          </p:nvPr>
        </p:nvSpPr>
        <p:spPr>
          <a:xfrm>
            <a:off x="-249413" y="2398098"/>
            <a:ext cx="11451306" cy="1254591"/>
          </a:xfrm>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Arial" panose="020B0604020202020204"/>
                <a:ea typeface="+mn-ea"/>
                <a:cs typeface="+mn-cs"/>
              </a:rPr>
              <a:t>Astrid Haug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panose="020B0604020202020204"/>
                <a:ea typeface="+mn-ea"/>
                <a:cs typeface="+mn-cs"/>
              </a:rPr>
              <a:t>Rådgiver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Arial" panose="020B0604020202020204"/>
                <a:ea typeface="+mn-ea"/>
                <a:cs typeface="+mn-cs"/>
              </a:rPr>
              <a:t>Astrid Haug Bureau</a:t>
            </a:r>
          </a:p>
        </p:txBody>
      </p:sp>
    </p:spTree>
    <p:extLst>
      <p:ext uri="{BB962C8B-B14F-4D97-AF65-F5344CB8AC3E}">
        <p14:creationId xmlns:p14="http://schemas.microsoft.com/office/powerpoint/2010/main" val="2703341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tøj, mad, bordservice&#10;&#10;Automatisk genereret beskrivelse">
            <a:extLst>
              <a:ext uri="{FF2B5EF4-FFF2-40B4-BE49-F238E27FC236}">
                <a16:creationId xmlns:a16="http://schemas.microsoft.com/office/drawing/2014/main" id="{7E14EAE6-9829-6BA3-8F1D-D5C4D524D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28" y="-144966"/>
            <a:ext cx="12507022" cy="8338015"/>
          </a:xfrm>
          <a:prstGeom prst="rect">
            <a:avLst/>
          </a:prstGeom>
        </p:spPr>
      </p:pic>
      <p:sp>
        <p:nvSpPr>
          <p:cNvPr id="100" name="Rektangel"/>
          <p:cNvSpPr/>
          <p:nvPr/>
        </p:nvSpPr>
        <p:spPr>
          <a:xfrm>
            <a:off x="-409782" y="-241547"/>
            <a:ext cx="12631076" cy="7341094"/>
          </a:xfrm>
          <a:prstGeom prst="rect">
            <a:avLst/>
          </a:prstGeom>
          <a:solidFill>
            <a:srgbClr val="272523">
              <a:alpha val="50000"/>
            </a:srgb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01" name="Hvilke sociale medier bruger I?"/>
          <p:cNvSpPr txBox="1">
            <a:spLocks noGrp="1"/>
          </p:cNvSpPr>
          <p:nvPr>
            <p:ph type="title"/>
          </p:nvPr>
        </p:nvSpPr>
        <p:spPr>
          <a:prstGeom prst="rect">
            <a:avLst/>
          </a:prstGeom>
        </p:spPr>
        <p:txBody>
          <a:bodyPr/>
          <a:lstStyle>
            <a:lvl1pPr>
              <a:defRPr>
                <a:solidFill>
                  <a:srgbClr val="FFFFFF"/>
                </a:solidFill>
              </a:defRPr>
            </a:lvl1pPr>
          </a:lstStyle>
          <a:p>
            <a:r>
              <a:rPr lang="da-DK" dirty="0"/>
              <a:t>Deep </a:t>
            </a:r>
            <a:r>
              <a:rPr lang="da-DK" dirty="0" err="1"/>
              <a:t>dive</a:t>
            </a:r>
            <a:r>
              <a:rPr lang="da-DK" dirty="0"/>
              <a:t>: Kød i en digital tidsalder </a:t>
            </a:r>
            <a:endParaRPr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2819683"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sz="3500" kern="0"/>
              <a:t>Kort om mig </a:t>
            </a:r>
          </a:p>
        </p:txBody>
      </p:sp>
      <p:sp>
        <p:nvSpPr>
          <p:cNvPr id="94" name="Astrid Haug Bureau…"/>
          <p:cNvSpPr txBox="1"/>
          <p:nvPr/>
        </p:nvSpPr>
        <p:spPr>
          <a:xfrm>
            <a:off x="574975" y="1983442"/>
            <a:ext cx="7948403" cy="3858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a:solidFill>
                  <a:srgbClr val="494949"/>
                </a:solidFill>
                <a:latin typeface="Helvetica"/>
                <a:cs typeface="Helvetica"/>
                <a:sym typeface="Helvetica"/>
              </a:rPr>
              <a:t>Astrid Haug Bureau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err="1">
                <a:solidFill>
                  <a:srgbClr val="494949"/>
                </a:solidFill>
                <a:latin typeface="Helvetica"/>
                <a:cs typeface="Helvetica"/>
                <a:sym typeface="Helvetica"/>
              </a:rPr>
              <a:t>Forfatter</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til</a:t>
            </a:r>
            <a:r>
              <a:rPr sz="1800" b="1" kern="0" spc="-36" dirty="0">
                <a:solidFill>
                  <a:srgbClr val="494949"/>
                </a:solidFill>
                <a:latin typeface="Helvetica"/>
                <a:cs typeface="Helvetica"/>
                <a:sym typeface="Helvetica"/>
              </a:rPr>
              <a:t> 5 (</a:t>
            </a:r>
            <a:r>
              <a:rPr sz="1800" b="1" kern="0" spc="-36" dirty="0" err="1">
                <a:solidFill>
                  <a:srgbClr val="494949"/>
                </a:solidFill>
                <a:latin typeface="Helvetica"/>
                <a:cs typeface="Helvetica"/>
                <a:sym typeface="Helvetica"/>
              </a:rPr>
              <a:t>snart</a:t>
            </a:r>
            <a:r>
              <a:rPr sz="1800" b="1" kern="0" spc="-36" dirty="0">
                <a:solidFill>
                  <a:srgbClr val="494949"/>
                </a:solidFill>
                <a:latin typeface="Helvetica"/>
                <a:cs typeface="Helvetica"/>
                <a:sym typeface="Helvetica"/>
              </a:rPr>
              <a:t> 6) </a:t>
            </a:r>
            <a:r>
              <a:rPr sz="1800" b="1" kern="0" spc="-36" dirty="0" err="1">
                <a:solidFill>
                  <a:srgbClr val="494949"/>
                </a:solidFill>
                <a:latin typeface="Helvetica"/>
                <a:cs typeface="Helvetica"/>
                <a:sym typeface="Helvetica"/>
              </a:rPr>
              <a:t>fagbøger</a:t>
            </a:r>
            <a:r>
              <a:rPr sz="1800" b="1" kern="0" spc="-36" dirty="0">
                <a:solidFill>
                  <a:srgbClr val="494949"/>
                </a:solidFill>
                <a:latin typeface="Helvetica"/>
                <a:cs typeface="Helvetica"/>
                <a:sym typeface="Helvetica"/>
              </a:rPr>
              <a:t>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err="1">
                <a:solidFill>
                  <a:srgbClr val="494949"/>
                </a:solidFill>
                <a:latin typeface="Helvetica"/>
                <a:cs typeface="Helvetica"/>
                <a:sym typeface="Helvetica"/>
              </a:rPr>
              <a:t>Tidl</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Københavns</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Kommune</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Christiansborg</a:t>
            </a:r>
            <a:r>
              <a:rPr sz="1800" b="1" kern="0" spc="-36" dirty="0">
                <a:solidFill>
                  <a:srgbClr val="494949"/>
                </a:solidFill>
                <a:latin typeface="Helvetica"/>
                <a:cs typeface="Helvetica"/>
                <a:sym typeface="Helvetica"/>
              </a:rPr>
              <a:t>, </a:t>
            </a:r>
            <a:br>
              <a:rPr sz="1800" b="1" kern="0" spc="-36" dirty="0">
                <a:solidFill>
                  <a:srgbClr val="494949"/>
                </a:solidFill>
                <a:latin typeface="Helvetica"/>
                <a:cs typeface="Helvetica"/>
                <a:sym typeface="Helvetica"/>
              </a:rPr>
            </a:br>
            <a:r>
              <a:rPr sz="1800" b="1" kern="0" spc="-36" dirty="0" err="1">
                <a:solidFill>
                  <a:srgbClr val="494949"/>
                </a:solidFill>
                <a:latin typeface="Helvetica"/>
                <a:cs typeface="Helvetica"/>
                <a:sym typeface="Helvetica"/>
              </a:rPr>
              <a:t>Kulturministeriet</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Berlingske</a:t>
            </a:r>
            <a:endParaRPr sz="1800" b="1" kern="0" spc="-36" dirty="0">
              <a:solidFill>
                <a:srgbClr val="494949"/>
              </a:solidFill>
              <a:latin typeface="Helvetica"/>
              <a:cs typeface="Helvetica"/>
              <a:sym typeface="Helvetica"/>
            </a:endParaRP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a:solidFill>
                  <a:srgbClr val="494949"/>
                </a:solidFill>
                <a:latin typeface="Helvetica"/>
                <a:cs typeface="Helvetica"/>
                <a:sym typeface="Helvetica"/>
              </a:rPr>
              <a:t>ATVs </a:t>
            </a:r>
            <a:r>
              <a:rPr sz="1800" b="1" kern="0" spc="-36" dirty="0" err="1">
                <a:solidFill>
                  <a:srgbClr val="494949"/>
                </a:solidFill>
                <a:latin typeface="Helvetica"/>
                <a:cs typeface="Helvetica"/>
                <a:sym typeface="Helvetica"/>
              </a:rPr>
              <a:t>digitale</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vismandsråd</a:t>
            </a:r>
            <a:r>
              <a:rPr sz="1800" b="1" kern="0" spc="-36" dirty="0">
                <a:solidFill>
                  <a:srgbClr val="494949"/>
                </a:solidFill>
                <a:latin typeface="Helvetica"/>
                <a:cs typeface="Helvetica"/>
                <a:sym typeface="Helvetica"/>
              </a:rPr>
              <a:t>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endParaRPr sz="1800" b="1" kern="0" spc="-36" dirty="0">
              <a:solidFill>
                <a:srgbClr val="494949"/>
              </a:solidFill>
              <a:latin typeface="Helvetica"/>
              <a:cs typeface="Helvetica"/>
              <a:sym typeface="Helvetica"/>
            </a:endParaRP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err="1">
                <a:solidFill>
                  <a:srgbClr val="494949"/>
                </a:solidFill>
                <a:latin typeface="Helvetica"/>
                <a:cs typeface="Helvetica"/>
                <a:sym typeface="Helvetica"/>
              </a:rPr>
              <a:t>Bestyrelser</a:t>
            </a:r>
            <a:r>
              <a:rPr sz="1800" b="1" kern="0" spc="-36" dirty="0">
                <a:solidFill>
                  <a:srgbClr val="494949"/>
                </a:solidFill>
                <a:latin typeface="Helvetica"/>
                <a:cs typeface="Helvetica"/>
                <a:sym typeface="Helvetica"/>
              </a:rPr>
              <a:t> </a:t>
            </a:r>
          </a:p>
          <a:p>
            <a:pPr marL="543513" lvl="1"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sz="1800" b="1" kern="0" spc="-36" dirty="0" err="1">
                <a:solidFill>
                  <a:srgbClr val="494949"/>
                </a:solidFill>
                <a:latin typeface="Helvetica"/>
                <a:cs typeface="Helvetica"/>
                <a:sym typeface="Helvetica"/>
              </a:rPr>
              <a:t>Unicef</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Symbion</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Nørrebro</a:t>
            </a:r>
            <a:r>
              <a:rPr sz="1800" b="1" kern="0" spc="-36" dirty="0">
                <a:solidFill>
                  <a:srgbClr val="494949"/>
                </a:solidFill>
                <a:latin typeface="Helvetica"/>
                <a:cs typeface="Helvetica"/>
                <a:sym typeface="Helvetica"/>
              </a:rPr>
              <a:t> </a:t>
            </a:r>
            <a:r>
              <a:rPr sz="1800" b="1" kern="0" spc="-36" dirty="0" err="1">
                <a:solidFill>
                  <a:srgbClr val="494949"/>
                </a:solidFill>
                <a:latin typeface="Helvetica"/>
                <a:cs typeface="Helvetica"/>
                <a:sym typeface="Helvetica"/>
              </a:rPr>
              <a:t>Teater</a:t>
            </a:r>
            <a:r>
              <a:rPr sz="1800" b="1" kern="0" spc="-36" dirty="0">
                <a:solidFill>
                  <a:srgbClr val="494949"/>
                </a:solidFill>
                <a:latin typeface="Helvetica"/>
                <a:cs typeface="Helvetica"/>
                <a:sym typeface="Helvetica"/>
              </a:rPr>
              <a:t>,</a:t>
            </a:r>
            <a:br>
              <a:rPr sz="1800" b="1" kern="0" spc="-36" dirty="0">
                <a:solidFill>
                  <a:srgbClr val="494949"/>
                </a:solidFill>
                <a:latin typeface="Helvetica"/>
                <a:cs typeface="Helvetica"/>
                <a:sym typeface="Helvetica"/>
              </a:rPr>
            </a:br>
            <a:r>
              <a:rPr sz="1800" b="1" kern="0" spc="-36" dirty="0" err="1">
                <a:solidFill>
                  <a:srgbClr val="494949"/>
                </a:solidFill>
                <a:latin typeface="Helvetica"/>
                <a:cs typeface="Helvetica"/>
                <a:sym typeface="Helvetica"/>
              </a:rPr>
              <a:t>Veras</a:t>
            </a:r>
            <a:r>
              <a:rPr sz="1800" b="1" kern="0" spc="-36" dirty="0">
                <a:solidFill>
                  <a:srgbClr val="494949"/>
                </a:solidFill>
                <a:latin typeface="Helvetica"/>
                <a:cs typeface="Helvetica"/>
                <a:sym typeface="Helvetica"/>
              </a:rPr>
              <a:t> Vintage, Re-Zip </a:t>
            </a:r>
          </a:p>
        </p:txBody>
      </p:sp>
      <p:pic>
        <p:nvPicPr>
          <p:cNvPr id="5" name="Billede 4" descr="Et billede, der indeholder tekst, Flyer, Font/skrifttype, grafisk design&#10;&#10;Automatisk genereret beskrivelse">
            <a:extLst>
              <a:ext uri="{FF2B5EF4-FFF2-40B4-BE49-F238E27FC236}">
                <a16:creationId xmlns:a16="http://schemas.microsoft.com/office/drawing/2014/main" id="{FAED58BB-C590-5727-3D7D-D22A397E78C9}"/>
              </a:ext>
            </a:extLst>
          </p:cNvPr>
          <p:cNvPicPr>
            <a:picLocks noChangeAspect="1"/>
          </p:cNvPicPr>
          <p:nvPr/>
        </p:nvPicPr>
        <p:blipFill rotWithShape="1">
          <a:blip r:embed="rId2">
            <a:extLst>
              <a:ext uri="{28A0092B-C50C-407E-A947-70E740481C1C}">
                <a14:useLocalDpi xmlns:a14="http://schemas.microsoft.com/office/drawing/2010/main" val="0"/>
              </a:ext>
            </a:extLst>
          </a:blip>
          <a:srcRect l="50694"/>
          <a:stretch/>
        </p:blipFill>
        <p:spPr>
          <a:xfrm>
            <a:off x="7972744" y="3870546"/>
            <a:ext cx="3743326" cy="2738237"/>
          </a:xfrm>
          <a:prstGeom prst="rect">
            <a:avLst/>
          </a:prstGeom>
        </p:spPr>
      </p:pic>
      <p:pic>
        <p:nvPicPr>
          <p:cNvPr id="6" name="Billede 5" descr="Et billede, der indeholder tekst, Flyer, Font/skrifttype, grafisk design&#10;&#10;Automatisk genereret beskrivelse">
            <a:extLst>
              <a:ext uri="{FF2B5EF4-FFF2-40B4-BE49-F238E27FC236}">
                <a16:creationId xmlns:a16="http://schemas.microsoft.com/office/drawing/2014/main" id="{BB0D0DFB-966E-E051-3A8A-51311FDC1751}"/>
              </a:ext>
            </a:extLst>
          </p:cNvPr>
          <p:cNvPicPr>
            <a:picLocks noChangeAspect="1"/>
          </p:cNvPicPr>
          <p:nvPr/>
        </p:nvPicPr>
        <p:blipFill rotWithShape="1">
          <a:blip r:embed="rId2">
            <a:extLst>
              <a:ext uri="{28A0092B-C50C-407E-A947-70E740481C1C}">
                <a14:useLocalDpi xmlns:a14="http://schemas.microsoft.com/office/drawing/2010/main" val="0"/>
              </a:ext>
            </a:extLst>
          </a:blip>
          <a:srcRect r="49305"/>
          <a:stretch/>
        </p:blipFill>
        <p:spPr>
          <a:xfrm>
            <a:off x="6085457" y="1435017"/>
            <a:ext cx="4034267" cy="2870210"/>
          </a:xfrm>
          <a:prstGeom prst="rect">
            <a:avLst/>
          </a:prstGeom>
        </p:spPr>
      </p:pic>
      <p:pic>
        <p:nvPicPr>
          <p:cNvPr id="7" name="Billede 6" descr="Et billede, der indeholder tekst, husholdningsapparater, cirkel, apparat&#10;&#10;Automatisk genereret beskrivelse">
            <a:extLst>
              <a:ext uri="{FF2B5EF4-FFF2-40B4-BE49-F238E27FC236}">
                <a16:creationId xmlns:a16="http://schemas.microsoft.com/office/drawing/2014/main" id="{B1DA9D82-741E-2773-7C2B-0364DF8E9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136" y="159318"/>
            <a:ext cx="1850934" cy="2738237"/>
          </a:xfrm>
          <a:prstGeom prst="rect">
            <a:avLst/>
          </a:prstGeom>
        </p:spPr>
      </p:pic>
      <p:pic>
        <p:nvPicPr>
          <p:cNvPr id="2" name="Billede 1">
            <a:extLst>
              <a:ext uri="{FF2B5EF4-FFF2-40B4-BE49-F238E27FC236}">
                <a16:creationId xmlns:a16="http://schemas.microsoft.com/office/drawing/2014/main" id="{58B67B62-22A2-522D-D7B9-41B8C678BEBC}"/>
              </a:ext>
            </a:extLst>
          </p:cNvPr>
          <p:cNvPicPr>
            <a:picLocks noChangeAspect="1"/>
          </p:cNvPicPr>
          <p:nvPr/>
        </p:nvPicPr>
        <p:blipFill>
          <a:blip r:embed="rId4"/>
          <a:srcRect/>
          <a:stretch/>
        </p:blipFill>
        <p:spPr>
          <a:xfrm>
            <a:off x="365449" y="5803546"/>
            <a:ext cx="575386" cy="908103"/>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8359661"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Undgå </a:t>
            </a:r>
            <a:r>
              <a:rPr lang="da-DK" sz="3500" kern="0" dirty="0" err="1"/>
              <a:t>greenwashing</a:t>
            </a:r>
            <a:r>
              <a:rPr lang="da-DK" sz="3500" kern="0" dirty="0"/>
              <a:t> og </a:t>
            </a:r>
            <a:r>
              <a:rPr lang="da-DK" sz="3500" kern="0" dirty="0" err="1"/>
              <a:t>greenhushing</a:t>
            </a:r>
            <a:endParaRPr sz="3500" kern="0" dirty="0"/>
          </a:p>
        </p:txBody>
      </p:sp>
      <p:pic>
        <p:nvPicPr>
          <p:cNvPr id="3" name="Billede 2" descr="Et billede, der indeholder tekst, skærmbillede, Font/skrifttype, design&#10;&#10;Automatisk genereret beskrivelse">
            <a:extLst>
              <a:ext uri="{FF2B5EF4-FFF2-40B4-BE49-F238E27FC236}">
                <a16:creationId xmlns:a16="http://schemas.microsoft.com/office/drawing/2014/main" id="{88E0F6EC-B117-CE1F-7D2D-046226003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451" y="2117469"/>
            <a:ext cx="6274575" cy="3544850"/>
          </a:xfrm>
          <a:prstGeom prst="rect">
            <a:avLst/>
          </a:prstGeom>
        </p:spPr>
      </p:pic>
      <p:sp>
        <p:nvSpPr>
          <p:cNvPr id="4" name="Astrid Haug Bureau…">
            <a:extLst>
              <a:ext uri="{FF2B5EF4-FFF2-40B4-BE49-F238E27FC236}">
                <a16:creationId xmlns:a16="http://schemas.microsoft.com/office/drawing/2014/main" id="{3DE83295-B376-8893-1345-E7183C54EAF6}"/>
              </a:ext>
            </a:extLst>
          </p:cNvPr>
          <p:cNvSpPr txBox="1"/>
          <p:nvPr/>
        </p:nvSpPr>
        <p:spPr>
          <a:xfrm>
            <a:off x="574975" y="2149642"/>
            <a:ext cx="7948403" cy="352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Basér udsagn på fakta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Fortæl om konkrete tiltag/produkter</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Undgå </a:t>
            </a:r>
            <a:r>
              <a:rPr lang="da-DK" sz="1800" b="1" kern="0" spc="-36" dirty="0" err="1">
                <a:solidFill>
                  <a:srgbClr val="494949"/>
                </a:solidFill>
                <a:latin typeface="Helvetica"/>
                <a:cs typeface="Helvetica"/>
                <a:sym typeface="Helvetica"/>
              </a:rPr>
              <a:t>floffy</a:t>
            </a:r>
            <a:r>
              <a:rPr lang="da-DK" sz="1800" b="1" kern="0" spc="-36" dirty="0">
                <a:solidFill>
                  <a:srgbClr val="494949"/>
                </a:solidFill>
                <a:latin typeface="Helvetica"/>
                <a:cs typeface="Helvetica"/>
                <a:sym typeface="Helvetica"/>
              </a:rPr>
              <a:t>, smarte eller egne udtryk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Vær varsom med bæredygtig, grøn,</a:t>
            </a:r>
            <a:br>
              <a:rPr lang="da-DK" sz="1800" b="1" kern="0" spc="-36" dirty="0">
                <a:solidFill>
                  <a:srgbClr val="494949"/>
                </a:solidFill>
                <a:latin typeface="Helvetica"/>
                <a:cs typeface="Helvetica"/>
                <a:sym typeface="Helvetica"/>
              </a:rPr>
            </a:br>
            <a:r>
              <a:rPr lang="da-DK" sz="1800" b="1" kern="0" spc="-36" dirty="0">
                <a:solidFill>
                  <a:srgbClr val="494949"/>
                </a:solidFill>
                <a:latin typeface="Helvetica"/>
                <a:cs typeface="Helvetica"/>
                <a:sym typeface="Helvetica"/>
              </a:rPr>
              <a:t>klimavenlig m.fl.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Det visuelle udtryk gælder også</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Der er masser af muligheder </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endParaRPr sz="1800" b="1" kern="0" spc="-36" dirty="0">
              <a:solidFill>
                <a:srgbClr val="494949"/>
              </a:solidFill>
              <a:latin typeface="Helvetica"/>
              <a:cs typeface="Helvetica"/>
              <a:sym typeface="Helvetica"/>
            </a:endParaRPr>
          </a:p>
        </p:txBody>
      </p:sp>
      <p:sp>
        <p:nvSpPr>
          <p:cNvPr id="7" name="Højrepil 6">
            <a:extLst>
              <a:ext uri="{FF2B5EF4-FFF2-40B4-BE49-F238E27FC236}">
                <a16:creationId xmlns:a16="http://schemas.microsoft.com/office/drawing/2014/main" id="{3C013267-F72D-EFD9-3537-BE712F894F1E}"/>
              </a:ext>
            </a:extLst>
          </p:cNvPr>
          <p:cNvSpPr/>
          <p:nvPr/>
        </p:nvSpPr>
        <p:spPr>
          <a:xfrm>
            <a:off x="3989509" y="4747985"/>
            <a:ext cx="1385888" cy="591006"/>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da-DK" sz="1600" kern="0">
              <a:solidFill>
                <a:srgbClr val="FFFFFF"/>
              </a:solidFill>
              <a:latin typeface="Helvetica Neue Medium"/>
              <a:ea typeface="Helvetica Neue Medium"/>
              <a:cs typeface="Helvetica Neue Medium"/>
              <a:sym typeface="Helvetica Neue Medium"/>
            </a:endParaRPr>
          </a:p>
        </p:txBody>
      </p:sp>
      <p:pic>
        <p:nvPicPr>
          <p:cNvPr id="5" name="Billede 4">
            <a:extLst>
              <a:ext uri="{FF2B5EF4-FFF2-40B4-BE49-F238E27FC236}">
                <a16:creationId xmlns:a16="http://schemas.microsoft.com/office/drawing/2014/main" id="{5B40F094-5748-A040-9A76-DC25E5D4A051}"/>
              </a:ext>
            </a:extLst>
          </p:cNvPr>
          <p:cNvPicPr>
            <a:picLocks noChangeAspect="1"/>
          </p:cNvPicPr>
          <p:nvPr/>
        </p:nvPicPr>
        <p:blipFill>
          <a:blip r:embed="rId3"/>
          <a:srcRect/>
          <a:stretch/>
        </p:blipFill>
        <p:spPr>
          <a:xfrm>
            <a:off x="357177" y="5790492"/>
            <a:ext cx="583658" cy="921158"/>
          </a:xfrm>
          <a:prstGeom prst="rect">
            <a:avLst/>
          </a:prstGeom>
        </p:spPr>
      </p:pic>
      <p:pic>
        <p:nvPicPr>
          <p:cNvPr id="6" name="Billede 5">
            <a:extLst>
              <a:ext uri="{FF2B5EF4-FFF2-40B4-BE49-F238E27FC236}">
                <a16:creationId xmlns:a16="http://schemas.microsoft.com/office/drawing/2014/main" id="{FFB4BF14-E975-6CE3-82CF-BBE213757F48}"/>
              </a:ext>
            </a:extLst>
          </p:cNvPr>
          <p:cNvPicPr>
            <a:picLocks noChangeAspect="1"/>
          </p:cNvPicPr>
          <p:nvPr/>
        </p:nvPicPr>
        <p:blipFill>
          <a:blip r:embed="rId4"/>
          <a:stretch>
            <a:fillRect/>
          </a:stretch>
        </p:blipFill>
        <p:spPr>
          <a:xfrm>
            <a:off x="10801102" y="5988208"/>
            <a:ext cx="1033721" cy="587589"/>
          </a:xfrm>
          <a:prstGeom prst="rect">
            <a:avLst/>
          </a:prstGeom>
        </p:spPr>
      </p:pic>
    </p:spTree>
    <p:extLst>
      <p:ext uri="{BB962C8B-B14F-4D97-AF65-F5344CB8AC3E}">
        <p14:creationId xmlns:p14="http://schemas.microsoft.com/office/powerpoint/2010/main" val="420379961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93" name="Kort om mig"/>
          <p:cNvSpPr txBox="1"/>
          <p:nvPr/>
        </p:nvSpPr>
        <p:spPr>
          <a:xfrm>
            <a:off x="505829" y="941384"/>
            <a:ext cx="5948744"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Tag afsæt i kunden ‘lige nu'</a:t>
            </a:r>
            <a:endParaRPr sz="3500" kern="0" dirty="0"/>
          </a:p>
        </p:txBody>
      </p:sp>
      <p:sp>
        <p:nvSpPr>
          <p:cNvPr id="4" name="Astrid Haug Bureau…">
            <a:extLst>
              <a:ext uri="{FF2B5EF4-FFF2-40B4-BE49-F238E27FC236}">
                <a16:creationId xmlns:a16="http://schemas.microsoft.com/office/drawing/2014/main" id="{3DE83295-B376-8893-1345-E7183C54EAF6}"/>
              </a:ext>
            </a:extLst>
          </p:cNvPr>
          <p:cNvSpPr txBox="1"/>
          <p:nvPr/>
        </p:nvSpPr>
        <p:spPr>
          <a:xfrm>
            <a:off x="609326" y="1978128"/>
            <a:ext cx="7948403" cy="1632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Stil ikke for store krav til kunden</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Danskerne vil gerne hjælpes </a:t>
            </a:r>
            <a:br>
              <a:rPr lang="da-DK" sz="1800" b="1" kern="0" spc="-36" dirty="0">
                <a:solidFill>
                  <a:srgbClr val="494949"/>
                </a:solidFill>
                <a:latin typeface="Helvetica"/>
                <a:cs typeface="Helvetica"/>
                <a:sym typeface="Helvetica"/>
              </a:rPr>
            </a:br>
            <a:r>
              <a:rPr lang="da-DK" sz="1800" b="1" kern="0" spc="-36" dirty="0">
                <a:solidFill>
                  <a:srgbClr val="494949"/>
                </a:solidFill>
                <a:latin typeface="Helvetica"/>
                <a:cs typeface="Helvetica"/>
                <a:sym typeface="Helvetica"/>
              </a:rPr>
              <a:t>med at træffe det ’sunde valg’</a:t>
            </a:r>
          </a:p>
          <a:p>
            <a:pPr defTabSz="321469" hangingPunct="0">
              <a:lnSpc>
                <a:spcPct val="120000"/>
              </a:lnSpc>
              <a:spcBef>
                <a:spcPts val="1050"/>
              </a:spcBef>
              <a:buSzPct val="123000"/>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endParaRPr lang="da-DK" sz="1800" b="1" kern="0" spc="-36" dirty="0">
              <a:solidFill>
                <a:srgbClr val="494949"/>
              </a:solidFill>
              <a:latin typeface="Helvetica"/>
              <a:cs typeface="Helvetica"/>
              <a:sym typeface="Helvetica"/>
            </a:endParaRPr>
          </a:p>
        </p:txBody>
      </p:sp>
      <p:pic>
        <p:nvPicPr>
          <p:cNvPr id="5" name="Billede 4">
            <a:extLst>
              <a:ext uri="{FF2B5EF4-FFF2-40B4-BE49-F238E27FC236}">
                <a16:creationId xmlns:a16="http://schemas.microsoft.com/office/drawing/2014/main" id="{B845D58C-91A0-EC30-A618-6B743DBF4831}"/>
              </a:ext>
            </a:extLst>
          </p:cNvPr>
          <p:cNvPicPr>
            <a:picLocks noChangeAspect="1"/>
          </p:cNvPicPr>
          <p:nvPr/>
        </p:nvPicPr>
        <p:blipFill>
          <a:blip r:embed="rId3"/>
          <a:stretch>
            <a:fillRect/>
          </a:stretch>
        </p:blipFill>
        <p:spPr>
          <a:xfrm>
            <a:off x="3684629" y="941384"/>
            <a:ext cx="8507372" cy="5336753"/>
          </a:xfrm>
          <a:prstGeom prst="rect">
            <a:avLst/>
          </a:prstGeom>
        </p:spPr>
      </p:pic>
      <p:pic>
        <p:nvPicPr>
          <p:cNvPr id="2" name="Billede 1">
            <a:extLst>
              <a:ext uri="{FF2B5EF4-FFF2-40B4-BE49-F238E27FC236}">
                <a16:creationId xmlns:a16="http://schemas.microsoft.com/office/drawing/2014/main" id="{8A6F6BE4-9085-B13D-E51A-D586DA97CF31}"/>
              </a:ext>
            </a:extLst>
          </p:cNvPr>
          <p:cNvPicPr>
            <a:picLocks noChangeAspect="1"/>
          </p:cNvPicPr>
          <p:nvPr/>
        </p:nvPicPr>
        <p:blipFill>
          <a:blip r:embed="rId4"/>
          <a:stretch>
            <a:fillRect/>
          </a:stretch>
        </p:blipFill>
        <p:spPr>
          <a:xfrm>
            <a:off x="10801102" y="5988208"/>
            <a:ext cx="1033721" cy="587589"/>
          </a:xfrm>
          <a:prstGeom prst="rect">
            <a:avLst/>
          </a:prstGeom>
        </p:spPr>
      </p:pic>
      <p:pic>
        <p:nvPicPr>
          <p:cNvPr id="3" name="Billede 2">
            <a:extLst>
              <a:ext uri="{FF2B5EF4-FFF2-40B4-BE49-F238E27FC236}">
                <a16:creationId xmlns:a16="http://schemas.microsoft.com/office/drawing/2014/main" id="{B54497EE-A45C-0FAD-F0BF-01078BAC4FBC}"/>
              </a:ext>
            </a:extLst>
          </p:cNvPr>
          <p:cNvPicPr>
            <a:picLocks noChangeAspect="1"/>
          </p:cNvPicPr>
          <p:nvPr/>
        </p:nvPicPr>
        <p:blipFill>
          <a:blip r:embed="rId5"/>
          <a:srcRect/>
          <a:stretch/>
        </p:blipFill>
        <p:spPr>
          <a:xfrm>
            <a:off x="357177" y="5790492"/>
            <a:ext cx="583658" cy="921158"/>
          </a:xfrm>
          <a:prstGeom prst="rect">
            <a:avLst/>
          </a:prstGeom>
        </p:spPr>
      </p:pic>
    </p:spTree>
    <p:extLst>
      <p:ext uri="{BB962C8B-B14F-4D97-AF65-F5344CB8AC3E}">
        <p14:creationId xmlns:p14="http://schemas.microsoft.com/office/powerpoint/2010/main" val="809385477"/>
      </p:ext>
    </p:extLst>
  </p:cSld>
  <p:clrMapOvr>
    <a:overrideClrMapping bg1="lt1" tx1="dk1" bg2="lt2" tx2="dk2" accent1="accent1" accent2="accent2" accent3="accent3" accent4="accent4" accent5="accent5" accent6="accent6" hlink="hlink" folHlink="folHlink"/>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3444854"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Behov for viden</a:t>
            </a:r>
            <a:endParaRPr sz="3500" kern="0" dirty="0"/>
          </a:p>
        </p:txBody>
      </p:sp>
      <p:pic>
        <p:nvPicPr>
          <p:cNvPr id="7" name="Billede 6" descr="Et billede, der indeholder tekst, skærmbillede, Font/skrifttype, nummer/tal&#10;&#10;Automatisk genereret beskrivelse">
            <a:extLst>
              <a:ext uri="{FF2B5EF4-FFF2-40B4-BE49-F238E27FC236}">
                <a16:creationId xmlns:a16="http://schemas.microsoft.com/office/drawing/2014/main" id="{F2D863F7-309D-5BB4-D4AA-F0D050AEC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586" y="1802066"/>
            <a:ext cx="5840358" cy="4421514"/>
          </a:xfrm>
          <a:prstGeom prst="rect">
            <a:avLst/>
          </a:prstGeom>
        </p:spPr>
      </p:pic>
      <p:sp>
        <p:nvSpPr>
          <p:cNvPr id="8" name="Tekstfelt 7">
            <a:extLst>
              <a:ext uri="{FF2B5EF4-FFF2-40B4-BE49-F238E27FC236}">
                <a16:creationId xmlns:a16="http://schemas.microsoft.com/office/drawing/2014/main" id="{202F02A0-56E8-1839-7F6C-E7C5E5D66FE1}"/>
              </a:ext>
            </a:extLst>
          </p:cNvPr>
          <p:cNvSpPr txBox="1"/>
          <p:nvPr/>
        </p:nvSpPr>
        <p:spPr>
          <a:xfrm>
            <a:off x="6430528" y="6223580"/>
            <a:ext cx="4129088"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da-DK" sz="1200" kern="0" dirty="0" err="1">
                <a:solidFill>
                  <a:srgbClr val="5E5E5E"/>
                </a:solidFill>
                <a:latin typeface="Helvetica Neue"/>
                <a:sym typeface="Helvetica Neue"/>
              </a:rPr>
              <a:t>taenk.dk</a:t>
            </a:r>
            <a:endParaRPr lang="da-DK" sz="1200" kern="0" dirty="0">
              <a:solidFill>
                <a:srgbClr val="5E5E5E"/>
              </a:solidFill>
              <a:latin typeface="Helvetica Neue"/>
              <a:sym typeface="Helvetica Neue"/>
            </a:endParaRPr>
          </a:p>
        </p:txBody>
      </p:sp>
      <p:sp>
        <p:nvSpPr>
          <p:cNvPr id="9" name="Astrid Haug Bureau…">
            <a:extLst>
              <a:ext uri="{FF2B5EF4-FFF2-40B4-BE49-F238E27FC236}">
                <a16:creationId xmlns:a16="http://schemas.microsoft.com/office/drawing/2014/main" id="{1BD1DD68-7E61-2B52-65F7-585A04D2D481}"/>
              </a:ext>
            </a:extLst>
          </p:cNvPr>
          <p:cNvSpPr txBox="1"/>
          <p:nvPr/>
        </p:nvSpPr>
        <p:spPr>
          <a:xfrm>
            <a:off x="609326" y="2214860"/>
            <a:ext cx="7948403" cy="1159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Det nemme valg være det klimavenlige</a:t>
            </a:r>
            <a:br>
              <a:rPr lang="da-DK" sz="1800" b="1" kern="0" spc="-36" dirty="0">
                <a:solidFill>
                  <a:srgbClr val="494949"/>
                </a:solidFill>
                <a:latin typeface="Helvetica"/>
                <a:cs typeface="Helvetica"/>
                <a:sym typeface="Helvetica"/>
              </a:rPr>
            </a:br>
            <a:r>
              <a:rPr lang="da-DK" sz="1800" b="1" kern="0" spc="-36" dirty="0">
                <a:solidFill>
                  <a:srgbClr val="494949"/>
                </a:solidFill>
                <a:latin typeface="Helvetica"/>
                <a:cs typeface="Helvetica"/>
                <a:sym typeface="Helvetica"/>
              </a:rPr>
              <a:t>og/eller sunde valg</a:t>
            </a:r>
          </a:p>
          <a:p>
            <a:pPr defTabSz="321469" hangingPunct="0">
              <a:lnSpc>
                <a:spcPct val="120000"/>
              </a:lnSpc>
              <a:spcBef>
                <a:spcPts val="1050"/>
              </a:spcBef>
              <a:buSzPct val="123000"/>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endParaRPr lang="da-DK" sz="1800" b="1" kern="0" spc="-36" dirty="0">
              <a:solidFill>
                <a:srgbClr val="494949"/>
              </a:solidFill>
              <a:latin typeface="Helvetica"/>
              <a:cs typeface="Helvetica"/>
              <a:sym typeface="Helvetica"/>
            </a:endParaRPr>
          </a:p>
        </p:txBody>
      </p:sp>
      <p:pic>
        <p:nvPicPr>
          <p:cNvPr id="4" name="Billede 3">
            <a:extLst>
              <a:ext uri="{FF2B5EF4-FFF2-40B4-BE49-F238E27FC236}">
                <a16:creationId xmlns:a16="http://schemas.microsoft.com/office/drawing/2014/main" id="{985858F9-8F45-A10D-7985-1A64812F6434}"/>
              </a:ext>
            </a:extLst>
          </p:cNvPr>
          <p:cNvPicPr>
            <a:picLocks noChangeAspect="1"/>
          </p:cNvPicPr>
          <p:nvPr/>
        </p:nvPicPr>
        <p:blipFill>
          <a:blip r:embed="rId3"/>
          <a:stretch>
            <a:fillRect/>
          </a:stretch>
        </p:blipFill>
        <p:spPr>
          <a:xfrm>
            <a:off x="11203874" y="6223580"/>
            <a:ext cx="764911" cy="434792"/>
          </a:xfrm>
          <a:prstGeom prst="rect">
            <a:avLst/>
          </a:prstGeom>
        </p:spPr>
      </p:pic>
      <p:pic>
        <p:nvPicPr>
          <p:cNvPr id="5" name="Billede 4">
            <a:extLst>
              <a:ext uri="{FF2B5EF4-FFF2-40B4-BE49-F238E27FC236}">
                <a16:creationId xmlns:a16="http://schemas.microsoft.com/office/drawing/2014/main" id="{EA56BC9F-D246-3C33-1987-A14F1DBFA2DF}"/>
              </a:ext>
            </a:extLst>
          </p:cNvPr>
          <p:cNvPicPr>
            <a:picLocks noChangeAspect="1"/>
          </p:cNvPicPr>
          <p:nvPr/>
        </p:nvPicPr>
        <p:blipFill>
          <a:blip r:embed="rId4"/>
          <a:srcRect/>
          <a:stretch/>
        </p:blipFill>
        <p:spPr>
          <a:xfrm>
            <a:off x="357177" y="5790492"/>
            <a:ext cx="583658" cy="921158"/>
          </a:xfrm>
          <a:prstGeom prst="rect">
            <a:avLst/>
          </a:prstGeom>
        </p:spPr>
      </p:pic>
    </p:spTree>
    <p:extLst>
      <p:ext uri="{BB962C8B-B14F-4D97-AF65-F5344CB8AC3E}">
        <p14:creationId xmlns:p14="http://schemas.microsoft.com/office/powerpoint/2010/main" val="8992579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BD7E4455-F4BC-F475-AE0D-82EB0363CF50}"/>
              </a:ext>
            </a:extLst>
          </p:cNvPr>
          <p:cNvGrpSpPr/>
          <p:nvPr/>
        </p:nvGrpSpPr>
        <p:grpSpPr>
          <a:xfrm>
            <a:off x="12554" y="1"/>
            <a:ext cx="12192000" cy="6857999"/>
            <a:chOff x="12554" y="1"/>
            <a:chExt cx="12192000" cy="6857999"/>
          </a:xfrm>
        </p:grpSpPr>
        <p:pic>
          <p:nvPicPr>
            <p:cNvPr id="2" name="Billede 1">
              <a:extLst>
                <a:ext uri="{FF2B5EF4-FFF2-40B4-BE49-F238E27FC236}">
                  <a16:creationId xmlns:a16="http://schemas.microsoft.com/office/drawing/2014/main" id="{B7617941-E5E7-4941-4958-B744420CC82B}"/>
                </a:ext>
              </a:extLst>
            </p:cNvPr>
            <p:cNvPicPr>
              <a:picLocks noChangeAspect="1"/>
            </p:cNvPicPr>
            <p:nvPr/>
          </p:nvPicPr>
          <p:blipFill rotWithShape="1">
            <a:blip r:embed="rId3"/>
            <a:srcRect b="15414"/>
            <a:stretch/>
          </p:blipFill>
          <p:spPr>
            <a:xfrm>
              <a:off x="12554" y="1"/>
              <a:ext cx="12192000" cy="6857999"/>
            </a:xfrm>
            <a:prstGeom prst="rect">
              <a:avLst/>
            </a:prstGeom>
            <a:noFill/>
          </p:spPr>
        </p:pic>
        <p:pic>
          <p:nvPicPr>
            <p:cNvPr id="3" name="Billede 2">
              <a:extLst>
                <a:ext uri="{FF2B5EF4-FFF2-40B4-BE49-F238E27FC236}">
                  <a16:creationId xmlns:a16="http://schemas.microsoft.com/office/drawing/2014/main" id="{CAF46A42-36F2-18B2-1D2A-52C401354AB7}"/>
                </a:ext>
              </a:extLst>
            </p:cNvPr>
            <p:cNvPicPr>
              <a:picLocks noChangeAspect="1"/>
            </p:cNvPicPr>
            <p:nvPr/>
          </p:nvPicPr>
          <p:blipFill>
            <a:blip r:embed="rId4">
              <a:alphaModFix amt="50000"/>
            </a:blip>
            <a:stretch>
              <a:fillRect/>
            </a:stretch>
          </p:blipFill>
          <p:spPr>
            <a:xfrm>
              <a:off x="560469" y="842416"/>
              <a:ext cx="4108674" cy="1791093"/>
            </a:xfrm>
            <a:prstGeom prst="rect">
              <a:avLst/>
            </a:prstGeom>
          </p:spPr>
        </p:pic>
        <p:pic>
          <p:nvPicPr>
            <p:cNvPr id="4" name="Billede 3">
              <a:extLst>
                <a:ext uri="{FF2B5EF4-FFF2-40B4-BE49-F238E27FC236}">
                  <a16:creationId xmlns:a16="http://schemas.microsoft.com/office/drawing/2014/main" id="{0DA34EB4-5331-D6CF-4085-B7AF5BB74525}"/>
                </a:ext>
              </a:extLst>
            </p:cNvPr>
            <p:cNvPicPr>
              <a:picLocks noChangeAspect="1"/>
            </p:cNvPicPr>
            <p:nvPr/>
          </p:nvPicPr>
          <p:blipFill>
            <a:blip r:embed="rId5">
              <a:alphaModFix amt="50000"/>
            </a:blip>
            <a:stretch>
              <a:fillRect/>
            </a:stretch>
          </p:blipFill>
          <p:spPr>
            <a:xfrm>
              <a:off x="2915304" y="1992856"/>
              <a:ext cx="4992066" cy="2234624"/>
            </a:xfrm>
            <a:prstGeom prst="rect">
              <a:avLst/>
            </a:prstGeom>
          </p:spPr>
        </p:pic>
        <p:pic>
          <p:nvPicPr>
            <p:cNvPr id="5" name="Billede 4">
              <a:extLst>
                <a:ext uri="{FF2B5EF4-FFF2-40B4-BE49-F238E27FC236}">
                  <a16:creationId xmlns:a16="http://schemas.microsoft.com/office/drawing/2014/main" id="{D17FAC81-17CA-0273-9871-19A87C83039D}"/>
                </a:ext>
              </a:extLst>
            </p:cNvPr>
            <p:cNvPicPr>
              <a:picLocks noChangeAspect="1"/>
            </p:cNvPicPr>
            <p:nvPr/>
          </p:nvPicPr>
          <p:blipFill>
            <a:blip r:embed="rId6">
              <a:alphaModFix amt="50000"/>
            </a:blip>
            <a:stretch>
              <a:fillRect/>
            </a:stretch>
          </p:blipFill>
          <p:spPr>
            <a:xfrm>
              <a:off x="353524" y="4004530"/>
              <a:ext cx="4224440" cy="2615507"/>
            </a:xfrm>
            <a:prstGeom prst="rect">
              <a:avLst/>
            </a:prstGeom>
          </p:spPr>
        </p:pic>
        <p:pic>
          <p:nvPicPr>
            <p:cNvPr id="6" name="Billede 5">
              <a:extLst>
                <a:ext uri="{FF2B5EF4-FFF2-40B4-BE49-F238E27FC236}">
                  <a16:creationId xmlns:a16="http://schemas.microsoft.com/office/drawing/2014/main" id="{B45D6708-72EA-82EB-D95E-87F8DFC32DF5}"/>
                </a:ext>
              </a:extLst>
            </p:cNvPr>
            <p:cNvPicPr>
              <a:picLocks noChangeAspect="1"/>
            </p:cNvPicPr>
            <p:nvPr/>
          </p:nvPicPr>
          <p:blipFill>
            <a:blip r:embed="rId7">
              <a:alphaModFix amt="50000"/>
            </a:blip>
            <a:stretch>
              <a:fillRect/>
            </a:stretch>
          </p:blipFill>
          <p:spPr>
            <a:xfrm>
              <a:off x="4669143" y="1019462"/>
              <a:ext cx="3985314" cy="664219"/>
            </a:xfrm>
            <a:prstGeom prst="rect">
              <a:avLst/>
            </a:prstGeom>
          </p:spPr>
        </p:pic>
        <p:pic>
          <p:nvPicPr>
            <p:cNvPr id="8" name="Billede 7">
              <a:extLst>
                <a:ext uri="{FF2B5EF4-FFF2-40B4-BE49-F238E27FC236}">
                  <a16:creationId xmlns:a16="http://schemas.microsoft.com/office/drawing/2014/main" id="{BE7530DE-4942-7F71-35EC-208D5BEC19DD}"/>
                </a:ext>
              </a:extLst>
            </p:cNvPr>
            <p:cNvPicPr>
              <a:picLocks noChangeAspect="1"/>
            </p:cNvPicPr>
            <p:nvPr/>
          </p:nvPicPr>
          <p:blipFill rotWithShape="1">
            <a:blip r:embed="rId8">
              <a:alphaModFix amt="50000"/>
            </a:blip>
            <a:srcRect r="3872"/>
            <a:stretch/>
          </p:blipFill>
          <p:spPr>
            <a:xfrm>
              <a:off x="7839754" y="180076"/>
              <a:ext cx="4212893" cy="3583177"/>
            </a:xfrm>
            <a:prstGeom prst="rect">
              <a:avLst/>
            </a:prstGeom>
          </p:spPr>
        </p:pic>
      </p:grpSp>
      <p:pic>
        <p:nvPicPr>
          <p:cNvPr id="10" name="Billede 9">
            <a:extLst>
              <a:ext uri="{FF2B5EF4-FFF2-40B4-BE49-F238E27FC236}">
                <a16:creationId xmlns:a16="http://schemas.microsoft.com/office/drawing/2014/main" id="{55D4F9F0-2583-FF8A-89D7-BB740604AF87}"/>
              </a:ext>
            </a:extLst>
          </p:cNvPr>
          <p:cNvPicPr>
            <a:picLocks noChangeAspect="1"/>
          </p:cNvPicPr>
          <p:nvPr/>
        </p:nvPicPr>
        <p:blipFill>
          <a:blip r:embed="rId9"/>
          <a:stretch>
            <a:fillRect/>
          </a:stretch>
        </p:blipFill>
        <p:spPr>
          <a:xfrm>
            <a:off x="242604" y="2948076"/>
            <a:ext cx="6729375" cy="1984303"/>
          </a:xfrm>
          <a:prstGeom prst="rect">
            <a:avLst/>
          </a:prstGeom>
        </p:spPr>
      </p:pic>
      <p:pic>
        <p:nvPicPr>
          <p:cNvPr id="12" name="Billede 11">
            <a:extLst>
              <a:ext uri="{FF2B5EF4-FFF2-40B4-BE49-F238E27FC236}">
                <a16:creationId xmlns:a16="http://schemas.microsoft.com/office/drawing/2014/main" id="{8299BC34-80D8-571D-5279-7B410D632AE1}"/>
              </a:ext>
            </a:extLst>
          </p:cNvPr>
          <p:cNvPicPr>
            <a:picLocks noChangeAspect="1"/>
          </p:cNvPicPr>
          <p:nvPr/>
        </p:nvPicPr>
        <p:blipFill rotWithShape="1">
          <a:blip r:embed="rId10"/>
          <a:srcRect l="32118" t="57442" r="17412" b="11120"/>
          <a:stretch/>
        </p:blipFill>
        <p:spPr>
          <a:xfrm>
            <a:off x="191280" y="148963"/>
            <a:ext cx="6572270" cy="2196144"/>
          </a:xfrm>
          <a:prstGeom prst="rect">
            <a:avLst/>
          </a:prstGeom>
        </p:spPr>
      </p:pic>
      <p:pic>
        <p:nvPicPr>
          <p:cNvPr id="7" name="Billede 6">
            <a:extLst>
              <a:ext uri="{FF2B5EF4-FFF2-40B4-BE49-F238E27FC236}">
                <a16:creationId xmlns:a16="http://schemas.microsoft.com/office/drawing/2014/main" id="{8716E97A-EA00-D99E-1E5C-244BA0F15A06}"/>
              </a:ext>
            </a:extLst>
          </p:cNvPr>
          <p:cNvPicPr>
            <a:picLocks noChangeAspect="1"/>
          </p:cNvPicPr>
          <p:nvPr/>
        </p:nvPicPr>
        <p:blipFill rotWithShape="1">
          <a:blip r:embed="rId11"/>
          <a:srcRect t="5570"/>
          <a:stretch/>
        </p:blipFill>
        <p:spPr>
          <a:xfrm>
            <a:off x="6404692" y="1302779"/>
            <a:ext cx="5787308" cy="5230124"/>
          </a:xfrm>
          <a:prstGeom prst="rect">
            <a:avLst/>
          </a:prstGeom>
        </p:spPr>
      </p:pic>
      <p:pic>
        <p:nvPicPr>
          <p:cNvPr id="11" name="Billede 10">
            <a:extLst>
              <a:ext uri="{FF2B5EF4-FFF2-40B4-BE49-F238E27FC236}">
                <a16:creationId xmlns:a16="http://schemas.microsoft.com/office/drawing/2014/main" id="{F9764936-E8B3-676F-D7F9-F1B35310A9F2}"/>
              </a:ext>
            </a:extLst>
          </p:cNvPr>
          <p:cNvPicPr>
            <a:picLocks noChangeAspect="1"/>
          </p:cNvPicPr>
          <p:nvPr/>
        </p:nvPicPr>
        <p:blipFill>
          <a:blip r:embed="rId12"/>
          <a:stretch>
            <a:fillRect/>
          </a:stretch>
        </p:blipFill>
        <p:spPr>
          <a:xfrm>
            <a:off x="10804755" y="5795984"/>
            <a:ext cx="1033721" cy="587589"/>
          </a:xfrm>
          <a:prstGeom prst="rect">
            <a:avLst/>
          </a:prstGeom>
        </p:spPr>
      </p:pic>
      <p:pic>
        <p:nvPicPr>
          <p:cNvPr id="13" name="Billede 12">
            <a:extLst>
              <a:ext uri="{FF2B5EF4-FFF2-40B4-BE49-F238E27FC236}">
                <a16:creationId xmlns:a16="http://schemas.microsoft.com/office/drawing/2014/main" id="{7E51B258-5FE7-C509-E37A-DF192741512D}"/>
              </a:ext>
            </a:extLst>
          </p:cNvPr>
          <p:cNvPicPr>
            <a:picLocks noChangeAspect="1"/>
          </p:cNvPicPr>
          <p:nvPr/>
        </p:nvPicPr>
        <p:blipFill>
          <a:blip r:embed="rId13"/>
          <a:srcRect/>
          <a:stretch/>
        </p:blipFill>
        <p:spPr>
          <a:xfrm>
            <a:off x="383402" y="5016173"/>
            <a:ext cx="988198" cy="1559623"/>
          </a:xfrm>
          <a:prstGeom prst="rect">
            <a:avLst/>
          </a:prstGeom>
        </p:spPr>
      </p:pic>
    </p:spTree>
    <p:extLst>
      <p:ext uri="{BB962C8B-B14F-4D97-AF65-F5344CB8AC3E}">
        <p14:creationId xmlns:p14="http://schemas.microsoft.com/office/powerpoint/2010/main" val="197077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1971694"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Nemt, nu</a:t>
            </a:r>
            <a:endParaRPr sz="3500" kern="0" dirty="0"/>
          </a:p>
        </p:txBody>
      </p:sp>
      <p:pic>
        <p:nvPicPr>
          <p:cNvPr id="3" name="Billede 2" descr="Et billede, der indeholder mad, tekst, grøntsager, måltid&#10;&#10;Automatisk genereret beskrivelse">
            <a:extLst>
              <a:ext uri="{FF2B5EF4-FFF2-40B4-BE49-F238E27FC236}">
                <a16:creationId xmlns:a16="http://schemas.microsoft.com/office/drawing/2014/main" id="{9239BDC1-2282-B0BB-794B-44125D491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129" y="306118"/>
            <a:ext cx="2886075" cy="6245764"/>
          </a:xfrm>
          <a:prstGeom prst="rect">
            <a:avLst/>
          </a:prstGeom>
        </p:spPr>
      </p:pic>
      <p:pic>
        <p:nvPicPr>
          <p:cNvPr id="7" name="Billede 6" descr="Et billede, der indeholder tekst, mad, måltid, Cuisine&#10;&#10;Automatisk genereret beskrivelse">
            <a:extLst>
              <a:ext uri="{FF2B5EF4-FFF2-40B4-BE49-F238E27FC236}">
                <a16:creationId xmlns:a16="http://schemas.microsoft.com/office/drawing/2014/main" id="{5EDD94C4-3949-881E-821E-0928039D7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172" y="306119"/>
            <a:ext cx="2886075" cy="6245763"/>
          </a:xfrm>
          <a:prstGeom prst="rect">
            <a:avLst/>
          </a:prstGeom>
        </p:spPr>
      </p:pic>
      <p:cxnSp>
        <p:nvCxnSpPr>
          <p:cNvPr id="10" name="Lige pilforbindelse 9">
            <a:extLst>
              <a:ext uri="{FF2B5EF4-FFF2-40B4-BE49-F238E27FC236}">
                <a16:creationId xmlns:a16="http://schemas.microsoft.com/office/drawing/2014/main" id="{BB6FEFBB-EED0-A072-AA84-5A33AD6AFBCD}"/>
              </a:ext>
            </a:extLst>
          </p:cNvPr>
          <p:cNvCxnSpPr/>
          <p:nvPr/>
        </p:nvCxnSpPr>
        <p:spPr>
          <a:xfrm flipH="1" flipV="1">
            <a:off x="10255583" y="4700588"/>
            <a:ext cx="633413" cy="600075"/>
          </a:xfrm>
          <a:prstGeom prst="straightConnector1">
            <a:avLst/>
          </a:prstGeom>
          <a:noFill/>
          <a:ln w="4445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Astrid Haug Bureau…">
            <a:extLst>
              <a:ext uri="{FF2B5EF4-FFF2-40B4-BE49-F238E27FC236}">
                <a16:creationId xmlns:a16="http://schemas.microsoft.com/office/drawing/2014/main" id="{761A1B48-A300-F53B-762A-611918F72CEF}"/>
              </a:ext>
            </a:extLst>
          </p:cNvPr>
          <p:cNvSpPr txBox="1"/>
          <p:nvPr/>
        </p:nvSpPr>
        <p:spPr>
          <a:xfrm>
            <a:off x="609326" y="2296191"/>
            <a:ext cx="7948403" cy="1632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Bundte</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Påvirke fremfor overbevise</a:t>
            </a:r>
          </a:p>
          <a:p>
            <a:pPr marL="238713" indent="-238713" defTabSz="321469" hangingPunct="0">
              <a:lnSpc>
                <a:spcPct val="120000"/>
              </a:lnSpc>
              <a:spcBef>
                <a:spcPts val="1050"/>
              </a:spcBef>
              <a:buSzPct val="123000"/>
              <a:buFontTx/>
              <a:buChar char="•"/>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3600" b="1" spc="-72">
                <a:solidFill>
                  <a:srgbClr val="494949"/>
                </a:solidFill>
                <a:latin typeface="Helvetica"/>
                <a:ea typeface="Helvetica"/>
                <a:cs typeface="Helvetica"/>
                <a:sym typeface="Helvetica"/>
              </a:defRPr>
            </a:pPr>
            <a:r>
              <a:rPr lang="da-DK" sz="1800" b="1" kern="0" spc="-36" dirty="0">
                <a:solidFill>
                  <a:srgbClr val="494949"/>
                </a:solidFill>
                <a:latin typeface="Helvetica"/>
                <a:cs typeface="Helvetica"/>
                <a:sym typeface="Helvetica"/>
              </a:rPr>
              <a:t>Link ml. fysisk shoppe-</a:t>
            </a:r>
            <a:br>
              <a:rPr lang="da-DK" sz="1800" b="1" kern="0" spc="-36" dirty="0">
                <a:solidFill>
                  <a:srgbClr val="494949"/>
                </a:solidFill>
                <a:latin typeface="Helvetica"/>
                <a:cs typeface="Helvetica"/>
                <a:sym typeface="Helvetica"/>
              </a:rPr>
            </a:br>
            <a:r>
              <a:rPr lang="da-DK" sz="1800" b="1" kern="0" spc="-36" dirty="0">
                <a:solidFill>
                  <a:srgbClr val="494949"/>
                </a:solidFill>
                <a:latin typeface="Helvetica"/>
                <a:cs typeface="Helvetica"/>
                <a:sym typeface="Helvetica"/>
              </a:rPr>
              <a:t>oplevelse og digital</a:t>
            </a:r>
          </a:p>
        </p:txBody>
      </p:sp>
      <p:pic>
        <p:nvPicPr>
          <p:cNvPr id="13" name="Billede 12" descr="Et billede, der indeholder mønster, kvadratisk, pixel, design&#10;&#10;Automatisk genereret beskrivelse">
            <a:extLst>
              <a:ext uri="{FF2B5EF4-FFF2-40B4-BE49-F238E27FC236}">
                <a16:creationId xmlns:a16="http://schemas.microsoft.com/office/drawing/2014/main" id="{2CA31632-6930-3438-F1B4-9C3908AD2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005" y="4462463"/>
            <a:ext cx="1682750" cy="1676400"/>
          </a:xfrm>
          <a:prstGeom prst="rect">
            <a:avLst/>
          </a:prstGeom>
        </p:spPr>
      </p:pic>
      <p:pic>
        <p:nvPicPr>
          <p:cNvPr id="2" name="Billede 1">
            <a:extLst>
              <a:ext uri="{FF2B5EF4-FFF2-40B4-BE49-F238E27FC236}">
                <a16:creationId xmlns:a16="http://schemas.microsoft.com/office/drawing/2014/main" id="{BDD1AD4C-293E-6833-A169-FB23C4183667}"/>
              </a:ext>
            </a:extLst>
          </p:cNvPr>
          <p:cNvPicPr>
            <a:picLocks noChangeAspect="1"/>
          </p:cNvPicPr>
          <p:nvPr/>
        </p:nvPicPr>
        <p:blipFill>
          <a:blip r:embed="rId5"/>
          <a:stretch>
            <a:fillRect/>
          </a:stretch>
        </p:blipFill>
        <p:spPr>
          <a:xfrm>
            <a:off x="10801102" y="6068660"/>
            <a:ext cx="892185" cy="507137"/>
          </a:xfrm>
          <a:prstGeom prst="rect">
            <a:avLst/>
          </a:prstGeom>
        </p:spPr>
      </p:pic>
      <p:pic>
        <p:nvPicPr>
          <p:cNvPr id="4" name="Billede 3">
            <a:extLst>
              <a:ext uri="{FF2B5EF4-FFF2-40B4-BE49-F238E27FC236}">
                <a16:creationId xmlns:a16="http://schemas.microsoft.com/office/drawing/2014/main" id="{12C10B51-36B6-3415-AC08-A5931F367D95}"/>
              </a:ext>
            </a:extLst>
          </p:cNvPr>
          <p:cNvPicPr>
            <a:picLocks noChangeAspect="1"/>
          </p:cNvPicPr>
          <p:nvPr/>
        </p:nvPicPr>
        <p:blipFill>
          <a:blip r:embed="rId6"/>
          <a:srcRect/>
          <a:stretch/>
        </p:blipFill>
        <p:spPr>
          <a:xfrm>
            <a:off x="357177" y="5916616"/>
            <a:ext cx="503744" cy="795034"/>
          </a:xfrm>
          <a:prstGeom prst="rect">
            <a:avLst/>
          </a:prstGeom>
        </p:spPr>
      </p:pic>
    </p:spTree>
    <p:extLst>
      <p:ext uri="{BB962C8B-B14F-4D97-AF65-F5344CB8AC3E}">
        <p14:creationId xmlns:p14="http://schemas.microsoft.com/office/powerpoint/2010/main" val="23693613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should I eat? – Made in Salford">
            <a:extLst>
              <a:ext uri="{FF2B5EF4-FFF2-40B4-BE49-F238E27FC236}">
                <a16:creationId xmlns:a16="http://schemas.microsoft.com/office/drawing/2014/main" id="{F5CD916D-4798-77C5-9824-A43929A48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414537"/>
            <a:ext cx="8458200" cy="6028926"/>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1CAC8F01-2D19-EDF6-AEFB-A09BB89B35F3}"/>
              </a:ext>
            </a:extLst>
          </p:cNvPr>
          <p:cNvPicPr>
            <a:picLocks noChangeAspect="1"/>
          </p:cNvPicPr>
          <p:nvPr/>
        </p:nvPicPr>
        <p:blipFill>
          <a:blip r:embed="rId3"/>
          <a:stretch>
            <a:fillRect/>
          </a:stretch>
        </p:blipFill>
        <p:spPr>
          <a:xfrm>
            <a:off x="10801102" y="6114327"/>
            <a:ext cx="811845" cy="461470"/>
          </a:xfrm>
          <a:prstGeom prst="rect">
            <a:avLst/>
          </a:prstGeom>
        </p:spPr>
      </p:pic>
      <p:pic>
        <p:nvPicPr>
          <p:cNvPr id="3" name="Billede 2">
            <a:extLst>
              <a:ext uri="{FF2B5EF4-FFF2-40B4-BE49-F238E27FC236}">
                <a16:creationId xmlns:a16="http://schemas.microsoft.com/office/drawing/2014/main" id="{C7A4B96E-BEC3-7292-518D-19B8EBA174C5}"/>
              </a:ext>
            </a:extLst>
          </p:cNvPr>
          <p:cNvPicPr>
            <a:picLocks noChangeAspect="1"/>
          </p:cNvPicPr>
          <p:nvPr/>
        </p:nvPicPr>
        <p:blipFill>
          <a:blip r:embed="rId4"/>
          <a:srcRect/>
          <a:stretch/>
        </p:blipFill>
        <p:spPr>
          <a:xfrm>
            <a:off x="357177" y="5988208"/>
            <a:ext cx="458383" cy="723442"/>
          </a:xfrm>
          <a:prstGeom prst="rect">
            <a:avLst/>
          </a:prstGeom>
        </p:spPr>
      </p:pic>
    </p:spTree>
    <p:extLst>
      <p:ext uri="{BB962C8B-B14F-4D97-AF65-F5344CB8AC3E}">
        <p14:creationId xmlns:p14="http://schemas.microsoft.com/office/powerpoint/2010/main" val="32488926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7290457"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Fortæl de små, konkrete historier </a:t>
            </a:r>
            <a:endParaRPr sz="3500" kern="0" dirty="0"/>
          </a:p>
        </p:txBody>
      </p:sp>
      <p:pic>
        <p:nvPicPr>
          <p:cNvPr id="5" name="Billede 4" descr="Et billede, der indeholder tekst, frugt, tomat, skærmbillede&#10;&#10;Automatisk genereret beskrivelse">
            <a:extLst>
              <a:ext uri="{FF2B5EF4-FFF2-40B4-BE49-F238E27FC236}">
                <a16:creationId xmlns:a16="http://schemas.microsoft.com/office/drawing/2014/main" id="{FB106B86-FDF8-8C79-EB46-CAE329D7B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426" y="1976631"/>
            <a:ext cx="9545149" cy="4357262"/>
          </a:xfrm>
          <a:prstGeom prst="rect">
            <a:avLst/>
          </a:prstGeom>
        </p:spPr>
      </p:pic>
      <p:sp>
        <p:nvSpPr>
          <p:cNvPr id="6" name="Rektangel 5">
            <a:extLst>
              <a:ext uri="{FF2B5EF4-FFF2-40B4-BE49-F238E27FC236}">
                <a16:creationId xmlns:a16="http://schemas.microsoft.com/office/drawing/2014/main" id="{4C1621D3-8055-7EA2-79F6-5B78D42803A4}"/>
              </a:ext>
            </a:extLst>
          </p:cNvPr>
          <p:cNvSpPr/>
          <p:nvPr/>
        </p:nvSpPr>
        <p:spPr>
          <a:xfrm>
            <a:off x="8452625" y="5543939"/>
            <a:ext cx="2141035" cy="297517"/>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da-DK" sz="1600" kern="0" dirty="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1926127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8872622"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Content marketing -&gt; engagere brugerne </a:t>
            </a:r>
            <a:endParaRPr sz="3500" kern="0" dirty="0"/>
          </a:p>
        </p:txBody>
      </p:sp>
      <p:pic>
        <p:nvPicPr>
          <p:cNvPr id="3" name="Billede 2" descr="Et billede, der indeholder tekst, skærmbillede&#10;&#10;Automatisk genereret beskrivelse">
            <a:extLst>
              <a:ext uri="{FF2B5EF4-FFF2-40B4-BE49-F238E27FC236}">
                <a16:creationId xmlns:a16="http://schemas.microsoft.com/office/drawing/2014/main" id="{D9430BE8-4B69-0D35-1369-647E5DC1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29" y="1980795"/>
            <a:ext cx="5274322" cy="3519893"/>
          </a:xfrm>
          <a:prstGeom prst="rect">
            <a:avLst/>
          </a:prstGeom>
        </p:spPr>
      </p:pic>
      <p:pic>
        <p:nvPicPr>
          <p:cNvPr id="7" name="Billede 6" descr="Et billede, der indeholder tekst, skærmbillede, Font/skrifttype, design&#10;&#10;Automatisk genereret beskrivelse">
            <a:extLst>
              <a:ext uri="{FF2B5EF4-FFF2-40B4-BE49-F238E27FC236}">
                <a16:creationId xmlns:a16="http://schemas.microsoft.com/office/drawing/2014/main" id="{FE824E32-68FB-1035-7407-5C4FB1A61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80796"/>
            <a:ext cx="5274321" cy="3519892"/>
          </a:xfrm>
          <a:prstGeom prst="rect">
            <a:avLst/>
          </a:prstGeom>
        </p:spPr>
      </p:pic>
      <p:pic>
        <p:nvPicPr>
          <p:cNvPr id="2" name="Billede 1">
            <a:extLst>
              <a:ext uri="{FF2B5EF4-FFF2-40B4-BE49-F238E27FC236}">
                <a16:creationId xmlns:a16="http://schemas.microsoft.com/office/drawing/2014/main" id="{5F73D24F-A4C9-DFDC-231F-4727867D32DA}"/>
              </a:ext>
            </a:extLst>
          </p:cNvPr>
          <p:cNvPicPr>
            <a:picLocks noChangeAspect="1"/>
          </p:cNvPicPr>
          <p:nvPr/>
        </p:nvPicPr>
        <p:blipFill>
          <a:blip r:embed="rId4"/>
          <a:stretch>
            <a:fillRect/>
          </a:stretch>
        </p:blipFill>
        <p:spPr>
          <a:xfrm>
            <a:off x="10801102" y="6068660"/>
            <a:ext cx="892185" cy="507137"/>
          </a:xfrm>
          <a:prstGeom prst="rect">
            <a:avLst/>
          </a:prstGeom>
        </p:spPr>
      </p:pic>
      <p:pic>
        <p:nvPicPr>
          <p:cNvPr id="4" name="Billede 3">
            <a:extLst>
              <a:ext uri="{FF2B5EF4-FFF2-40B4-BE49-F238E27FC236}">
                <a16:creationId xmlns:a16="http://schemas.microsoft.com/office/drawing/2014/main" id="{0B35E2B1-6EA7-1A05-8309-F088299945E5}"/>
              </a:ext>
            </a:extLst>
          </p:cNvPr>
          <p:cNvPicPr>
            <a:picLocks noChangeAspect="1"/>
          </p:cNvPicPr>
          <p:nvPr/>
        </p:nvPicPr>
        <p:blipFill>
          <a:blip r:embed="rId5"/>
          <a:srcRect/>
          <a:stretch/>
        </p:blipFill>
        <p:spPr>
          <a:xfrm>
            <a:off x="357177" y="5916616"/>
            <a:ext cx="503744" cy="795034"/>
          </a:xfrm>
          <a:prstGeom prst="rect">
            <a:avLst/>
          </a:prstGeom>
        </p:spPr>
      </p:pic>
    </p:spTree>
    <p:extLst>
      <p:ext uri="{BB962C8B-B14F-4D97-AF65-F5344CB8AC3E}">
        <p14:creationId xmlns:p14="http://schemas.microsoft.com/office/powerpoint/2010/main" val="6524228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672080"/>
            <a:ext cx="2298706"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err="1"/>
              <a:t>Thought</a:t>
            </a:r>
            <a:r>
              <a:rPr lang="da-DK" sz="3500" kern="0" dirty="0"/>
              <a:t> </a:t>
            </a:r>
            <a:br>
              <a:rPr lang="da-DK" sz="3500" kern="0" dirty="0"/>
            </a:br>
            <a:r>
              <a:rPr lang="da-DK" sz="3500" kern="0" dirty="0" err="1"/>
              <a:t>leadership</a:t>
            </a:r>
            <a:endParaRPr sz="3500" kern="0" dirty="0"/>
          </a:p>
        </p:txBody>
      </p:sp>
      <p:pic>
        <p:nvPicPr>
          <p:cNvPr id="3" name="Billede 2" descr="Et billede, der indeholder tekst, skærmbillede, Font/skrifttype, diagram&#10;&#10;Automatisk genereret beskrivelse">
            <a:extLst>
              <a:ext uri="{FF2B5EF4-FFF2-40B4-BE49-F238E27FC236}">
                <a16:creationId xmlns:a16="http://schemas.microsoft.com/office/drawing/2014/main" id="{B52C90C0-9990-095A-F5A8-24D1C016B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888" y="806557"/>
            <a:ext cx="7578415" cy="5244886"/>
          </a:xfrm>
          <a:prstGeom prst="rect">
            <a:avLst/>
          </a:prstGeom>
        </p:spPr>
      </p:pic>
      <p:sp>
        <p:nvSpPr>
          <p:cNvPr id="7" name="Tekstfelt 6">
            <a:extLst>
              <a:ext uri="{FF2B5EF4-FFF2-40B4-BE49-F238E27FC236}">
                <a16:creationId xmlns:a16="http://schemas.microsoft.com/office/drawing/2014/main" id="{28A4353B-195D-6802-EE87-DA32FADBE4CC}"/>
              </a:ext>
            </a:extLst>
          </p:cNvPr>
          <p:cNvSpPr txBox="1"/>
          <p:nvPr/>
        </p:nvSpPr>
        <p:spPr>
          <a:xfrm>
            <a:off x="5142571" y="6224053"/>
            <a:ext cx="60997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r>
              <a:rPr lang="da-DK" sz="1200" kern="0" dirty="0" err="1">
                <a:solidFill>
                  <a:srgbClr val="5E5E5E"/>
                </a:solidFill>
                <a:latin typeface="Helvetica Neue"/>
                <a:sym typeface="Helvetica Neue"/>
              </a:rPr>
              <a:t>coopanalyse.dk</a:t>
            </a:r>
            <a:r>
              <a:rPr lang="da-DK" sz="1200" kern="0" dirty="0">
                <a:solidFill>
                  <a:srgbClr val="5E5E5E"/>
                </a:solidFill>
                <a:latin typeface="Helvetica Neue"/>
                <a:sym typeface="Helvetica Neue"/>
              </a:rPr>
              <a:t>/analyse/</a:t>
            </a:r>
          </a:p>
        </p:txBody>
      </p:sp>
      <p:pic>
        <p:nvPicPr>
          <p:cNvPr id="2" name="Billede 1">
            <a:extLst>
              <a:ext uri="{FF2B5EF4-FFF2-40B4-BE49-F238E27FC236}">
                <a16:creationId xmlns:a16="http://schemas.microsoft.com/office/drawing/2014/main" id="{9A19D302-33D8-8967-CB9C-27D39C211A29}"/>
              </a:ext>
            </a:extLst>
          </p:cNvPr>
          <p:cNvPicPr>
            <a:picLocks noChangeAspect="1"/>
          </p:cNvPicPr>
          <p:nvPr/>
        </p:nvPicPr>
        <p:blipFill>
          <a:blip r:embed="rId3"/>
          <a:stretch>
            <a:fillRect/>
          </a:stretch>
        </p:blipFill>
        <p:spPr>
          <a:xfrm>
            <a:off x="10801102" y="6114327"/>
            <a:ext cx="811845" cy="461470"/>
          </a:xfrm>
          <a:prstGeom prst="rect">
            <a:avLst/>
          </a:prstGeom>
        </p:spPr>
      </p:pic>
      <p:pic>
        <p:nvPicPr>
          <p:cNvPr id="4" name="Billede 3">
            <a:extLst>
              <a:ext uri="{FF2B5EF4-FFF2-40B4-BE49-F238E27FC236}">
                <a16:creationId xmlns:a16="http://schemas.microsoft.com/office/drawing/2014/main" id="{731B871F-E2B7-0FB6-E79A-97E59E9689EA}"/>
              </a:ext>
            </a:extLst>
          </p:cNvPr>
          <p:cNvPicPr>
            <a:picLocks noChangeAspect="1"/>
          </p:cNvPicPr>
          <p:nvPr/>
        </p:nvPicPr>
        <p:blipFill>
          <a:blip r:embed="rId4"/>
          <a:srcRect/>
          <a:stretch/>
        </p:blipFill>
        <p:spPr>
          <a:xfrm>
            <a:off x="357177" y="5988208"/>
            <a:ext cx="458383" cy="723442"/>
          </a:xfrm>
          <a:prstGeom prst="rect">
            <a:avLst/>
          </a:prstGeom>
        </p:spPr>
      </p:pic>
    </p:spTree>
    <p:extLst>
      <p:ext uri="{BB962C8B-B14F-4D97-AF65-F5344CB8AC3E}">
        <p14:creationId xmlns:p14="http://schemas.microsoft.com/office/powerpoint/2010/main" val="115685828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34404" y="773113"/>
            <a:ext cx="1849865"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Brand </a:t>
            </a:r>
            <a:br>
              <a:rPr lang="da-DK" sz="3500" kern="0" dirty="0"/>
            </a:br>
            <a:r>
              <a:rPr lang="da-DK" sz="3500" kern="0" dirty="0" err="1"/>
              <a:t>activism</a:t>
            </a:r>
            <a:endParaRPr sz="3500" kern="0" dirty="0"/>
          </a:p>
        </p:txBody>
      </p:sp>
      <p:sp>
        <p:nvSpPr>
          <p:cNvPr id="7" name="Tekstfelt 6">
            <a:extLst>
              <a:ext uri="{FF2B5EF4-FFF2-40B4-BE49-F238E27FC236}">
                <a16:creationId xmlns:a16="http://schemas.microsoft.com/office/drawing/2014/main" id="{28A4353B-195D-6802-EE87-DA32FADBE4CC}"/>
              </a:ext>
            </a:extLst>
          </p:cNvPr>
          <p:cNvSpPr txBox="1"/>
          <p:nvPr/>
        </p:nvSpPr>
        <p:spPr>
          <a:xfrm>
            <a:off x="5171146" y="5854055"/>
            <a:ext cx="60997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r>
              <a:rPr lang="da-DK" sz="1200" kern="0" dirty="0" err="1">
                <a:solidFill>
                  <a:srgbClr val="5E5E5E"/>
                </a:solidFill>
                <a:latin typeface="Helvetica Neue"/>
                <a:sym typeface="Helvetica Neue"/>
              </a:rPr>
              <a:t>thise.dk</a:t>
            </a:r>
            <a:endParaRPr lang="da-DK" sz="1200" kern="0" dirty="0">
              <a:solidFill>
                <a:srgbClr val="5E5E5E"/>
              </a:solidFill>
              <a:latin typeface="Helvetica Neue"/>
              <a:sym typeface="Helvetica Neue"/>
            </a:endParaRPr>
          </a:p>
        </p:txBody>
      </p:sp>
      <p:pic>
        <p:nvPicPr>
          <p:cNvPr id="4" name="Billede 3" descr="Et billede, der indeholder tekst, tøj, kvæg, skærmbillede&#10;&#10;Automatisk genereret beskrivelse">
            <a:extLst>
              <a:ext uri="{FF2B5EF4-FFF2-40B4-BE49-F238E27FC236}">
                <a16:creationId xmlns:a16="http://schemas.microsoft.com/office/drawing/2014/main" id="{29F9B787-D1BD-366A-2CB2-4C9C88961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0" y="773113"/>
            <a:ext cx="8543925" cy="4845938"/>
          </a:xfrm>
          <a:prstGeom prst="rect">
            <a:avLst/>
          </a:prstGeom>
        </p:spPr>
      </p:pic>
      <p:pic>
        <p:nvPicPr>
          <p:cNvPr id="2" name="Billede 1">
            <a:extLst>
              <a:ext uri="{FF2B5EF4-FFF2-40B4-BE49-F238E27FC236}">
                <a16:creationId xmlns:a16="http://schemas.microsoft.com/office/drawing/2014/main" id="{ACBD9E88-409E-5A10-9EF9-CBF62F0546A6}"/>
              </a:ext>
            </a:extLst>
          </p:cNvPr>
          <p:cNvPicPr>
            <a:picLocks noChangeAspect="1"/>
          </p:cNvPicPr>
          <p:nvPr/>
        </p:nvPicPr>
        <p:blipFill>
          <a:blip r:embed="rId3"/>
          <a:stretch>
            <a:fillRect/>
          </a:stretch>
        </p:blipFill>
        <p:spPr>
          <a:xfrm>
            <a:off x="10801103" y="6008039"/>
            <a:ext cx="998834" cy="567758"/>
          </a:xfrm>
          <a:prstGeom prst="rect">
            <a:avLst/>
          </a:prstGeom>
        </p:spPr>
      </p:pic>
      <p:pic>
        <p:nvPicPr>
          <p:cNvPr id="3" name="Billede 2">
            <a:extLst>
              <a:ext uri="{FF2B5EF4-FFF2-40B4-BE49-F238E27FC236}">
                <a16:creationId xmlns:a16="http://schemas.microsoft.com/office/drawing/2014/main" id="{E9F06B2A-2E8A-62A5-A2B3-9926DB84A37C}"/>
              </a:ext>
            </a:extLst>
          </p:cNvPr>
          <p:cNvPicPr>
            <a:picLocks noChangeAspect="1"/>
          </p:cNvPicPr>
          <p:nvPr/>
        </p:nvPicPr>
        <p:blipFill>
          <a:blip r:embed="rId4"/>
          <a:srcRect/>
          <a:stretch/>
        </p:blipFill>
        <p:spPr>
          <a:xfrm>
            <a:off x="357177" y="5821580"/>
            <a:ext cx="563960" cy="890070"/>
          </a:xfrm>
          <a:prstGeom prst="rect">
            <a:avLst/>
          </a:prstGeom>
        </p:spPr>
      </p:pic>
    </p:spTree>
    <p:extLst>
      <p:ext uri="{BB962C8B-B14F-4D97-AF65-F5344CB8AC3E}">
        <p14:creationId xmlns:p14="http://schemas.microsoft.com/office/powerpoint/2010/main" val="95095948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10583025"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Personer høj troværdighed og gennemslagskraft </a:t>
            </a:r>
            <a:endParaRPr sz="3500" kern="0" dirty="0"/>
          </a:p>
        </p:txBody>
      </p:sp>
      <p:pic>
        <p:nvPicPr>
          <p:cNvPr id="6" name="Billede 5" descr="Et billede, der indeholder tekst, skærmbillede, Font/skrifttype&#10;&#10;Automatisk genereret beskrivelse">
            <a:extLst>
              <a:ext uri="{FF2B5EF4-FFF2-40B4-BE49-F238E27FC236}">
                <a16:creationId xmlns:a16="http://schemas.microsoft.com/office/drawing/2014/main" id="{8429DC87-8AAB-2858-12E7-376369E1F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29" y="1992313"/>
            <a:ext cx="5461913" cy="3108325"/>
          </a:xfrm>
          <a:prstGeom prst="rect">
            <a:avLst/>
          </a:prstGeom>
        </p:spPr>
      </p:pic>
      <p:pic>
        <p:nvPicPr>
          <p:cNvPr id="9" name="Billede 8" descr="Et billede, der indeholder tøj, cykel, fodtøj, person&#10;&#10;Automatisk genereret beskrivelse">
            <a:extLst>
              <a:ext uri="{FF2B5EF4-FFF2-40B4-BE49-F238E27FC236}">
                <a16:creationId xmlns:a16="http://schemas.microsoft.com/office/drawing/2014/main" id="{BCC0AD81-0C25-C033-D230-959DD963E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260" y="1720850"/>
            <a:ext cx="4453612" cy="4700593"/>
          </a:xfrm>
          <a:prstGeom prst="rect">
            <a:avLst/>
          </a:prstGeom>
        </p:spPr>
      </p:pic>
      <p:sp>
        <p:nvSpPr>
          <p:cNvPr id="10" name="Rektangel 9">
            <a:extLst>
              <a:ext uri="{FF2B5EF4-FFF2-40B4-BE49-F238E27FC236}">
                <a16:creationId xmlns:a16="http://schemas.microsoft.com/office/drawing/2014/main" id="{88C480BD-8EDC-C313-0B94-356D2AABED9D}"/>
              </a:ext>
            </a:extLst>
          </p:cNvPr>
          <p:cNvSpPr/>
          <p:nvPr/>
        </p:nvSpPr>
        <p:spPr>
          <a:xfrm>
            <a:off x="6672263" y="6148063"/>
            <a:ext cx="714375" cy="297517"/>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da-DK" sz="1600" kern="0">
              <a:solidFill>
                <a:srgbClr val="FFFFFF"/>
              </a:solidFill>
              <a:latin typeface="Helvetica Neue Medium"/>
              <a:ea typeface="Helvetica Neue Medium"/>
              <a:cs typeface="Helvetica Neue Medium"/>
              <a:sym typeface="Helvetica Neue Medium"/>
            </a:endParaRPr>
          </a:p>
        </p:txBody>
      </p:sp>
      <p:pic>
        <p:nvPicPr>
          <p:cNvPr id="2" name="Billede 1">
            <a:extLst>
              <a:ext uri="{FF2B5EF4-FFF2-40B4-BE49-F238E27FC236}">
                <a16:creationId xmlns:a16="http://schemas.microsoft.com/office/drawing/2014/main" id="{3D1F6FD5-E523-135B-5985-95EE71B281A8}"/>
              </a:ext>
            </a:extLst>
          </p:cNvPr>
          <p:cNvPicPr>
            <a:picLocks noChangeAspect="1"/>
          </p:cNvPicPr>
          <p:nvPr/>
        </p:nvPicPr>
        <p:blipFill>
          <a:blip r:embed="rId4"/>
          <a:stretch>
            <a:fillRect/>
          </a:stretch>
        </p:blipFill>
        <p:spPr>
          <a:xfrm>
            <a:off x="10801102" y="6114327"/>
            <a:ext cx="811845" cy="461470"/>
          </a:xfrm>
          <a:prstGeom prst="rect">
            <a:avLst/>
          </a:prstGeom>
        </p:spPr>
      </p:pic>
      <p:pic>
        <p:nvPicPr>
          <p:cNvPr id="3" name="Billede 2">
            <a:extLst>
              <a:ext uri="{FF2B5EF4-FFF2-40B4-BE49-F238E27FC236}">
                <a16:creationId xmlns:a16="http://schemas.microsoft.com/office/drawing/2014/main" id="{1BBC48A2-C1F0-22CA-17F2-36CD742B5671}"/>
              </a:ext>
            </a:extLst>
          </p:cNvPr>
          <p:cNvPicPr>
            <a:picLocks noChangeAspect="1"/>
          </p:cNvPicPr>
          <p:nvPr/>
        </p:nvPicPr>
        <p:blipFill>
          <a:blip r:embed="rId5"/>
          <a:srcRect/>
          <a:stretch/>
        </p:blipFill>
        <p:spPr>
          <a:xfrm>
            <a:off x="357177" y="5988208"/>
            <a:ext cx="458383" cy="723442"/>
          </a:xfrm>
          <a:prstGeom prst="rect">
            <a:avLst/>
          </a:prstGeom>
        </p:spPr>
      </p:pic>
    </p:spTree>
    <p:extLst>
      <p:ext uri="{BB962C8B-B14F-4D97-AF65-F5344CB8AC3E}">
        <p14:creationId xmlns:p14="http://schemas.microsoft.com/office/powerpoint/2010/main" val="411956553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6815968"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Sæt fokus på menneskerne bag</a:t>
            </a:r>
            <a:endParaRPr sz="3500" kern="0" dirty="0"/>
          </a:p>
        </p:txBody>
      </p:sp>
      <p:pic>
        <p:nvPicPr>
          <p:cNvPr id="2" name="Skærmbillede 2023-04-12 kl. 08.24.19.png" descr="Skærmbillede 2023-04-12 kl. 08.24.19.png">
            <a:extLst>
              <a:ext uri="{FF2B5EF4-FFF2-40B4-BE49-F238E27FC236}">
                <a16:creationId xmlns:a16="http://schemas.microsoft.com/office/drawing/2014/main" id="{81F71AFE-9A1E-FED1-9B5C-11065BAD30CD}"/>
              </a:ext>
            </a:extLst>
          </p:cNvPr>
          <p:cNvPicPr>
            <a:picLocks noChangeAspect="1"/>
          </p:cNvPicPr>
          <p:nvPr/>
        </p:nvPicPr>
        <p:blipFill>
          <a:blip r:embed="rId2"/>
          <a:stretch>
            <a:fillRect/>
          </a:stretch>
        </p:blipFill>
        <p:spPr>
          <a:xfrm>
            <a:off x="7496583" y="757238"/>
            <a:ext cx="3723803" cy="5896020"/>
          </a:xfrm>
          <a:prstGeom prst="rect">
            <a:avLst/>
          </a:prstGeom>
          <a:ln w="12700">
            <a:miter lim="400000"/>
          </a:ln>
        </p:spPr>
      </p:pic>
      <p:pic>
        <p:nvPicPr>
          <p:cNvPr id="5" name="Skærmbillede 2023-04-12 kl. 08.11.18.png" descr="Skærmbillede 2023-04-12 kl. 08.11.18.png">
            <a:extLst>
              <a:ext uri="{FF2B5EF4-FFF2-40B4-BE49-F238E27FC236}">
                <a16:creationId xmlns:a16="http://schemas.microsoft.com/office/drawing/2014/main" id="{EE943C5E-4CE4-4E42-49C7-23D510BBC3C3}"/>
              </a:ext>
            </a:extLst>
          </p:cNvPr>
          <p:cNvPicPr>
            <a:picLocks noChangeAspect="1"/>
          </p:cNvPicPr>
          <p:nvPr/>
        </p:nvPicPr>
        <p:blipFill>
          <a:blip r:embed="rId3"/>
          <a:stretch>
            <a:fillRect/>
          </a:stretch>
        </p:blipFill>
        <p:spPr>
          <a:xfrm>
            <a:off x="1525725" y="1976890"/>
            <a:ext cx="5030894" cy="4676368"/>
          </a:xfrm>
          <a:prstGeom prst="rect">
            <a:avLst/>
          </a:prstGeom>
          <a:ln w="12700">
            <a:miter lim="400000"/>
          </a:ln>
        </p:spPr>
      </p:pic>
      <p:pic>
        <p:nvPicPr>
          <p:cNvPr id="3" name="Billede 2">
            <a:extLst>
              <a:ext uri="{FF2B5EF4-FFF2-40B4-BE49-F238E27FC236}">
                <a16:creationId xmlns:a16="http://schemas.microsoft.com/office/drawing/2014/main" id="{AAE109D8-205C-9D4F-DABF-2B4E5E668399}"/>
              </a:ext>
            </a:extLst>
          </p:cNvPr>
          <p:cNvPicPr>
            <a:picLocks noChangeAspect="1"/>
          </p:cNvPicPr>
          <p:nvPr/>
        </p:nvPicPr>
        <p:blipFill>
          <a:blip r:embed="rId4"/>
          <a:stretch>
            <a:fillRect/>
          </a:stretch>
        </p:blipFill>
        <p:spPr>
          <a:xfrm>
            <a:off x="10801103" y="6068446"/>
            <a:ext cx="892562" cy="507351"/>
          </a:xfrm>
          <a:prstGeom prst="rect">
            <a:avLst/>
          </a:prstGeom>
        </p:spPr>
      </p:pic>
      <p:pic>
        <p:nvPicPr>
          <p:cNvPr id="4" name="Billede 3">
            <a:extLst>
              <a:ext uri="{FF2B5EF4-FFF2-40B4-BE49-F238E27FC236}">
                <a16:creationId xmlns:a16="http://schemas.microsoft.com/office/drawing/2014/main" id="{A95A00DB-5721-3309-3DF6-E2597C33C34C}"/>
              </a:ext>
            </a:extLst>
          </p:cNvPr>
          <p:cNvPicPr>
            <a:picLocks noChangeAspect="1"/>
          </p:cNvPicPr>
          <p:nvPr/>
        </p:nvPicPr>
        <p:blipFill>
          <a:blip r:embed="rId5"/>
          <a:srcRect/>
          <a:stretch/>
        </p:blipFill>
        <p:spPr>
          <a:xfrm>
            <a:off x="357177" y="5916280"/>
            <a:ext cx="503957" cy="795370"/>
          </a:xfrm>
          <a:prstGeom prst="rect">
            <a:avLst/>
          </a:prstGeom>
        </p:spPr>
      </p:pic>
    </p:spTree>
    <p:extLst>
      <p:ext uri="{BB962C8B-B14F-4D97-AF65-F5344CB8AC3E}">
        <p14:creationId xmlns:p14="http://schemas.microsoft.com/office/powerpoint/2010/main" val="61561602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672080"/>
            <a:ext cx="5522346"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Skab lokale fællesskaber </a:t>
            </a:r>
            <a:br>
              <a:rPr lang="da-DK" sz="3500" kern="0" dirty="0"/>
            </a:br>
            <a:endParaRPr sz="3500" kern="0" dirty="0"/>
          </a:p>
        </p:txBody>
      </p:sp>
      <p:pic>
        <p:nvPicPr>
          <p:cNvPr id="3" name="Billede 2" descr="Et billede, der indeholder tekst, tøj, person&#10;&#10;Automatisk genereret beskrivelse">
            <a:extLst>
              <a:ext uri="{FF2B5EF4-FFF2-40B4-BE49-F238E27FC236}">
                <a16:creationId xmlns:a16="http://schemas.microsoft.com/office/drawing/2014/main" id="{06339AD6-969F-BFF7-EF05-2D51979A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2" y="3571475"/>
            <a:ext cx="9400478" cy="3015247"/>
          </a:xfrm>
          <a:prstGeom prst="rect">
            <a:avLst/>
          </a:prstGeom>
        </p:spPr>
      </p:pic>
      <p:pic>
        <p:nvPicPr>
          <p:cNvPr id="7" name="Billede 6" descr="Et billede, der indeholder tekst, logo, Varemærke, Font/skrifttype&#10;&#10;Automatisk genereret beskrivelse">
            <a:extLst>
              <a:ext uri="{FF2B5EF4-FFF2-40B4-BE49-F238E27FC236}">
                <a16:creationId xmlns:a16="http://schemas.microsoft.com/office/drawing/2014/main" id="{7E6DD27D-02E6-5AE0-D3D9-7AC3C9ED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882" y="501034"/>
            <a:ext cx="4672138" cy="2927967"/>
          </a:xfrm>
          <a:prstGeom prst="rect">
            <a:avLst/>
          </a:prstGeom>
        </p:spPr>
      </p:pic>
      <p:pic>
        <p:nvPicPr>
          <p:cNvPr id="11" name="Grafik 10">
            <a:extLst>
              <a:ext uri="{FF2B5EF4-FFF2-40B4-BE49-F238E27FC236}">
                <a16:creationId xmlns:a16="http://schemas.microsoft.com/office/drawing/2014/main" id="{202B41CA-B12B-47ED-4B49-9BDBA85762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3542" y="3571475"/>
            <a:ext cx="878159" cy="370395"/>
          </a:xfrm>
          <a:prstGeom prst="rect">
            <a:avLst/>
          </a:prstGeom>
        </p:spPr>
      </p:pic>
    </p:spTree>
    <p:extLst>
      <p:ext uri="{BB962C8B-B14F-4D97-AF65-F5344CB8AC3E}">
        <p14:creationId xmlns:p14="http://schemas.microsoft.com/office/powerpoint/2010/main" val="218355953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Konkurrence…"/>
          <p:cNvSpPr txBox="1"/>
          <p:nvPr/>
        </p:nvSpPr>
        <p:spPr>
          <a:xfrm>
            <a:off x="780457" y="1509505"/>
            <a:ext cx="7064434" cy="5180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err="1">
                <a:solidFill>
                  <a:srgbClr val="494949"/>
                </a:solidFill>
                <a:latin typeface="Helvetica"/>
                <a:cs typeface="Helvetica"/>
                <a:sym typeface="Helvetica"/>
              </a:rPr>
              <a:t>Konkurrence</a:t>
            </a:r>
            <a:r>
              <a:rPr lang="da-DK" sz="2000" kern="0" dirty="0">
                <a:solidFill>
                  <a:srgbClr val="494949"/>
                </a:solidFill>
                <a:latin typeface="Helvetica"/>
                <a:cs typeface="Helvetica"/>
                <a:sym typeface="Helvetica"/>
              </a:rPr>
              <a:t>r</a:t>
            </a:r>
            <a:r>
              <a:rPr sz="2000" kern="0" dirty="0">
                <a:solidFill>
                  <a:srgbClr val="494949"/>
                </a:solidFill>
                <a:latin typeface="Helvetica"/>
                <a:cs typeface="Helvetica"/>
                <a:sym typeface="Helvetica"/>
              </a:rPr>
              <a:t> </a:t>
            </a: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err="1">
                <a:solidFill>
                  <a:srgbClr val="494949"/>
                </a:solidFill>
                <a:latin typeface="Helvetica"/>
                <a:cs typeface="Helvetica"/>
                <a:sym typeface="Helvetica"/>
              </a:rPr>
              <a:t>Tilbud</a:t>
            </a:r>
            <a:endParaRPr sz="2000" kern="0" dirty="0">
              <a:solidFill>
                <a:srgbClr val="494949"/>
              </a:solidFill>
              <a:latin typeface="Helvetica"/>
              <a:cs typeface="Helvetica"/>
              <a:sym typeface="Helvetica"/>
            </a:endParaRP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err="1">
                <a:solidFill>
                  <a:srgbClr val="494949"/>
                </a:solidFill>
                <a:latin typeface="Helvetica"/>
                <a:cs typeface="Helvetica"/>
                <a:sym typeface="Helvetica"/>
              </a:rPr>
              <a:t>Gåde</a:t>
            </a:r>
            <a:r>
              <a:rPr lang="da-DK" sz="2000" kern="0" dirty="0">
                <a:solidFill>
                  <a:srgbClr val="494949"/>
                </a:solidFill>
                <a:latin typeface="Helvetica"/>
                <a:cs typeface="Helvetica"/>
                <a:sym typeface="Helvetica"/>
              </a:rPr>
              <a:t>, quiz, test </a:t>
            </a: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a:solidFill>
                  <a:srgbClr val="494949"/>
                </a:solidFill>
                <a:latin typeface="Helvetica"/>
                <a:cs typeface="Helvetica"/>
                <a:sym typeface="Helvetica"/>
              </a:rPr>
              <a:t>Life hacks </a:t>
            </a: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a:solidFill>
                  <a:srgbClr val="494949"/>
                </a:solidFill>
                <a:latin typeface="Helvetica"/>
                <a:cs typeface="Helvetica"/>
                <a:sym typeface="Helvetica"/>
              </a:rPr>
              <a:t>Humor </a:t>
            </a:r>
            <a:r>
              <a:rPr lang="da-DK" sz="2000" kern="0" dirty="0">
                <a:solidFill>
                  <a:srgbClr val="494949"/>
                </a:solidFill>
                <a:latin typeface="Helvetica"/>
                <a:cs typeface="Helvetica"/>
                <a:sym typeface="Helvetica"/>
              </a:rPr>
              <a:t>(på vis bekostning?)</a:t>
            </a:r>
            <a:endParaRPr sz="2000" kern="0" dirty="0">
              <a:solidFill>
                <a:srgbClr val="494949"/>
              </a:solidFill>
              <a:latin typeface="Helvetica"/>
              <a:cs typeface="Helvetica"/>
              <a:sym typeface="Helvetica"/>
            </a:endParaRP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a:solidFill>
                  <a:srgbClr val="494949"/>
                </a:solidFill>
                <a:latin typeface="Helvetica"/>
                <a:cs typeface="Helvetica"/>
                <a:sym typeface="Helvetica"/>
              </a:rPr>
              <a:t>Behind the scene </a:t>
            </a: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err="1">
                <a:solidFill>
                  <a:srgbClr val="494949"/>
                </a:solidFill>
                <a:latin typeface="Helvetica"/>
                <a:cs typeface="Helvetica"/>
                <a:sym typeface="Helvetica"/>
              </a:rPr>
              <a:t>Sæson</a:t>
            </a:r>
            <a:r>
              <a:rPr sz="2000" kern="0" dirty="0">
                <a:solidFill>
                  <a:srgbClr val="494949"/>
                </a:solidFill>
                <a:latin typeface="Helvetica"/>
                <a:cs typeface="Helvetica"/>
                <a:sym typeface="Helvetica"/>
              </a:rPr>
              <a:t>/</a:t>
            </a:r>
            <a:r>
              <a:rPr sz="2000" kern="0" dirty="0" err="1">
                <a:solidFill>
                  <a:srgbClr val="494949"/>
                </a:solidFill>
                <a:latin typeface="Helvetica"/>
                <a:cs typeface="Helvetica"/>
                <a:sym typeface="Helvetica"/>
              </a:rPr>
              <a:t>mærkedage</a:t>
            </a:r>
            <a:r>
              <a:rPr lang="da-DK" sz="2000" kern="0" dirty="0">
                <a:solidFill>
                  <a:srgbClr val="494949"/>
                </a:solidFill>
                <a:latin typeface="Helvetica"/>
                <a:cs typeface="Helvetica"/>
                <a:sym typeface="Helvetica"/>
              </a:rPr>
              <a:t>/højtider </a:t>
            </a:r>
            <a:endParaRPr sz="2000" kern="0" dirty="0">
              <a:solidFill>
                <a:srgbClr val="494949"/>
              </a:solidFill>
              <a:latin typeface="Helvetica"/>
              <a:cs typeface="Helvetica"/>
              <a:sym typeface="Helvetica"/>
            </a:endParaRP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sz="2000" kern="0" dirty="0">
                <a:solidFill>
                  <a:srgbClr val="494949"/>
                </a:solidFill>
                <a:latin typeface="Helvetica"/>
                <a:cs typeface="Helvetica"/>
                <a:sym typeface="Helvetica"/>
              </a:rPr>
              <a:t>Food</a:t>
            </a:r>
            <a:r>
              <a:rPr lang="da-DK" sz="2000" kern="0" dirty="0">
                <a:solidFill>
                  <a:srgbClr val="494949"/>
                </a:solidFill>
                <a:latin typeface="Helvetica"/>
                <a:cs typeface="Helvetica"/>
                <a:sym typeface="Helvetica"/>
              </a:rPr>
              <a:t>-</a:t>
            </a:r>
            <a:r>
              <a:rPr sz="2000" kern="0" dirty="0">
                <a:solidFill>
                  <a:srgbClr val="494949"/>
                </a:solidFill>
                <a:latin typeface="Helvetica"/>
                <a:cs typeface="Helvetica"/>
                <a:sym typeface="Helvetica"/>
              </a:rPr>
              <a:t>trends </a:t>
            </a:r>
            <a:r>
              <a:rPr sz="2000" kern="0" dirty="0" err="1">
                <a:solidFill>
                  <a:srgbClr val="494949"/>
                </a:solidFill>
                <a:latin typeface="Helvetica"/>
                <a:cs typeface="Helvetica"/>
                <a:sym typeface="Helvetica"/>
              </a:rPr>
              <a:t>på</a:t>
            </a:r>
            <a:r>
              <a:rPr sz="2000" kern="0" dirty="0">
                <a:solidFill>
                  <a:srgbClr val="494949"/>
                </a:solidFill>
                <a:latin typeface="Helvetica"/>
                <a:cs typeface="Helvetica"/>
                <a:sym typeface="Helvetica"/>
              </a:rPr>
              <a:t> </a:t>
            </a:r>
            <a:r>
              <a:rPr sz="2000" kern="0" dirty="0" err="1">
                <a:solidFill>
                  <a:srgbClr val="494949"/>
                </a:solidFill>
                <a:latin typeface="Helvetica"/>
                <a:cs typeface="Helvetica"/>
                <a:sym typeface="Helvetica"/>
              </a:rPr>
              <a:t>sociale</a:t>
            </a:r>
            <a:r>
              <a:rPr sz="2000" kern="0" dirty="0">
                <a:solidFill>
                  <a:srgbClr val="494949"/>
                </a:solidFill>
                <a:latin typeface="Helvetica"/>
                <a:cs typeface="Helvetica"/>
                <a:sym typeface="Helvetica"/>
              </a:rPr>
              <a:t> </a:t>
            </a:r>
            <a:r>
              <a:rPr sz="2000" kern="0" dirty="0" err="1">
                <a:solidFill>
                  <a:srgbClr val="494949"/>
                </a:solidFill>
                <a:latin typeface="Helvetica"/>
                <a:cs typeface="Helvetica"/>
                <a:sym typeface="Helvetica"/>
              </a:rPr>
              <a:t>medier</a:t>
            </a:r>
            <a:r>
              <a:rPr lang="da-DK" sz="2000" kern="0" dirty="0">
                <a:solidFill>
                  <a:srgbClr val="494949"/>
                </a:solidFill>
                <a:latin typeface="Helvetica"/>
                <a:cs typeface="Helvetica"/>
                <a:sym typeface="Helvetica"/>
              </a:rPr>
              <a:t> (1 farve, </a:t>
            </a:r>
            <a:r>
              <a:rPr lang="da-DK" sz="2000" kern="0" dirty="0" err="1">
                <a:solidFill>
                  <a:srgbClr val="494949"/>
                </a:solidFill>
                <a:latin typeface="Helvetica"/>
                <a:cs typeface="Helvetica"/>
                <a:sym typeface="Helvetica"/>
              </a:rPr>
              <a:t>mukbang</a:t>
            </a:r>
            <a:r>
              <a:rPr lang="da-DK" sz="2000" kern="0" dirty="0">
                <a:solidFill>
                  <a:srgbClr val="494949"/>
                </a:solidFill>
                <a:latin typeface="Helvetica"/>
                <a:cs typeface="Helvetica"/>
                <a:sym typeface="Helvetica"/>
              </a:rPr>
              <a:t>, ASMR)</a:t>
            </a:r>
          </a:p>
          <a:p>
            <a:pPr marL="444500" indent="-444500" defTabSz="1219169" hangingPunct="0">
              <a:lnSpc>
                <a:spcPct val="90000"/>
              </a:lnSpc>
              <a:spcBef>
                <a:spcPts val="2250"/>
              </a:spcBef>
              <a:buSzPct val="100000"/>
              <a:buFontTx/>
              <a:buAutoNum type="arabicPeriod"/>
              <a:defRPr sz="4800">
                <a:solidFill>
                  <a:srgbClr val="000000"/>
                </a:solidFill>
                <a:latin typeface="Helvetica"/>
                <a:ea typeface="Helvetica"/>
                <a:cs typeface="Helvetica"/>
                <a:sym typeface="Helvetica"/>
              </a:defRPr>
            </a:pPr>
            <a:r>
              <a:rPr lang="da-DK" sz="2000" kern="0" dirty="0">
                <a:solidFill>
                  <a:srgbClr val="494949"/>
                </a:solidFill>
                <a:latin typeface="Helvetica"/>
                <a:cs typeface="Helvetica"/>
                <a:sym typeface="Helvetica"/>
              </a:rPr>
              <a:t>Influencere </a:t>
            </a:r>
            <a:r>
              <a:rPr sz="2000" kern="0" dirty="0">
                <a:solidFill>
                  <a:srgbClr val="494949"/>
                </a:solidFill>
                <a:latin typeface="Helvetica"/>
                <a:cs typeface="Helvetica"/>
                <a:sym typeface="Helvetica"/>
              </a:rPr>
              <a:t> </a:t>
            </a:r>
            <a:br>
              <a:rPr sz="2000" kern="0" dirty="0">
                <a:solidFill>
                  <a:srgbClr val="494949"/>
                </a:solidFill>
                <a:latin typeface="Helvetica"/>
                <a:cs typeface="Helvetica"/>
                <a:sym typeface="Helvetica"/>
              </a:rPr>
            </a:br>
            <a:endParaRPr sz="2000" kern="0" dirty="0">
              <a:solidFill>
                <a:srgbClr val="494949"/>
              </a:solidFill>
              <a:latin typeface="Helvetica"/>
              <a:cs typeface="Helvetica"/>
              <a:sym typeface="Helvetica"/>
            </a:endParaRPr>
          </a:p>
        </p:txBody>
      </p:sp>
      <p:sp>
        <p:nvSpPr>
          <p:cNvPr id="4" name="Kort om mig">
            <a:extLst>
              <a:ext uri="{FF2B5EF4-FFF2-40B4-BE49-F238E27FC236}">
                <a16:creationId xmlns:a16="http://schemas.microsoft.com/office/drawing/2014/main" id="{96804E2D-DA3E-1D54-F7C9-AC2906B78A2C}"/>
              </a:ext>
            </a:extLst>
          </p:cNvPr>
          <p:cNvSpPr txBox="1"/>
          <p:nvPr/>
        </p:nvSpPr>
        <p:spPr>
          <a:xfrm>
            <a:off x="548691" y="667320"/>
            <a:ext cx="4469172"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9 indholdskategorier</a:t>
            </a:r>
            <a:endParaRPr sz="3500" kern="0" dirty="0"/>
          </a:p>
        </p:txBody>
      </p:sp>
      <p:pic>
        <p:nvPicPr>
          <p:cNvPr id="6" name="Billede 5" descr="Et billede, der indeholder Ansigt, tekst, tøj, person&#10;&#10;Automatisk genereret beskrivelse">
            <a:extLst>
              <a:ext uri="{FF2B5EF4-FFF2-40B4-BE49-F238E27FC236}">
                <a16:creationId xmlns:a16="http://schemas.microsoft.com/office/drawing/2014/main" id="{9FC0A75B-0996-CD32-E2ED-DE00E9BC1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450" y="1534384"/>
            <a:ext cx="5144094" cy="3397642"/>
          </a:xfrm>
          <a:prstGeom prst="rect">
            <a:avLst/>
          </a:prstGeom>
        </p:spPr>
      </p:pic>
      <p:pic>
        <p:nvPicPr>
          <p:cNvPr id="2" name="Billede 1">
            <a:extLst>
              <a:ext uri="{FF2B5EF4-FFF2-40B4-BE49-F238E27FC236}">
                <a16:creationId xmlns:a16="http://schemas.microsoft.com/office/drawing/2014/main" id="{31E6955F-4587-FD75-6B4D-2A72CC136F11}"/>
              </a:ext>
            </a:extLst>
          </p:cNvPr>
          <p:cNvPicPr>
            <a:picLocks noChangeAspect="1"/>
          </p:cNvPicPr>
          <p:nvPr/>
        </p:nvPicPr>
        <p:blipFill>
          <a:blip r:embed="rId3"/>
          <a:stretch>
            <a:fillRect/>
          </a:stretch>
        </p:blipFill>
        <p:spPr>
          <a:xfrm>
            <a:off x="10801102" y="6114327"/>
            <a:ext cx="811845" cy="461470"/>
          </a:xfrm>
          <a:prstGeom prst="rect">
            <a:avLst/>
          </a:prstGeom>
        </p:spPr>
      </p:pic>
      <p:pic>
        <p:nvPicPr>
          <p:cNvPr id="3" name="Billede 2">
            <a:extLst>
              <a:ext uri="{FF2B5EF4-FFF2-40B4-BE49-F238E27FC236}">
                <a16:creationId xmlns:a16="http://schemas.microsoft.com/office/drawing/2014/main" id="{A061CB11-4D77-E7C1-3563-230AAEDA3B22}"/>
              </a:ext>
            </a:extLst>
          </p:cNvPr>
          <p:cNvPicPr>
            <a:picLocks noChangeAspect="1"/>
          </p:cNvPicPr>
          <p:nvPr/>
        </p:nvPicPr>
        <p:blipFill>
          <a:blip r:embed="rId4"/>
          <a:srcRect/>
          <a:stretch/>
        </p:blipFill>
        <p:spPr>
          <a:xfrm>
            <a:off x="357177" y="5988208"/>
            <a:ext cx="458383" cy="72344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4B8BCFD-A3D0-2A88-1ABC-4EF280E2BC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911204"/>
          </a:xfrm>
          <a:prstGeom prst="rect">
            <a:avLst/>
          </a:prstGeom>
        </p:spPr>
      </p:pic>
      <p:pic>
        <p:nvPicPr>
          <p:cNvPr id="2" name="Billede 1">
            <a:extLst>
              <a:ext uri="{FF2B5EF4-FFF2-40B4-BE49-F238E27FC236}">
                <a16:creationId xmlns:a16="http://schemas.microsoft.com/office/drawing/2014/main" id="{587A18CF-5E27-1B60-8D94-B034CB1C0D49}"/>
              </a:ext>
            </a:extLst>
          </p:cNvPr>
          <p:cNvPicPr>
            <a:picLocks noChangeAspect="1"/>
          </p:cNvPicPr>
          <p:nvPr/>
        </p:nvPicPr>
        <p:blipFill>
          <a:blip r:embed="rId4"/>
          <a:stretch>
            <a:fillRect/>
          </a:stretch>
        </p:blipFill>
        <p:spPr>
          <a:xfrm>
            <a:off x="7320874" y="2378180"/>
            <a:ext cx="4871126" cy="3877392"/>
          </a:xfrm>
          <a:prstGeom prst="rect">
            <a:avLst/>
          </a:prstGeom>
        </p:spPr>
      </p:pic>
    </p:spTree>
    <p:extLst>
      <p:ext uri="{BB962C8B-B14F-4D97-AF65-F5344CB8AC3E}">
        <p14:creationId xmlns:p14="http://schemas.microsoft.com/office/powerpoint/2010/main" val="3556019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7237559"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Lyt til debatten, husk målgruppen</a:t>
            </a:r>
            <a:endParaRPr sz="3500" kern="0" dirty="0"/>
          </a:p>
        </p:txBody>
      </p:sp>
      <p:pic>
        <p:nvPicPr>
          <p:cNvPr id="2052" name="Picture 4" descr="Diffusion of Innovation: How the Adoption of New Ideas Spreads | QAD Blog">
            <a:extLst>
              <a:ext uri="{FF2B5EF4-FFF2-40B4-BE49-F238E27FC236}">
                <a16:creationId xmlns:a16="http://schemas.microsoft.com/office/drawing/2014/main" id="{845B45FF-856D-91DF-D9ED-656690506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623" y="2157413"/>
            <a:ext cx="7768755" cy="4839794"/>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83A093B7-2B86-20FF-D2E5-3B3C5676B629}"/>
              </a:ext>
            </a:extLst>
          </p:cNvPr>
          <p:cNvPicPr>
            <a:picLocks noChangeAspect="1"/>
          </p:cNvPicPr>
          <p:nvPr/>
        </p:nvPicPr>
        <p:blipFill>
          <a:blip r:embed="rId3"/>
          <a:stretch>
            <a:fillRect/>
          </a:stretch>
        </p:blipFill>
        <p:spPr>
          <a:xfrm>
            <a:off x="10801102" y="6114327"/>
            <a:ext cx="811845" cy="461470"/>
          </a:xfrm>
          <a:prstGeom prst="rect">
            <a:avLst/>
          </a:prstGeom>
        </p:spPr>
      </p:pic>
      <p:pic>
        <p:nvPicPr>
          <p:cNvPr id="3" name="Billede 2">
            <a:extLst>
              <a:ext uri="{FF2B5EF4-FFF2-40B4-BE49-F238E27FC236}">
                <a16:creationId xmlns:a16="http://schemas.microsoft.com/office/drawing/2014/main" id="{DB71232C-456C-76D5-0F14-E77E5CAD6498}"/>
              </a:ext>
            </a:extLst>
          </p:cNvPr>
          <p:cNvPicPr>
            <a:picLocks noChangeAspect="1"/>
          </p:cNvPicPr>
          <p:nvPr/>
        </p:nvPicPr>
        <p:blipFill>
          <a:blip r:embed="rId4"/>
          <a:srcRect/>
          <a:stretch/>
        </p:blipFill>
        <p:spPr>
          <a:xfrm>
            <a:off x="357177" y="5988208"/>
            <a:ext cx="458383" cy="723442"/>
          </a:xfrm>
          <a:prstGeom prst="rect">
            <a:avLst/>
          </a:prstGeom>
        </p:spPr>
      </p:pic>
    </p:spTree>
    <p:extLst>
      <p:ext uri="{BB962C8B-B14F-4D97-AF65-F5344CB8AC3E}">
        <p14:creationId xmlns:p14="http://schemas.microsoft.com/office/powerpoint/2010/main" val="396054770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Kort om mig"/>
          <p:cNvSpPr txBox="1"/>
          <p:nvPr/>
        </p:nvSpPr>
        <p:spPr>
          <a:xfrm>
            <a:off x="505829" y="941384"/>
            <a:ext cx="6714980"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494949"/>
                </a:solidFill>
                <a:latin typeface="Helvetica"/>
                <a:ea typeface="Helvetica"/>
                <a:cs typeface="Helvetica"/>
                <a:sym typeface="Helvetica"/>
              </a:defRPr>
            </a:lvl1pPr>
          </a:lstStyle>
          <a:p>
            <a:pPr defTabSz="1219169" hangingPunct="0"/>
            <a:r>
              <a:rPr lang="da-DK" sz="3500" kern="0" dirty="0"/>
              <a:t>Tendens: Ansvaret skubbes op</a:t>
            </a:r>
            <a:endParaRPr sz="3500" kern="0" dirty="0"/>
          </a:p>
        </p:txBody>
      </p:sp>
      <p:pic>
        <p:nvPicPr>
          <p:cNvPr id="5" name="Billede 4">
            <a:extLst>
              <a:ext uri="{FF2B5EF4-FFF2-40B4-BE49-F238E27FC236}">
                <a16:creationId xmlns:a16="http://schemas.microsoft.com/office/drawing/2014/main" id="{D9EFC762-FC91-1E66-B89B-FC17E2AEF9C8}"/>
              </a:ext>
            </a:extLst>
          </p:cNvPr>
          <p:cNvPicPr>
            <a:picLocks noChangeAspect="1"/>
          </p:cNvPicPr>
          <p:nvPr/>
        </p:nvPicPr>
        <p:blipFill>
          <a:blip r:embed="rId2"/>
          <a:stretch>
            <a:fillRect/>
          </a:stretch>
        </p:blipFill>
        <p:spPr>
          <a:xfrm>
            <a:off x="957263" y="1862778"/>
            <a:ext cx="10829286" cy="4223697"/>
          </a:xfrm>
          <a:prstGeom prst="rect">
            <a:avLst/>
          </a:prstGeom>
        </p:spPr>
      </p:pic>
      <p:pic>
        <p:nvPicPr>
          <p:cNvPr id="2" name="Billede 1">
            <a:extLst>
              <a:ext uri="{FF2B5EF4-FFF2-40B4-BE49-F238E27FC236}">
                <a16:creationId xmlns:a16="http://schemas.microsoft.com/office/drawing/2014/main" id="{1433CB55-32EF-12A1-5D22-C3EC910205CC}"/>
              </a:ext>
            </a:extLst>
          </p:cNvPr>
          <p:cNvPicPr>
            <a:picLocks noChangeAspect="1"/>
          </p:cNvPicPr>
          <p:nvPr/>
        </p:nvPicPr>
        <p:blipFill>
          <a:blip r:embed="rId3"/>
          <a:stretch>
            <a:fillRect/>
          </a:stretch>
        </p:blipFill>
        <p:spPr>
          <a:xfrm>
            <a:off x="10801102" y="6068660"/>
            <a:ext cx="892185" cy="507137"/>
          </a:xfrm>
          <a:prstGeom prst="rect">
            <a:avLst/>
          </a:prstGeom>
        </p:spPr>
      </p:pic>
      <p:pic>
        <p:nvPicPr>
          <p:cNvPr id="3" name="Billede 2">
            <a:extLst>
              <a:ext uri="{FF2B5EF4-FFF2-40B4-BE49-F238E27FC236}">
                <a16:creationId xmlns:a16="http://schemas.microsoft.com/office/drawing/2014/main" id="{4D56A8B9-524E-5B9B-87A0-4782179415B7}"/>
              </a:ext>
            </a:extLst>
          </p:cNvPr>
          <p:cNvPicPr>
            <a:picLocks noChangeAspect="1"/>
          </p:cNvPicPr>
          <p:nvPr/>
        </p:nvPicPr>
        <p:blipFill>
          <a:blip r:embed="rId4"/>
          <a:srcRect/>
          <a:stretch/>
        </p:blipFill>
        <p:spPr>
          <a:xfrm>
            <a:off x="357177" y="5916616"/>
            <a:ext cx="503744" cy="795034"/>
          </a:xfrm>
          <a:prstGeom prst="rect">
            <a:avLst/>
          </a:prstGeom>
        </p:spPr>
      </p:pic>
    </p:spTree>
    <p:extLst>
      <p:ext uri="{BB962C8B-B14F-4D97-AF65-F5344CB8AC3E}">
        <p14:creationId xmlns:p14="http://schemas.microsoft.com/office/powerpoint/2010/main" val="203827823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græs, plante, sky&#10;&#10;Automatisk genereret beskrivelse">
            <a:extLst>
              <a:ext uri="{FF2B5EF4-FFF2-40B4-BE49-F238E27FC236}">
                <a16:creationId xmlns:a16="http://schemas.microsoft.com/office/drawing/2014/main" id="{766C8E98-691A-B2BB-5956-2F8B4CDD0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9" y="-1204410"/>
            <a:ext cx="12537348" cy="8303957"/>
          </a:xfrm>
          <a:prstGeom prst="rect">
            <a:avLst/>
          </a:prstGeom>
        </p:spPr>
      </p:pic>
      <p:sp>
        <p:nvSpPr>
          <p:cNvPr id="158" name="Rektangel"/>
          <p:cNvSpPr/>
          <p:nvPr/>
        </p:nvSpPr>
        <p:spPr>
          <a:xfrm>
            <a:off x="-319197" y="-241548"/>
            <a:ext cx="12631076" cy="7341095"/>
          </a:xfrm>
          <a:prstGeom prst="rect">
            <a:avLst/>
          </a:prstGeom>
          <a:solidFill>
            <a:srgbClr val="272523">
              <a:alpha val="50000"/>
            </a:srgb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59" name="Tak for i dag"/>
          <p:cNvSpPr txBox="1"/>
          <p:nvPr/>
        </p:nvSpPr>
        <p:spPr>
          <a:xfrm>
            <a:off x="505829" y="941384"/>
            <a:ext cx="2721899" cy="58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7000" b="1">
                <a:solidFill>
                  <a:srgbClr val="FFFFFF"/>
                </a:solidFill>
                <a:latin typeface="Helvetica"/>
                <a:ea typeface="Helvetica"/>
                <a:cs typeface="Helvetica"/>
                <a:sym typeface="Helvetica"/>
              </a:defRPr>
            </a:lvl1pPr>
          </a:lstStyle>
          <a:p>
            <a:pPr defTabSz="1219169" hangingPunct="0"/>
            <a:r>
              <a:rPr sz="3500" kern="0"/>
              <a:t>Tak for i dag</a:t>
            </a:r>
          </a:p>
        </p:txBody>
      </p:sp>
      <p:sp>
        <p:nvSpPr>
          <p:cNvPr id="160" name="Find mig på LinkedIn mm.…"/>
          <p:cNvSpPr txBox="1"/>
          <p:nvPr/>
        </p:nvSpPr>
        <p:spPr>
          <a:xfrm>
            <a:off x="577700" y="1789369"/>
            <a:ext cx="5465506" cy="75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321469" hangingPunct="0">
              <a:lnSpc>
                <a:spcPct val="120000"/>
              </a:lnSpc>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4000" b="1" spc="-79">
                <a:solidFill>
                  <a:srgbClr val="FFFFFF"/>
                </a:solidFill>
                <a:latin typeface="Helvetica"/>
                <a:ea typeface="Helvetica"/>
                <a:cs typeface="Helvetica"/>
                <a:sym typeface="Helvetica"/>
              </a:defRPr>
            </a:pPr>
            <a:r>
              <a:rPr sz="2000" b="1" kern="0" spc="-40">
                <a:solidFill>
                  <a:srgbClr val="FFFFFF"/>
                </a:solidFill>
                <a:latin typeface="Helvetica"/>
                <a:cs typeface="Helvetica"/>
                <a:sym typeface="Helvetica"/>
              </a:rPr>
              <a:t>Find mig på LinkedIn mm. </a:t>
            </a:r>
          </a:p>
          <a:p>
            <a:pPr defTabSz="321469" hangingPunct="0">
              <a:lnSpc>
                <a:spcPct val="120000"/>
              </a:lnSpc>
              <a:tabLst>
                <a:tab pos="247650" algn="l"/>
                <a:tab pos="495300" algn="l"/>
                <a:tab pos="749300" algn="l"/>
                <a:tab pos="996950" algn="l"/>
                <a:tab pos="1244600" algn="l"/>
                <a:tab pos="1498600" algn="l"/>
                <a:tab pos="1746250" algn="l"/>
                <a:tab pos="2000250" algn="l"/>
                <a:tab pos="2247900" algn="l"/>
                <a:tab pos="2495550" algn="l"/>
                <a:tab pos="2749550" algn="l"/>
                <a:tab pos="2997200" algn="l"/>
              </a:tabLst>
              <a:defRPr sz="4000" b="1" spc="-79">
                <a:solidFill>
                  <a:srgbClr val="FFFFFF"/>
                </a:solidFill>
                <a:latin typeface="Helvetica"/>
                <a:ea typeface="Helvetica"/>
                <a:cs typeface="Helvetica"/>
                <a:sym typeface="Helvetica"/>
              </a:defRPr>
            </a:pPr>
            <a:r>
              <a:rPr sz="2000" b="1" kern="0" spc="-40">
                <a:solidFill>
                  <a:srgbClr val="FFFFFF"/>
                </a:solidFill>
                <a:latin typeface="Helvetica"/>
                <a:cs typeface="Helvetica"/>
                <a:sym typeface="Helvetica"/>
              </a:rPr>
              <a:t>astridhaug.dk</a:t>
            </a:r>
          </a:p>
        </p:txBody>
      </p:sp>
      <p:pic>
        <p:nvPicPr>
          <p:cNvPr id="2" name="Billede 1">
            <a:extLst>
              <a:ext uri="{FF2B5EF4-FFF2-40B4-BE49-F238E27FC236}">
                <a16:creationId xmlns:a16="http://schemas.microsoft.com/office/drawing/2014/main" id="{7681503E-FE78-9276-CE03-F86DFAAC7BC5}"/>
              </a:ext>
            </a:extLst>
          </p:cNvPr>
          <p:cNvPicPr>
            <a:picLocks noChangeAspect="1"/>
          </p:cNvPicPr>
          <p:nvPr/>
        </p:nvPicPr>
        <p:blipFill>
          <a:blip r:embed="rId3"/>
          <a:stretch>
            <a:fillRect/>
          </a:stretch>
        </p:blipFill>
        <p:spPr>
          <a:xfrm>
            <a:off x="10801102" y="5988208"/>
            <a:ext cx="1033721" cy="587589"/>
          </a:xfrm>
          <a:prstGeom prst="rect">
            <a:avLst/>
          </a:prstGeom>
        </p:spPr>
      </p:pic>
      <p:pic>
        <p:nvPicPr>
          <p:cNvPr id="4" name="Billede 3">
            <a:extLst>
              <a:ext uri="{FF2B5EF4-FFF2-40B4-BE49-F238E27FC236}">
                <a16:creationId xmlns:a16="http://schemas.microsoft.com/office/drawing/2014/main" id="{295435EC-FBBD-ABD0-D9A6-17384DC4EBF8}"/>
              </a:ext>
            </a:extLst>
          </p:cNvPr>
          <p:cNvPicPr>
            <a:picLocks noChangeAspect="1"/>
          </p:cNvPicPr>
          <p:nvPr/>
        </p:nvPicPr>
        <p:blipFill>
          <a:blip r:embed="rId4"/>
          <a:srcRect/>
          <a:stretch/>
        </p:blipFill>
        <p:spPr>
          <a:xfrm>
            <a:off x="357177" y="5790492"/>
            <a:ext cx="583658" cy="921158"/>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2">
            <a:extLst>
              <a:ext uri="{FF2B5EF4-FFF2-40B4-BE49-F238E27FC236}">
                <a16:creationId xmlns:a16="http://schemas.microsoft.com/office/drawing/2014/main" id="{28ACF491-082B-A38B-7D8C-3D0BF844AF6F}"/>
              </a:ext>
            </a:extLst>
          </p:cNvPr>
          <p:cNvSpPr txBox="1">
            <a:spLocks/>
          </p:cNvSpPr>
          <p:nvPr/>
        </p:nvSpPr>
        <p:spPr>
          <a:xfrm>
            <a:off x="1194702" y="789040"/>
            <a:ext cx="11686797" cy="5279919"/>
          </a:xfrm>
          <a:prstGeom prst="rect">
            <a:avLst/>
          </a:prstGeom>
        </p:spPr>
        <p:txBody>
          <a:bodyPr vert="horz" lIns="91440" tIns="45720" rIns="91440" bIns="45720" rtlCol="0">
            <a:noAutofit/>
          </a:bodyPr>
          <a:lstStyle>
            <a:lvl1pPr marL="0" indent="0" algn="l" defTabSz="609585" rtl="0" eaLnBrk="1" latinLnBrk="0" hangingPunct="1">
              <a:lnSpc>
                <a:spcPct val="100000"/>
              </a:lnSpc>
              <a:spcBef>
                <a:spcPct val="20000"/>
              </a:spcBef>
              <a:buFont typeface="Arial"/>
              <a:buNone/>
              <a:defRPr sz="6600" b="0" i="0" kern="1200">
                <a:solidFill>
                  <a:schemeClr val="tx1"/>
                </a:solidFill>
                <a:latin typeface="+mj-lt"/>
                <a:ea typeface="+mn-ea"/>
                <a:cs typeface="Calibri Light" panose="020F0302020204030204" pitchFamily="34" charset="0"/>
              </a:defRPr>
            </a:lvl1pPr>
            <a:lvl2pPr marL="609585" indent="0" algn="l" defTabSz="609585" rtl="0" eaLnBrk="1" latinLnBrk="0" hangingPunct="1">
              <a:spcBef>
                <a:spcPct val="20000"/>
              </a:spcBef>
              <a:buFont typeface="Arial"/>
              <a:buNone/>
              <a:defRPr sz="2400" b="0" i="0" kern="1200">
                <a:solidFill>
                  <a:schemeClr val="bg1"/>
                </a:solidFill>
                <a:latin typeface="Helvetica" pitchFamily="2" charset="0"/>
                <a:ea typeface="+mn-ea"/>
                <a:cs typeface="Calibri Light" panose="020F0302020204030204" pitchFamily="34" charset="0"/>
              </a:defRPr>
            </a:lvl2pPr>
            <a:lvl3pPr marL="1219170" indent="0" algn="l" defTabSz="609585" rtl="0" eaLnBrk="1" latinLnBrk="0" hangingPunct="1">
              <a:spcBef>
                <a:spcPct val="20000"/>
              </a:spcBef>
              <a:buFont typeface="Arial"/>
              <a:buNone/>
              <a:defRPr sz="2400" b="0" i="0" kern="1200">
                <a:solidFill>
                  <a:schemeClr val="bg1"/>
                </a:solidFill>
                <a:latin typeface="Helvetica" pitchFamily="2" charset="0"/>
                <a:ea typeface="+mn-ea"/>
                <a:cs typeface="Calibri Light" panose="020F0302020204030204" pitchFamily="34" charset="0"/>
              </a:defRPr>
            </a:lvl3pPr>
            <a:lvl4pPr marL="1828755" indent="0" algn="l" defTabSz="609585" rtl="0" eaLnBrk="1" latinLnBrk="0" hangingPunct="1">
              <a:spcBef>
                <a:spcPct val="20000"/>
              </a:spcBef>
              <a:buFont typeface="Arial"/>
              <a:buNone/>
              <a:defRPr sz="2400" b="0" i="0" kern="1200">
                <a:solidFill>
                  <a:schemeClr val="bg1"/>
                </a:solidFill>
                <a:latin typeface="Helvetica" pitchFamily="2" charset="0"/>
                <a:ea typeface="+mn-ea"/>
                <a:cs typeface="Calibri Light" panose="020F0302020204030204" pitchFamily="34" charset="0"/>
              </a:defRPr>
            </a:lvl4pPr>
            <a:lvl5pPr marL="2438339" indent="0" algn="l" defTabSz="609585" rtl="0" eaLnBrk="1" latinLnBrk="0" hangingPunct="1">
              <a:spcBef>
                <a:spcPct val="20000"/>
              </a:spcBef>
              <a:buFont typeface="Arial"/>
              <a:buNone/>
              <a:defRPr sz="2400" b="0" i="0" kern="1200">
                <a:solidFill>
                  <a:schemeClr val="bg1"/>
                </a:solidFill>
                <a:latin typeface="Helvetica" pitchFamily="2" charset="0"/>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sz="3200" dirty="0"/>
              <a:t>Power in the mind </a:t>
            </a:r>
            <a:r>
              <a:rPr lang="da-DK" sz="3200" dirty="0">
                <a:sym typeface="Wingdings" panose="05000000000000000000" pitchFamily="2" charset="2"/>
              </a:rPr>
              <a:t></a:t>
            </a:r>
            <a:r>
              <a:rPr lang="da-DK" sz="3200" dirty="0"/>
              <a:t>power in the basket</a:t>
            </a:r>
          </a:p>
          <a:p>
            <a:endParaRPr lang="da-DK" sz="3200" dirty="0"/>
          </a:p>
          <a:p>
            <a:r>
              <a:rPr lang="da-DK" sz="3200" dirty="0"/>
              <a:t>Anprisninger (gris og kylling)</a:t>
            </a:r>
          </a:p>
          <a:p>
            <a:endParaRPr lang="da-DK" sz="3200" dirty="0"/>
          </a:p>
          <a:p>
            <a:r>
              <a:rPr lang="da-DK" sz="3200" dirty="0"/>
              <a:t>Lokal, dyrevelfærd, økologi, grønt, nemt, mindre</a:t>
            </a:r>
          </a:p>
          <a:p>
            <a:endParaRPr lang="da-DK" sz="3200" dirty="0"/>
          </a:p>
          <a:p>
            <a:r>
              <a:rPr lang="da-DK" sz="3200" dirty="0"/>
              <a:t>Lyt til debatten, husk målgruppen (power in the basket)</a:t>
            </a:r>
          </a:p>
          <a:p>
            <a:endParaRPr lang="da-DK" sz="3200" dirty="0"/>
          </a:p>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panose="020B0604020202020204"/>
                <a:ea typeface="+mn-ea"/>
                <a:cs typeface="+mn-cs"/>
              </a:rPr>
              <a:t>Påvirke fremfor at overbevise (guide)</a:t>
            </a:r>
          </a:p>
          <a:p>
            <a:endParaRPr lang="da-DK" sz="3200" dirty="0"/>
          </a:p>
          <a:p>
            <a:endParaRPr lang="da-DK" sz="3200" dirty="0"/>
          </a:p>
        </p:txBody>
      </p:sp>
    </p:spTree>
    <p:extLst>
      <p:ext uri="{BB962C8B-B14F-4D97-AF65-F5344CB8AC3E}">
        <p14:creationId xmlns:p14="http://schemas.microsoft.com/office/powerpoint/2010/main" val="2731943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93487B0-2CB6-DC10-7D81-ECEA41F18BF7}"/>
              </a:ext>
            </a:extLst>
          </p:cNvPr>
          <p:cNvSpPr>
            <a:spLocks noGrp="1"/>
          </p:cNvSpPr>
          <p:nvPr>
            <p:ph idx="1"/>
          </p:nvPr>
        </p:nvSpPr>
        <p:spPr/>
        <p:txBody>
          <a:bodyPr/>
          <a:lstStyle/>
          <a:p>
            <a:endParaRPr lang="da-DK"/>
          </a:p>
        </p:txBody>
      </p:sp>
      <p:sp>
        <p:nvSpPr>
          <p:cNvPr id="3" name="Pladsholder til tekst 2">
            <a:extLst>
              <a:ext uri="{FF2B5EF4-FFF2-40B4-BE49-F238E27FC236}">
                <a16:creationId xmlns:a16="http://schemas.microsoft.com/office/drawing/2014/main" id="{6F3AC6A6-618B-06D7-15B0-88160E4D2EAB}"/>
              </a:ext>
            </a:extLst>
          </p:cNvPr>
          <p:cNvSpPr>
            <a:spLocks noGrp="1"/>
          </p:cNvSpPr>
          <p:nvPr>
            <p:ph type="body" sz="quarter" idx="10"/>
          </p:nvPr>
        </p:nvSpPr>
        <p:spPr>
          <a:xfrm>
            <a:off x="370347" y="2555409"/>
            <a:ext cx="11451306" cy="3263186"/>
          </a:xfrm>
        </p:spPr>
        <p:txBody>
          <a:bodyPr/>
          <a:lstStyle/>
          <a:p>
            <a:r>
              <a:rPr lang="da-DK" dirty="0"/>
              <a:t>Tak.</a:t>
            </a:r>
          </a:p>
        </p:txBody>
      </p:sp>
    </p:spTree>
    <p:extLst>
      <p:ext uri="{BB962C8B-B14F-4D97-AF65-F5344CB8AC3E}">
        <p14:creationId xmlns:p14="http://schemas.microsoft.com/office/powerpoint/2010/main" val="299441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butik, dør&#10;&#10;Automatisk genereret beskrivelse">
            <a:extLst>
              <a:ext uri="{FF2B5EF4-FFF2-40B4-BE49-F238E27FC236}">
                <a16:creationId xmlns:a16="http://schemas.microsoft.com/office/drawing/2014/main" id="{B7D2330D-990F-3E64-C773-97B6CBD6AB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5992" y="4137878"/>
            <a:ext cx="4318890" cy="2478623"/>
          </a:xfrm>
          <a:prstGeom prst="rect">
            <a:avLst/>
          </a:prstGeom>
          <a:ln>
            <a:noFill/>
          </a:ln>
          <a:effectLst>
            <a:softEdge rad="112500"/>
          </a:effectLst>
        </p:spPr>
      </p:pic>
      <p:pic>
        <p:nvPicPr>
          <p:cNvPr id="5" name="Pladsholder til indhold 6" descr="Et billede, der indeholder tekst&#10;&#10;Automatisk genereret beskrivelse">
            <a:extLst>
              <a:ext uri="{FF2B5EF4-FFF2-40B4-BE49-F238E27FC236}">
                <a16:creationId xmlns:a16="http://schemas.microsoft.com/office/drawing/2014/main" id="{BB415FB6-B00A-A8F5-FE2F-33B55CFECD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3905">
            <a:off x="1781601" y="2736717"/>
            <a:ext cx="2898043" cy="1694763"/>
          </a:xfrm>
          <a:prstGeom prst="rect">
            <a:avLst/>
          </a:prstGeom>
        </p:spPr>
      </p:pic>
      <p:pic>
        <p:nvPicPr>
          <p:cNvPr id="6" name="Billede 5">
            <a:extLst>
              <a:ext uri="{FF2B5EF4-FFF2-40B4-BE49-F238E27FC236}">
                <a16:creationId xmlns:a16="http://schemas.microsoft.com/office/drawing/2014/main" id="{B6C97908-9B6B-8C36-BF02-25BC14C27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7841" y="2584432"/>
            <a:ext cx="1232940" cy="1232940"/>
          </a:xfrm>
          <a:prstGeom prst="rect">
            <a:avLst/>
          </a:prstGeom>
        </p:spPr>
      </p:pic>
      <p:sp>
        <p:nvSpPr>
          <p:cNvPr id="3" name="Tekstfelt 2">
            <a:extLst>
              <a:ext uri="{FF2B5EF4-FFF2-40B4-BE49-F238E27FC236}">
                <a16:creationId xmlns:a16="http://schemas.microsoft.com/office/drawing/2014/main" id="{12053C70-1226-00AD-F99B-B5E5CB9DCF61}"/>
              </a:ext>
            </a:extLst>
          </p:cNvPr>
          <p:cNvSpPr txBox="1"/>
          <p:nvPr/>
        </p:nvSpPr>
        <p:spPr>
          <a:xfrm>
            <a:off x="763754" y="706995"/>
            <a:ext cx="5572398" cy="1877437"/>
          </a:xfrm>
          <a:prstGeom prst="rect">
            <a:avLst/>
          </a:prstGeom>
          <a:noFill/>
        </p:spPr>
        <p:txBody>
          <a:bodyPr wrap="square" rtlCol="0">
            <a:spAutoFit/>
          </a:bodyPr>
          <a:lstStyle/>
          <a:p>
            <a:pPr algn="ctr"/>
            <a:r>
              <a:rPr lang="da-DK" sz="2800" b="1" dirty="0">
                <a:latin typeface="+mj-lt"/>
              </a:rPr>
              <a:t>Forbrugere tænker på </a:t>
            </a:r>
            <a:br>
              <a:rPr lang="da-DK" sz="2800" b="1" dirty="0">
                <a:latin typeface="+mj-lt"/>
              </a:rPr>
            </a:br>
            <a:r>
              <a:rPr lang="da-DK" sz="2800" b="1" dirty="0">
                <a:latin typeface="+mj-lt"/>
              </a:rPr>
              <a:t>dyrevelfærd i supermarkedet</a:t>
            </a:r>
          </a:p>
          <a:p>
            <a:pPr algn="ctr"/>
            <a:endParaRPr lang="da-DK" sz="2000" dirty="0">
              <a:latin typeface="+mj-lt"/>
            </a:endParaRPr>
          </a:p>
          <a:p>
            <a:pPr algn="ctr"/>
            <a:r>
              <a:rPr lang="da-DK" sz="2000" b="1" dirty="0">
                <a:latin typeface="+mj-lt"/>
              </a:rPr>
              <a:t>7 ud af 10 danskere går op i dyrevelfærd, når de køber fødevarer</a:t>
            </a:r>
          </a:p>
        </p:txBody>
      </p:sp>
      <p:pic>
        <p:nvPicPr>
          <p:cNvPr id="8" name="Billede 7">
            <a:extLst>
              <a:ext uri="{FF2B5EF4-FFF2-40B4-BE49-F238E27FC236}">
                <a16:creationId xmlns:a16="http://schemas.microsoft.com/office/drawing/2014/main" id="{671C7A57-D3AC-7ABA-D5FB-066808B717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9460" y="2740471"/>
            <a:ext cx="5002931" cy="2794815"/>
          </a:xfrm>
          <a:prstGeom prst="rect">
            <a:avLst/>
          </a:prstGeom>
        </p:spPr>
      </p:pic>
      <p:pic>
        <p:nvPicPr>
          <p:cNvPr id="9" name="Billede 8">
            <a:extLst>
              <a:ext uri="{FF2B5EF4-FFF2-40B4-BE49-F238E27FC236}">
                <a16:creationId xmlns:a16="http://schemas.microsoft.com/office/drawing/2014/main" id="{E469E17B-34B3-733F-968C-A571F10E6A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5326" y="749840"/>
            <a:ext cx="2645893" cy="2603218"/>
          </a:xfrm>
          <a:prstGeom prst="rect">
            <a:avLst/>
          </a:prstGeom>
        </p:spPr>
      </p:pic>
      <p:sp>
        <p:nvSpPr>
          <p:cNvPr id="11" name="Tekstfelt 10">
            <a:extLst>
              <a:ext uri="{FF2B5EF4-FFF2-40B4-BE49-F238E27FC236}">
                <a16:creationId xmlns:a16="http://schemas.microsoft.com/office/drawing/2014/main" id="{BD6082EA-A654-C0A6-ED0B-7439BACD385C}"/>
              </a:ext>
            </a:extLst>
          </p:cNvPr>
          <p:cNvSpPr txBox="1"/>
          <p:nvPr/>
        </p:nvSpPr>
        <p:spPr>
          <a:xfrm>
            <a:off x="6929460" y="5535286"/>
            <a:ext cx="5125420" cy="369332"/>
          </a:xfrm>
          <a:prstGeom prst="rect">
            <a:avLst/>
          </a:prstGeom>
          <a:noFill/>
        </p:spPr>
        <p:txBody>
          <a:bodyPr wrap="square" rtlCol="0">
            <a:spAutoFit/>
          </a:bodyPr>
          <a:lstStyle/>
          <a:p>
            <a:pPr algn="ctr"/>
            <a:r>
              <a:rPr lang="da-DK" sz="1800" b="1" dirty="0"/>
              <a:t>45% forventer at købe mere økologi fremover</a:t>
            </a:r>
          </a:p>
        </p:txBody>
      </p:sp>
      <p:cxnSp>
        <p:nvCxnSpPr>
          <p:cNvPr id="10" name="Lige forbindelse 9">
            <a:extLst>
              <a:ext uri="{FF2B5EF4-FFF2-40B4-BE49-F238E27FC236}">
                <a16:creationId xmlns:a16="http://schemas.microsoft.com/office/drawing/2014/main" id="{D3C0FDB1-C557-BF22-17DB-2F9FA754C4C5}"/>
              </a:ext>
            </a:extLst>
          </p:cNvPr>
          <p:cNvCxnSpPr/>
          <p:nvPr/>
        </p:nvCxnSpPr>
        <p:spPr>
          <a:xfrm>
            <a:off x="6498454" y="994299"/>
            <a:ext cx="0" cy="4829452"/>
          </a:xfrm>
          <a:prstGeom prst="line">
            <a:avLst/>
          </a:prstGeom>
          <a:ln w="9525">
            <a:solidFill>
              <a:schemeClr val="bg1">
                <a:lumMod val="9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2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9CAC9588-D6C7-B72E-1339-84FB715E7FB8}"/>
              </a:ext>
            </a:extLst>
          </p:cNvPr>
          <p:cNvSpPr/>
          <p:nvPr/>
        </p:nvSpPr>
        <p:spPr>
          <a:xfrm>
            <a:off x="2663825" y="2324612"/>
            <a:ext cx="3200400" cy="2451102"/>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3BBD962C-2B0E-28E5-780B-427D46658185}"/>
              </a:ext>
            </a:extLst>
          </p:cNvPr>
          <p:cNvSpPr/>
          <p:nvPr/>
        </p:nvSpPr>
        <p:spPr>
          <a:xfrm>
            <a:off x="3962400" y="2057912"/>
            <a:ext cx="647700" cy="507998"/>
          </a:xfrm>
          <a:prstGeom prst="ellipse">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a:ea typeface="+mn-ea"/>
                <a:cs typeface="+mn-cs"/>
              </a:rPr>
              <a:t>2</a:t>
            </a:r>
          </a:p>
        </p:txBody>
      </p:sp>
      <p:sp>
        <p:nvSpPr>
          <p:cNvPr id="15" name="Rektangel: afrundede hjørner 14">
            <a:extLst>
              <a:ext uri="{FF2B5EF4-FFF2-40B4-BE49-F238E27FC236}">
                <a16:creationId xmlns:a16="http://schemas.microsoft.com/office/drawing/2014/main" id="{391A2F46-EBEE-716D-014B-505A96AFDB7B}"/>
              </a:ext>
            </a:extLst>
          </p:cNvPr>
          <p:cNvSpPr/>
          <p:nvPr/>
        </p:nvSpPr>
        <p:spPr>
          <a:xfrm>
            <a:off x="6350000" y="2324612"/>
            <a:ext cx="3200400" cy="2451102"/>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Ellipse 15">
            <a:extLst>
              <a:ext uri="{FF2B5EF4-FFF2-40B4-BE49-F238E27FC236}">
                <a16:creationId xmlns:a16="http://schemas.microsoft.com/office/drawing/2014/main" id="{EDF1B19F-897A-3BFA-6516-C3EF6655E8FF}"/>
              </a:ext>
            </a:extLst>
          </p:cNvPr>
          <p:cNvSpPr/>
          <p:nvPr/>
        </p:nvSpPr>
        <p:spPr>
          <a:xfrm>
            <a:off x="7626350" y="2089487"/>
            <a:ext cx="647700" cy="507998"/>
          </a:xfrm>
          <a:prstGeom prst="ellipse">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Arial" panose="020B0604020202020204"/>
                <a:ea typeface="+mn-ea"/>
                <a:cs typeface="+mn-cs"/>
              </a:rPr>
              <a:t>3</a:t>
            </a:r>
          </a:p>
        </p:txBody>
      </p:sp>
      <p:sp>
        <p:nvSpPr>
          <p:cNvPr id="9" name="Tekstfelt 8">
            <a:extLst>
              <a:ext uri="{FF2B5EF4-FFF2-40B4-BE49-F238E27FC236}">
                <a16:creationId xmlns:a16="http://schemas.microsoft.com/office/drawing/2014/main" id="{7FF08B91-1726-16E5-FE4B-8C2221436550}"/>
              </a:ext>
            </a:extLst>
          </p:cNvPr>
          <p:cNvSpPr txBox="1"/>
          <p:nvPr/>
        </p:nvSpPr>
        <p:spPr>
          <a:xfrm>
            <a:off x="2700337" y="2811499"/>
            <a:ext cx="3127375" cy="212365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Hvad </a:t>
            </a:r>
            <a:b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siger </a:t>
            </a:r>
            <a:b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forbrugerne?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v/forbrugersociolog</a:t>
            </a:r>
            <a:b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Nina Preus</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10" name="Tekstfelt 9">
            <a:extLst>
              <a:ext uri="{FF2B5EF4-FFF2-40B4-BE49-F238E27FC236}">
                <a16:creationId xmlns:a16="http://schemas.microsoft.com/office/drawing/2014/main" id="{27E944EB-5F07-AE67-10FD-CA9087749C5D}"/>
              </a:ext>
            </a:extLst>
          </p:cNvPr>
          <p:cNvSpPr txBox="1"/>
          <p:nvPr/>
        </p:nvSpPr>
        <p:spPr>
          <a:xfrm>
            <a:off x="6819900" y="2804970"/>
            <a:ext cx="2552700" cy="212365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Hvordan kan vi </a:t>
            </a:r>
            <a:r>
              <a:rPr kumimoji="0" lang="da-DK"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kommunikere mere effektivt</a:t>
            </a:r>
            <a:r>
              <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v/rådgiver</a:t>
            </a:r>
            <a:b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br>
            <a:r>
              <a:rPr kumimoji="0" lang="da-DK"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Astrid Haug</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6838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0BC8E85-35FE-B463-BDC5-36850281FC24}"/>
              </a:ext>
            </a:extLst>
          </p:cNvPr>
          <p:cNvSpPr>
            <a:spLocks noGrp="1"/>
          </p:cNvSpPr>
          <p:nvPr>
            <p:ph type="body" sz="quarter" idx="10"/>
          </p:nvPr>
        </p:nvSpPr>
        <p:spPr>
          <a:xfrm>
            <a:off x="1835360" y="2505715"/>
            <a:ext cx="7442693" cy="1254591"/>
          </a:xfrm>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Arial" panose="020B0604020202020204"/>
                <a:ea typeface="+mn-ea"/>
                <a:cs typeface="+mn-cs"/>
              </a:rPr>
              <a:t>Nina Preus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Arial" panose="020B0604020202020204"/>
                <a:ea typeface="+mn-ea"/>
                <a:cs typeface="+mn-cs"/>
              </a:rPr>
              <a:t>Forbrugersociolog </a:t>
            </a:r>
          </a:p>
          <a:p>
            <a:pPr marL="0" marR="0" lvl="0" indent="0" algn="ctr" defTabSz="609585" rtl="0" eaLnBrk="1" fontAlgn="auto" latinLnBrk="0" hangingPunct="1">
              <a:lnSpc>
                <a:spcPct val="100000"/>
              </a:lnSpc>
              <a:spcBef>
                <a:spcPts val="0"/>
              </a:spcBef>
              <a:spcAft>
                <a:spcPts val="0"/>
              </a:spcAft>
              <a:buClrTx/>
              <a:buSzTx/>
              <a:buFontTx/>
              <a:buNone/>
              <a:tabLst/>
              <a:defRPr/>
            </a:pPr>
            <a:r>
              <a:rPr lang="da-DK" sz="3200" b="1" dirty="0">
                <a:solidFill>
                  <a:srgbClr val="000000"/>
                </a:solidFill>
                <a:latin typeface="Arial" panose="020B0604020202020204"/>
                <a:cs typeface="+mn-cs"/>
              </a:rPr>
              <a:t>L</a:t>
            </a:r>
            <a:r>
              <a:rPr kumimoji="0" lang="da-DK" sz="3200" b="1" i="0" u="none" strike="noStrike" kern="1200" cap="none" spc="0" normalizeH="0" baseline="0" noProof="0" dirty="0" err="1">
                <a:ln>
                  <a:noFill/>
                </a:ln>
                <a:solidFill>
                  <a:srgbClr val="000000"/>
                </a:solidFill>
                <a:effectLst/>
                <a:uLnTx/>
                <a:uFillTx/>
                <a:latin typeface="Arial" panose="020B0604020202020204"/>
                <a:ea typeface="+mn-ea"/>
                <a:cs typeface="+mn-cs"/>
              </a:rPr>
              <a:t>andbrug</a:t>
            </a:r>
            <a:r>
              <a:rPr kumimoji="0" lang="da-DK" sz="3200" b="1" i="0" u="none" strike="noStrike" kern="1200" cap="none" spc="0" normalizeH="0" baseline="0" noProof="0" dirty="0">
                <a:ln>
                  <a:noFill/>
                </a:ln>
                <a:solidFill>
                  <a:srgbClr val="000000"/>
                </a:solidFill>
                <a:effectLst/>
                <a:uLnTx/>
                <a:uFillTx/>
                <a:latin typeface="Arial" panose="020B0604020202020204"/>
                <a:ea typeface="+mn-ea"/>
                <a:cs typeface="+mn-cs"/>
              </a:rPr>
              <a:t> &amp; Fødevarer</a:t>
            </a:r>
          </a:p>
        </p:txBody>
      </p:sp>
    </p:spTree>
    <p:extLst>
      <p:ext uri="{BB962C8B-B14F-4D97-AF65-F5344CB8AC3E}">
        <p14:creationId xmlns:p14="http://schemas.microsoft.com/office/powerpoint/2010/main" val="105756559"/>
      </p:ext>
    </p:extLst>
  </p:cSld>
  <p:clrMapOvr>
    <a:masterClrMapping/>
  </p:clrMapOvr>
</p:sld>
</file>

<file path=ppt/theme/theme1.xml><?xml version="1.0" encoding="utf-8"?>
<a:theme xmlns:a="http://schemas.openxmlformats.org/drawingml/2006/main" name="Office-tema">
  <a:themeElements>
    <a:clrScheme name="Brugerdefineret 27">
      <a:dk1>
        <a:srgbClr val="000000"/>
      </a:dk1>
      <a:lt1>
        <a:srgbClr val="FFFFFF"/>
      </a:lt1>
      <a:dk2>
        <a:srgbClr val="513F32"/>
      </a:dk2>
      <a:lt2>
        <a:srgbClr val="7C835A"/>
      </a:lt2>
      <a:accent1>
        <a:srgbClr val="D79B93"/>
      </a:accent1>
      <a:accent2>
        <a:srgbClr val="B0C4D1"/>
      </a:accent2>
      <a:accent3>
        <a:srgbClr val="607369"/>
      </a:accent3>
      <a:accent4>
        <a:srgbClr val="7E868D"/>
      </a:accent4>
      <a:accent5>
        <a:srgbClr val="567282"/>
      </a:accent5>
      <a:accent6>
        <a:srgbClr val="D9D1D1"/>
      </a:accent6>
      <a:hlink>
        <a:srgbClr val="E3DCDC"/>
      </a:hlink>
      <a:folHlink>
        <a:srgbClr val="D9D2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23_PPT_template" id="{A3989602-1359-F24F-BACA-10B904F2CBDB}" vid="{527F4DB9-82E8-A845-A40A-2853CD136404}"/>
    </a:ext>
  </a:extLst>
</a:theme>
</file>

<file path=ppt/theme/theme2.xml><?xml version="1.0" encoding="utf-8"?>
<a:theme xmlns:a="http://schemas.openxmlformats.org/drawingml/2006/main" name="1_LF PPT - Noget at leve af. Noget at leve fo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094DF1BE-2550-4065-9271-7A9A38AD0CCB}"/>
    </a:ext>
  </a:extLst>
</a:theme>
</file>

<file path=ppt/theme/theme3.xml><?xml version="1.0" encoding="utf-8"?>
<a:theme xmlns:a="http://schemas.openxmlformats.org/drawingml/2006/main" name="LF PPT - Noget at leve af. Noget at leve fo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094DF1BE-2550-4065-9271-7A9A38AD0CCB}"/>
    </a:ext>
  </a:extLst>
</a:theme>
</file>

<file path=ppt/theme/theme4.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tema">
  <a:themeElements>
    <a:clrScheme name="Brugerdefineret 27">
      <a:dk1>
        <a:srgbClr val="000000"/>
      </a:dk1>
      <a:lt1>
        <a:srgbClr val="FFFFFF"/>
      </a:lt1>
      <a:dk2>
        <a:srgbClr val="513F32"/>
      </a:dk2>
      <a:lt2>
        <a:srgbClr val="7C835A"/>
      </a:lt2>
      <a:accent1>
        <a:srgbClr val="D79B93"/>
      </a:accent1>
      <a:accent2>
        <a:srgbClr val="B0C4D1"/>
      </a:accent2>
      <a:accent3>
        <a:srgbClr val="607369"/>
      </a:accent3>
      <a:accent4>
        <a:srgbClr val="7E868D"/>
      </a:accent4>
      <a:accent5>
        <a:srgbClr val="567282"/>
      </a:accent5>
      <a:accent6>
        <a:srgbClr val="D9D1D1"/>
      </a:accent6>
      <a:hlink>
        <a:srgbClr val="E3DCDC"/>
      </a:hlink>
      <a:folHlink>
        <a:srgbClr val="D9D2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23_PPT_template" id="{A3989602-1359-F24F-BACA-10B904F2CBDB}" vid="{527F4DB9-82E8-A845-A40A-2853CD136404}"/>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525B09B10F20C499DD786774E74B4A0" ma:contentTypeVersion="3" ma:contentTypeDescription="Opret et nyt dokument." ma:contentTypeScope="" ma:versionID="c6cafd04af08801f5d7585a3f5465245">
  <xsd:schema xmlns:xsd="http://www.w3.org/2001/XMLSchema" xmlns:xs="http://www.w3.org/2001/XMLSchema" xmlns:p="http://schemas.microsoft.com/office/2006/metadata/properties" targetNamespace="http://schemas.microsoft.com/office/2006/metadata/properties" ma:root="true" ma:fieldsID="92391a9a5862706a061a5fd8fdc5658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4F217F-6D86-4FBD-9DD4-0F1DBFCAC4D6}">
  <ds:schemaRefs>
    <ds:schemaRef ds:uri="http://schemas.microsoft.com/sharepoint/v3/contenttype/forms"/>
  </ds:schemaRefs>
</ds:datastoreItem>
</file>

<file path=customXml/itemProps2.xml><?xml version="1.0" encoding="utf-8"?>
<ds:datastoreItem xmlns:ds="http://schemas.openxmlformats.org/officeDocument/2006/customXml" ds:itemID="{4F9FCE1B-9AE4-4063-9787-17152853C6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7AA9BDB-40C4-4EFC-A01B-8C85B1FAE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FD23_PPT_template</Template>
  <TotalTime>0</TotalTime>
  <Words>3992</Words>
  <Application>Microsoft Office PowerPoint</Application>
  <PresentationFormat>Widescreen</PresentationFormat>
  <Paragraphs>484</Paragraphs>
  <Slides>64</Slides>
  <Notes>11</Notes>
  <HiddenSlides>0</HiddenSlides>
  <MMClips>0</MMClips>
  <ScaleCrop>false</ScaleCrop>
  <HeadingPairs>
    <vt:vector size="6" baseType="variant">
      <vt:variant>
        <vt:lpstr>Benyttede skrifttyper</vt:lpstr>
      </vt:variant>
      <vt:variant>
        <vt:i4>12</vt:i4>
      </vt:variant>
      <vt:variant>
        <vt:lpstr>Tema</vt:lpstr>
      </vt:variant>
      <vt:variant>
        <vt:i4>5</vt:i4>
      </vt:variant>
      <vt:variant>
        <vt:lpstr>Slidetitler</vt:lpstr>
      </vt:variant>
      <vt:variant>
        <vt:i4>64</vt:i4>
      </vt:variant>
    </vt:vector>
  </HeadingPairs>
  <TitlesOfParts>
    <vt:vector size="81" baseType="lpstr">
      <vt:lpstr>Agency FB</vt:lpstr>
      <vt:lpstr>Arial</vt:lpstr>
      <vt:lpstr>Bahnschrift</vt:lpstr>
      <vt:lpstr>Brush Script MT</vt:lpstr>
      <vt:lpstr>Calibri</vt:lpstr>
      <vt:lpstr>Comic Sans MS</vt:lpstr>
      <vt:lpstr>Gabriola</vt:lpstr>
      <vt:lpstr>Helvetica</vt:lpstr>
      <vt:lpstr>Helvetica Neue</vt:lpstr>
      <vt:lpstr>Helvetica Neue Medium</vt:lpstr>
      <vt:lpstr>Times New Roman</vt:lpstr>
      <vt:lpstr>Wingdings</vt:lpstr>
      <vt:lpstr>Office-tema</vt:lpstr>
      <vt:lpstr>1_LF PPT - Noget at leve af. Noget at leve for.</vt:lpstr>
      <vt:lpstr>LF PPT - Noget at leve af. Noget at leve for.</vt:lpstr>
      <vt:lpstr>21_BasicWhite</vt:lpstr>
      <vt:lpstr>1_Office-tema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Deep dive: Kød i en digital tidsalder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Landbrug &amp; Fødevarer - Marked &amp; Ernæring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Eva Kunnerup Mohrsen</dc:creator>
  <cp:lastModifiedBy>Eva Kunnerup Mohrsen</cp:lastModifiedBy>
  <cp:revision>98</cp:revision>
  <cp:lastPrinted>2023-09-08T09:52:02Z</cp:lastPrinted>
  <dcterms:created xsi:type="dcterms:W3CDTF">2023-08-11T10:18:17Z</dcterms:created>
  <dcterms:modified xsi:type="dcterms:W3CDTF">2023-09-21T07:44:14Z</dcterms:modified>
</cp:coreProperties>
</file>