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61" r:id="rId5"/>
    <p:sldMasterId id="2147483784" r:id="rId6"/>
  </p:sldMasterIdLst>
  <p:notesMasterIdLst>
    <p:notesMasterId r:id="rId37"/>
  </p:notesMasterIdLst>
  <p:sldIdLst>
    <p:sldId id="298" r:id="rId7"/>
    <p:sldId id="280" r:id="rId8"/>
    <p:sldId id="290" r:id="rId9"/>
    <p:sldId id="291" r:id="rId10"/>
    <p:sldId id="296" r:id="rId11"/>
    <p:sldId id="292" r:id="rId12"/>
    <p:sldId id="293" r:id="rId13"/>
    <p:sldId id="294" r:id="rId14"/>
    <p:sldId id="297" r:id="rId15"/>
    <p:sldId id="265" r:id="rId16"/>
    <p:sldId id="300" r:id="rId17"/>
    <p:sldId id="301" r:id="rId18"/>
    <p:sldId id="302" r:id="rId19"/>
    <p:sldId id="303" r:id="rId20"/>
    <p:sldId id="295" r:id="rId21"/>
    <p:sldId id="304" r:id="rId22"/>
    <p:sldId id="305" r:id="rId23"/>
    <p:sldId id="306" r:id="rId24"/>
    <p:sldId id="307" r:id="rId25"/>
    <p:sldId id="308" r:id="rId26"/>
    <p:sldId id="309" r:id="rId27"/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1185" userDrawn="1">
          <p15:clr>
            <a:srgbClr val="A4A3A4"/>
          </p15:clr>
        </p15:guide>
        <p15:guide id="5" orient="horz" pos="1275" userDrawn="1">
          <p15:clr>
            <a:srgbClr val="A4A3A4"/>
          </p15:clr>
        </p15:guide>
        <p15:guide id="6" orient="horz" pos="3067" userDrawn="1">
          <p15:clr>
            <a:srgbClr val="A4A3A4"/>
          </p15:clr>
        </p15:guide>
        <p15:guide id="7" orient="horz" pos="3770" userDrawn="1">
          <p15:clr>
            <a:srgbClr val="A4A3A4"/>
          </p15:clr>
        </p15:guide>
        <p15:guide id="8" orient="horz" pos="414" userDrawn="1">
          <p15:clr>
            <a:srgbClr val="A4A3A4"/>
          </p15:clr>
        </p15:guide>
        <p15:guide id="9" pos="7265" userDrawn="1">
          <p15:clr>
            <a:srgbClr val="A4A3A4"/>
          </p15:clr>
        </p15:guide>
        <p15:guide id="10" pos="1028" userDrawn="1">
          <p15:clr>
            <a:srgbClr val="A4A3A4"/>
          </p15:clr>
        </p15:guide>
        <p15:guide id="11" pos="6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A92"/>
    <a:srgbClr val="DED8D8"/>
    <a:srgbClr val="CDCAC7"/>
    <a:srgbClr val="FFFFFF"/>
    <a:srgbClr val="000000"/>
    <a:srgbClr val="9EB79C"/>
    <a:srgbClr val="9FD08E"/>
    <a:srgbClr val="432C1C"/>
    <a:srgbClr val="5A3313"/>
    <a:srgbClr val="A88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764" y="56"/>
      </p:cViewPr>
      <p:guideLst>
        <p:guide orient="horz" pos="2160"/>
        <p:guide pos="3863"/>
        <p:guide pos="415"/>
        <p:guide orient="horz" pos="1185"/>
        <p:guide orient="horz" pos="1275"/>
        <p:guide orient="horz" pos="3067"/>
        <p:guide orient="horz" pos="3770"/>
        <p:guide orient="horz" pos="414"/>
        <p:guide pos="7265"/>
        <p:guide pos="1028"/>
        <p:guide pos="64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Salg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2-430E-B7C2-D74B25EF5DF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2-430E-B7C2-D74B25EF5DF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2-430E-B7C2-D74B25EF5DF8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22-430E-B7C2-D74B25EF5DF8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D22-430E-B7C2-D74B25EF5DF8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D22-430E-B7C2-D74B25EF5DF8}"/>
              </c:ext>
            </c:extLst>
          </c:dPt>
          <c:dPt>
            <c:idx val="6"/>
            <c:bubble3D val="0"/>
            <c:explosion val="22"/>
            <c:spPr>
              <a:solidFill>
                <a:srgbClr val="557A9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D22-430E-B7C2-D74B25EF5DF8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D22-430E-B7C2-D74B25EF5DF8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D22-430E-B7C2-D74B25EF5DF8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D22-430E-B7C2-D74B25EF5DF8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D22-430E-B7C2-D74B25EF5DF8}"/>
              </c:ext>
            </c:extLst>
          </c:dPt>
          <c:dLbls>
            <c:dLbl>
              <c:idx val="3"/>
              <c:layout>
                <c:manualLayout>
                  <c:x val="9.3380369371238656E-3"/>
                  <c:y val="1.22908424815234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77317965468054"/>
                      <c:h val="9.01911897523310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D22-430E-B7C2-D74B25EF5DF8}"/>
                </c:ext>
              </c:extLst>
            </c:dLbl>
            <c:dLbl>
              <c:idx val="7"/>
              <c:layout>
                <c:manualLayout>
                  <c:x val="1.3583073892211712E-2"/>
                  <c:y val="5.891070973644523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406867174390082E-2"/>
                      <c:h val="8.14664241283248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6D22-430E-B7C2-D74B25EF5DF8}"/>
                </c:ext>
              </c:extLst>
            </c:dLbl>
            <c:dLbl>
              <c:idx val="8"/>
              <c:layout>
                <c:manualLayout>
                  <c:x val="-3.0408975581428861E-2"/>
                  <c:y val="5.11461368669841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12529962598834"/>
                      <c:h val="0.11730578911884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6D22-430E-B7C2-D74B25EF5DF8}"/>
                </c:ext>
              </c:extLst>
            </c:dLbl>
            <c:dLbl>
              <c:idx val="9"/>
              <c:layout>
                <c:manualLayout>
                  <c:x val="8.0107856407834813E-3"/>
                  <c:y val="-7.242170674760867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6061832019908"/>
                      <c:h val="8.49956114128706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6D22-430E-B7C2-D74B25EF5DF8}"/>
                </c:ext>
              </c:extLst>
            </c:dLbl>
            <c:dLbl>
              <c:idx val="10"/>
              <c:layout>
                <c:manualLayout>
                  <c:x val="9.7863538773302165E-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D22-430E-B7C2-D74B25EF5DF8}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'Ark1'!$A$2:$A$12</c:f>
              <c:strCache>
                <c:ptCount val="11"/>
                <c:pt idx="0">
                  <c:v>Kød</c:v>
                </c:pt>
                <c:pt idx="1">
                  <c:v>Mel, gryn, kornprodukter </c:v>
                </c:pt>
                <c:pt idx="2">
                  <c:v>Grøntsager og kartofler</c:v>
                </c:pt>
                <c:pt idx="3">
                  <c:v>Sukker, slik, chokolade, chips</c:v>
                </c:pt>
                <c:pt idx="4">
                  <c:v>Frugt og nødder</c:v>
                </c:pt>
                <c:pt idx="5">
                  <c:v>Mælk, fløde, yoghurt, mv</c:v>
                </c:pt>
                <c:pt idx="6">
                  <c:v>Fisk og skaldyr</c:v>
                </c:pt>
                <c:pt idx="7">
                  <c:v>Ost</c:v>
                </c:pt>
                <c:pt idx="8">
                  <c:v>Salt, sovs, færdigretter mv.</c:v>
                </c:pt>
                <c:pt idx="9">
                  <c:v>Smør, margarine, olie mv.</c:v>
                </c:pt>
                <c:pt idx="10">
                  <c:v>Æg</c:v>
                </c:pt>
              </c:strCache>
            </c:strRef>
          </c:cat>
          <c:val>
            <c:numRef>
              <c:f>'Ark1'!$B$2:$B$12</c:f>
              <c:numCache>
                <c:formatCode>0%</c:formatCode>
                <c:ptCount val="11"/>
                <c:pt idx="0">
                  <c:v>0.2117535708139735</c:v>
                </c:pt>
                <c:pt idx="1">
                  <c:v>0.14960133080938451</c:v>
                </c:pt>
                <c:pt idx="2">
                  <c:v>0.11905581368668618</c:v>
                </c:pt>
                <c:pt idx="3">
                  <c:v>0.11899845121321631</c:v>
                </c:pt>
                <c:pt idx="4">
                  <c:v>8.888315264154191E-2</c:v>
                </c:pt>
                <c:pt idx="5">
                  <c:v>8.2601961796592682E-2</c:v>
                </c:pt>
                <c:pt idx="6">
                  <c:v>5.5326105661676131E-2</c:v>
                </c:pt>
                <c:pt idx="7">
                  <c:v>5.4035450008604373E-2</c:v>
                </c:pt>
                <c:pt idx="8">
                  <c:v>7.333792233121092E-2</c:v>
                </c:pt>
                <c:pt idx="9">
                  <c:v>2.7849480869615098E-2</c:v>
                </c:pt>
                <c:pt idx="10">
                  <c:v>1.8556760167498423E-2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D22-430E-B7C2-D74B25EF5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23912509841051E-2"/>
          <c:y val="4.0348469834103382E-2"/>
          <c:w val="0.95397608749015894"/>
          <c:h val="0.7796482549214591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Okse- og kalvekød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317336657317969E-2"/>
                  <c:y val="-3.8277511961722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EE-431F-9FCF-C21C16AE9FBF}"/>
                </c:ext>
              </c:extLst>
            </c:dLbl>
            <c:dLbl>
              <c:idx val="11"/>
              <c:layout>
                <c:manualLayout>
                  <c:x val="-3.3239846265711019E-2"/>
                  <c:y val="4.2105263157894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EE-431F-9FCF-C21C16AE9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2145</c:v>
                </c:pt>
                <c:pt idx="1">
                  <c:v>2172</c:v>
                </c:pt>
                <c:pt idx="2">
                  <c:v>2116</c:v>
                </c:pt>
                <c:pt idx="3">
                  <c:v>2112</c:v>
                </c:pt>
                <c:pt idx="4">
                  <c:v>2157</c:v>
                </c:pt>
                <c:pt idx="5">
                  <c:v>2076</c:v>
                </c:pt>
                <c:pt idx="6">
                  <c:v>2188</c:v>
                </c:pt>
                <c:pt idx="7">
                  <c:v>2182</c:v>
                </c:pt>
                <c:pt idx="8">
                  <c:v>2156</c:v>
                </c:pt>
                <c:pt idx="9">
                  <c:v>1924</c:v>
                </c:pt>
                <c:pt idx="10">
                  <c:v>1845</c:v>
                </c:pt>
                <c:pt idx="11">
                  <c:v>1721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2EE-431F-9FCF-C21C16AE9FB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Svinekød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527890308507322E-2"/>
                  <c:y val="-3.6392269148174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EE-431F-9FCF-C21C16AE9FB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EE-431F-9FCF-C21C16AE9FB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EE-431F-9FCF-C21C16AE9F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2EE-431F-9FCF-C21C16AE9FB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EE-431F-9FCF-C21C16AE9FB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2EE-431F-9FCF-C21C16AE9F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EE-431F-9FCF-C21C16AE9FB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2EE-431F-9FCF-C21C16AE9FB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2EE-431F-9FCF-C21C16AE9FB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2EE-431F-9FCF-C21C16AE9FB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2EE-431F-9FCF-C21C16AE9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'Ark1'!$C$2:$C$13</c:f>
              <c:numCache>
                <c:formatCode>General</c:formatCode>
                <c:ptCount val="12"/>
                <c:pt idx="0">
                  <c:v>1201</c:v>
                </c:pt>
                <c:pt idx="1">
                  <c:v>1181</c:v>
                </c:pt>
                <c:pt idx="2">
                  <c:v>1194</c:v>
                </c:pt>
                <c:pt idx="3">
                  <c:v>1154</c:v>
                </c:pt>
                <c:pt idx="4">
                  <c:v>1202</c:v>
                </c:pt>
                <c:pt idx="5">
                  <c:v>1119</c:v>
                </c:pt>
                <c:pt idx="6">
                  <c:v>1173</c:v>
                </c:pt>
                <c:pt idx="7">
                  <c:v>1178</c:v>
                </c:pt>
                <c:pt idx="8">
                  <c:v>1168</c:v>
                </c:pt>
                <c:pt idx="9">
                  <c:v>982</c:v>
                </c:pt>
                <c:pt idx="10">
                  <c:v>993</c:v>
                </c:pt>
                <c:pt idx="11">
                  <c:v>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2EE-431F-9FCF-C21C16AE9FBF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Lamme- og gedekød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188793138314971E-2"/>
                  <c:y val="-3.6680427121912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2EE-431F-9FCF-C21C16AE9FBF}"/>
                </c:ext>
              </c:extLst>
            </c:dLbl>
            <c:dLbl>
              <c:idx val="11"/>
              <c:layout>
                <c:manualLayout>
                  <c:x val="-2.2765922953708207E-2"/>
                  <c:y val="-2.9344341697529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2EE-431F-9FCF-C21C16AE9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'Ark1'!$D$2:$D$13</c:f>
              <c:numCache>
                <c:formatCode>General</c:formatCode>
                <c:ptCount val="12"/>
                <c:pt idx="0">
                  <c:v>280</c:v>
                </c:pt>
                <c:pt idx="1">
                  <c:v>266</c:v>
                </c:pt>
                <c:pt idx="2">
                  <c:v>239</c:v>
                </c:pt>
                <c:pt idx="3">
                  <c:v>221</c:v>
                </c:pt>
                <c:pt idx="4">
                  <c:v>246</c:v>
                </c:pt>
                <c:pt idx="5">
                  <c:v>177</c:v>
                </c:pt>
                <c:pt idx="6">
                  <c:v>156</c:v>
                </c:pt>
                <c:pt idx="7">
                  <c:v>150</c:v>
                </c:pt>
                <c:pt idx="8">
                  <c:v>142</c:v>
                </c:pt>
                <c:pt idx="9">
                  <c:v>128</c:v>
                </c:pt>
                <c:pt idx="10">
                  <c:v>126</c:v>
                </c:pt>
                <c:pt idx="11">
                  <c:v>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32EE-431F-9FCF-C21C16AE9FBF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Fjerkræ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852394307676327E-2"/>
                  <c:y val="4.2105263157894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2EE-431F-9FCF-C21C16AE9FBF}"/>
                </c:ext>
              </c:extLst>
            </c:dLbl>
            <c:dLbl>
              <c:idx val="11"/>
              <c:layout>
                <c:manualLayout>
                  <c:x val="-3.5317336657318114E-2"/>
                  <c:y val="3.0622009569377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2EE-431F-9FCF-C21C16AE9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'Ark1'!$A$2:$A$13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'Ark1'!$E$2:$E$13</c:f>
              <c:numCache>
                <c:formatCode>General</c:formatCode>
                <c:ptCount val="12"/>
                <c:pt idx="0">
                  <c:v>1076</c:v>
                </c:pt>
                <c:pt idx="1">
                  <c:v>1089</c:v>
                </c:pt>
                <c:pt idx="2">
                  <c:v>1134</c:v>
                </c:pt>
                <c:pt idx="3">
                  <c:v>1085</c:v>
                </c:pt>
                <c:pt idx="4">
                  <c:v>1128</c:v>
                </c:pt>
                <c:pt idx="5">
                  <c:v>1129</c:v>
                </c:pt>
                <c:pt idx="6">
                  <c:v>1126</c:v>
                </c:pt>
                <c:pt idx="7">
                  <c:v>1194</c:v>
                </c:pt>
                <c:pt idx="8">
                  <c:v>1278</c:v>
                </c:pt>
                <c:pt idx="9">
                  <c:v>1214</c:v>
                </c:pt>
                <c:pt idx="10">
                  <c:v>1333</c:v>
                </c:pt>
                <c:pt idx="11">
                  <c:v>1272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32EE-431F-9FCF-C21C16AE9FBF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Fisk Total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2EE-431F-9FCF-C21C16AE9FB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2EE-431F-9FCF-C21C16AE9F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2EE-431F-9FCF-C21C16AE9FB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2EE-431F-9FCF-C21C16AE9FB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2EE-431F-9FCF-C21C16AE9FB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2EE-431F-9FCF-C21C16AE9FB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2EE-431F-9FCF-C21C16AE9FB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2EE-431F-9FCF-C21C16AE9FB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2EE-431F-9FCF-C21C16AE9FBF}"/>
                </c:ext>
              </c:extLst>
            </c:dLbl>
            <c:dLbl>
              <c:idx val="11"/>
              <c:layout>
                <c:manualLayout>
                  <c:x val="-4.0739586579412068E-2"/>
                  <c:y val="-3.87271973778397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2EE-431F-9FCF-C21C16AE9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 (Tekst)"/>
                    <a:ea typeface="+mn-ea"/>
                    <a:cs typeface="+mn-cs"/>
                  </a:defRPr>
                </a:pPr>
                <a:endParaRPr lang="da-DK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'Ark1'!$A$2:$A$13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'Ark1'!$F$2:$F$13</c:f>
              <c:numCache>
                <c:formatCode>General</c:formatCode>
                <c:ptCount val="12"/>
                <c:pt idx="0">
                  <c:v>1930</c:v>
                </c:pt>
                <c:pt idx="1">
                  <c:v>1928</c:v>
                </c:pt>
                <c:pt idx="2">
                  <c:v>1919</c:v>
                </c:pt>
                <c:pt idx="3">
                  <c:v>1990</c:v>
                </c:pt>
                <c:pt idx="4">
                  <c:v>2000</c:v>
                </c:pt>
                <c:pt idx="5">
                  <c:v>1958</c:v>
                </c:pt>
                <c:pt idx="6">
                  <c:v>1858</c:v>
                </c:pt>
                <c:pt idx="7">
                  <c:v>1664</c:v>
                </c:pt>
                <c:pt idx="8">
                  <c:v>1768</c:v>
                </c:pt>
                <c:pt idx="9">
                  <c:v>1637</c:v>
                </c:pt>
                <c:pt idx="10">
                  <c:v>1756</c:v>
                </c:pt>
                <c:pt idx="11">
                  <c:v>1753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32EE-431F-9FCF-C21C16AE9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738480"/>
        <c:axId val="421331664"/>
      </c:lineChart>
      <c:catAx>
        <c:axId val="39773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21331664"/>
        <c:crosses val="autoZero"/>
        <c:auto val="1"/>
        <c:lblAlgn val="ctr"/>
        <c:lblOffset val="100"/>
        <c:noMultiLvlLbl val="0"/>
      </c:catAx>
      <c:valAx>
        <c:axId val="421331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77384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984003129866258"/>
          <c:y val="2.7504543896218082E-3"/>
          <c:w val="0.61173659513438894"/>
          <c:h val="6.18986540016179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883581762095122E-2"/>
          <c:y val="4.102851539436371E-2"/>
          <c:w val="0.93985264393810186"/>
          <c:h val="0.75419520516758842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Fisk, fersk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EC-4DF9-A61F-53DC495D96AD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EC-4DF9-A61F-53DC495D96AD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EC-4DF9-A61F-53DC495D9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'Ark1'!$B$2:$B$13</c:f>
              <c:numCache>
                <c:formatCode>General</c:formatCode>
                <c:ptCount val="12"/>
                <c:pt idx="0">
                  <c:v>405</c:v>
                </c:pt>
                <c:pt idx="1">
                  <c:v>413</c:v>
                </c:pt>
                <c:pt idx="2">
                  <c:v>446</c:v>
                </c:pt>
                <c:pt idx="3">
                  <c:v>469</c:v>
                </c:pt>
                <c:pt idx="4">
                  <c:v>508</c:v>
                </c:pt>
                <c:pt idx="5">
                  <c:v>539</c:v>
                </c:pt>
                <c:pt idx="6">
                  <c:v>535</c:v>
                </c:pt>
                <c:pt idx="7">
                  <c:v>405</c:v>
                </c:pt>
                <c:pt idx="8">
                  <c:v>445</c:v>
                </c:pt>
                <c:pt idx="9">
                  <c:v>425</c:v>
                </c:pt>
                <c:pt idx="10">
                  <c:v>419</c:v>
                </c:pt>
                <c:pt idx="11">
                  <c:v>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BEC-4DF9-A61F-53DC495D96AD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Fisk, frossen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EC-4DF9-A61F-53DC495D96A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EC-4DF9-A61F-53DC495D96A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EC-4DF9-A61F-53DC495D96A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EC-4DF9-A61F-53DC495D96A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EC-4DF9-A61F-53DC495D96A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EC-4DF9-A61F-53DC495D96A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EC-4DF9-A61F-53DC495D96A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BEC-4DF9-A61F-53DC495D96A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BEC-4DF9-A61F-53DC495D96A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BEC-4DF9-A61F-53DC495D9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'Ark1'!$C$2:$C$13</c:f>
              <c:numCache>
                <c:formatCode>General</c:formatCode>
                <c:ptCount val="12"/>
                <c:pt idx="0">
                  <c:v>136</c:v>
                </c:pt>
                <c:pt idx="1">
                  <c:v>118</c:v>
                </c:pt>
                <c:pt idx="2">
                  <c:v>129</c:v>
                </c:pt>
                <c:pt idx="3">
                  <c:v>143</c:v>
                </c:pt>
                <c:pt idx="4">
                  <c:v>131</c:v>
                </c:pt>
                <c:pt idx="5">
                  <c:v>100</c:v>
                </c:pt>
                <c:pt idx="6">
                  <c:v>99</c:v>
                </c:pt>
                <c:pt idx="7">
                  <c:v>86</c:v>
                </c:pt>
                <c:pt idx="8">
                  <c:v>91</c:v>
                </c:pt>
                <c:pt idx="9">
                  <c:v>81</c:v>
                </c:pt>
                <c:pt idx="10">
                  <c:v>95</c:v>
                </c:pt>
                <c:pt idx="11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9BEC-4DF9-A61F-53DC495D96AD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Skaldyr, fersk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526000807002412E-2"/>
                  <c:y val="-3.4090905912595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788445836382165E-2"/>
                      <c:h val="5.04219566830481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9BEC-4DF9-A61F-53DC495D96AD}"/>
                </c:ext>
              </c:extLst>
            </c:dLbl>
            <c:dLbl>
              <c:idx val="11"/>
              <c:layout>
                <c:manualLayout>
                  <c:x val="-1.7969625198404483E-2"/>
                  <c:y val="-3.0538962853323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BEC-4DF9-A61F-53DC495D9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'Ark1'!$D$2:$D$13</c:f>
              <c:numCache>
                <c:formatCode>General</c:formatCode>
                <c:ptCount val="12"/>
                <c:pt idx="0">
                  <c:v>113</c:v>
                </c:pt>
                <c:pt idx="1">
                  <c:v>114</c:v>
                </c:pt>
                <c:pt idx="2">
                  <c:v>121</c:v>
                </c:pt>
                <c:pt idx="3">
                  <c:v>174</c:v>
                </c:pt>
                <c:pt idx="4">
                  <c:v>170</c:v>
                </c:pt>
                <c:pt idx="5">
                  <c:v>133</c:v>
                </c:pt>
                <c:pt idx="6">
                  <c:v>85</c:v>
                </c:pt>
                <c:pt idx="7">
                  <c:v>97</c:v>
                </c:pt>
                <c:pt idx="8">
                  <c:v>107</c:v>
                </c:pt>
                <c:pt idx="9">
                  <c:v>100</c:v>
                </c:pt>
                <c:pt idx="10">
                  <c:v>93</c:v>
                </c:pt>
                <c:pt idx="11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9BEC-4DF9-A61F-53DC495D96AD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Skaldyr, frossen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1057125085046102E-2"/>
                  <c:y val="-6.60597919038802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BEC-4DF9-A61F-53DC495D96AD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BEC-4DF9-A61F-53DC495D9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'Ark1'!$E$2:$E$13</c:f>
              <c:numCache>
                <c:formatCode>General</c:formatCode>
                <c:ptCount val="12"/>
                <c:pt idx="0">
                  <c:v>141</c:v>
                </c:pt>
                <c:pt idx="1">
                  <c:v>146</c:v>
                </c:pt>
                <c:pt idx="2">
                  <c:v>152</c:v>
                </c:pt>
                <c:pt idx="3">
                  <c:v>131</c:v>
                </c:pt>
                <c:pt idx="4">
                  <c:v>112</c:v>
                </c:pt>
                <c:pt idx="5">
                  <c:v>77</c:v>
                </c:pt>
                <c:pt idx="6">
                  <c:v>83</c:v>
                </c:pt>
                <c:pt idx="7">
                  <c:v>69</c:v>
                </c:pt>
                <c:pt idx="8">
                  <c:v>63</c:v>
                </c:pt>
                <c:pt idx="9">
                  <c:v>69</c:v>
                </c:pt>
                <c:pt idx="10">
                  <c:v>83</c:v>
                </c:pt>
                <c:pt idx="11">
                  <c:v>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9BEC-4DF9-A61F-53DC495D96AD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Fisk og skaldyr, tørrede, røgede eller saltede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BEC-4DF9-A61F-53DC495D96A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BEC-4DF9-A61F-53DC495D96A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BEC-4DF9-A61F-53DC495D96A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BEC-4DF9-A61F-53DC495D96A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BEC-4DF9-A61F-53DC495D96A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BEC-4DF9-A61F-53DC495D96A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BEC-4DF9-A61F-53DC495D96A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BEC-4DF9-A61F-53DC495D96A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BEC-4DF9-A61F-53DC495D96A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BEC-4DF9-A61F-53DC495D9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'Ark1'!$F$2:$F$13</c:f>
              <c:numCache>
                <c:formatCode>General</c:formatCode>
                <c:ptCount val="12"/>
                <c:pt idx="0">
                  <c:v>257</c:v>
                </c:pt>
                <c:pt idx="1">
                  <c:v>264</c:v>
                </c:pt>
                <c:pt idx="2">
                  <c:v>267</c:v>
                </c:pt>
                <c:pt idx="3">
                  <c:v>258</c:v>
                </c:pt>
                <c:pt idx="4">
                  <c:v>253</c:v>
                </c:pt>
                <c:pt idx="5">
                  <c:v>288</c:v>
                </c:pt>
                <c:pt idx="6">
                  <c:v>286</c:v>
                </c:pt>
                <c:pt idx="7">
                  <c:v>259</c:v>
                </c:pt>
                <c:pt idx="8">
                  <c:v>277</c:v>
                </c:pt>
                <c:pt idx="9">
                  <c:v>250</c:v>
                </c:pt>
                <c:pt idx="10">
                  <c:v>260</c:v>
                </c:pt>
                <c:pt idx="11">
                  <c:v>266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9BEC-4DF9-A61F-53DC495D96AD}"/>
            </c:ext>
          </c:extLst>
        </c:ser>
        <c:ser>
          <c:idx val="5"/>
          <c:order val="5"/>
          <c:tx>
            <c:strRef>
              <c:f>'Ark1'!$G$1</c:f>
              <c:strCache>
                <c:ptCount val="1"/>
                <c:pt idx="0">
                  <c:v>Fisk og skaldyr, konservede og forarbejdede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BEC-4DF9-A61F-53DC495D96AD}"/>
                </c:ext>
              </c:extLst>
            </c:dLbl>
            <c:dLbl>
              <c:idx val="11"/>
              <c:layout>
                <c:manualLayout>
                  <c:x val="-2.285239430767648E-2"/>
                  <c:y val="-2.7756360832690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BEC-4DF9-A61F-53DC495D9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strCache>
            </c:strRef>
          </c:cat>
          <c:val>
            <c:numRef>
              <c:f>'Ark1'!$G$2:$G$13</c:f>
              <c:numCache>
                <c:formatCode>General</c:formatCode>
                <c:ptCount val="12"/>
                <c:pt idx="0">
                  <c:v>878</c:v>
                </c:pt>
                <c:pt idx="1">
                  <c:v>873</c:v>
                </c:pt>
                <c:pt idx="2">
                  <c:v>804</c:v>
                </c:pt>
                <c:pt idx="3">
                  <c:v>815</c:v>
                </c:pt>
                <c:pt idx="4">
                  <c:v>826</c:v>
                </c:pt>
                <c:pt idx="5">
                  <c:v>821</c:v>
                </c:pt>
                <c:pt idx="6">
                  <c:v>770</c:v>
                </c:pt>
                <c:pt idx="7">
                  <c:v>748</c:v>
                </c:pt>
                <c:pt idx="8">
                  <c:v>785</c:v>
                </c:pt>
                <c:pt idx="9">
                  <c:v>712</c:v>
                </c:pt>
                <c:pt idx="10">
                  <c:v>806</c:v>
                </c:pt>
                <c:pt idx="11">
                  <c:v>771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9BEC-4DF9-A61F-53DC495D9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7738480"/>
        <c:axId val="421331664"/>
      </c:lineChart>
      <c:catAx>
        <c:axId val="39773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21331664"/>
        <c:crosses val="autoZero"/>
        <c:auto val="1"/>
        <c:lblAlgn val="ctr"/>
        <c:lblOffset val="100"/>
        <c:noMultiLvlLbl val="0"/>
      </c:catAx>
      <c:valAx>
        <c:axId val="421331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9773848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4403707053972466E-2"/>
          <c:y val="5.2805767911378047E-4"/>
          <c:w val="0.95411717603096247"/>
          <c:h val="7.16346042238461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7992740156878"/>
          <c:y val="0.10724057083226042"/>
          <c:w val="0.38721811830770303"/>
          <c:h val="0.892759429167739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'Ark1'!$A$2:$A$11</c:f>
              <c:strCache>
                <c:ptCount val="10"/>
                <c:pt idx="0">
                  <c:v>Grisekød</c:v>
                </c:pt>
                <c:pt idx="1">
                  <c:v>Oksekød</c:v>
                </c:pt>
                <c:pt idx="2">
                  <c:v>Kylling</c:v>
                </c:pt>
                <c:pt idx="3">
                  <c:v>Fisk</c:v>
                </c:pt>
                <c:pt idx="4">
                  <c:v>Kalvekød</c:v>
                </c:pt>
                <c:pt idx="5">
                  <c:v>Skaldyr</c:v>
                </c:pt>
                <c:pt idx="6">
                  <c:v>Andet fjerkræ end kylling</c:v>
                </c:pt>
                <c:pt idx="7">
                  <c:v>Fik ikke kød til aftensmad</c:v>
                </c:pt>
                <c:pt idx="8">
                  <c:v>Andet</c:v>
                </c:pt>
                <c:pt idx="9">
                  <c:v>Ved ikke</c:v>
                </c:pt>
              </c:strCache>
            </c:strRef>
          </c:cat>
          <c:val>
            <c:numRef>
              <c:f>'Ark1'!$B$2:$B$11</c:f>
              <c:numCache>
                <c:formatCode>###0%</c:formatCode>
                <c:ptCount val="10"/>
                <c:pt idx="0">
                  <c:v>0.30541438257825609</c:v>
                </c:pt>
                <c:pt idx="1">
                  <c:v>0.24232906874955096</c:v>
                </c:pt>
                <c:pt idx="2">
                  <c:v>0.19809276920715529</c:v>
                </c:pt>
                <c:pt idx="3">
                  <c:v>8.9788188070972469E-2</c:v>
                </c:pt>
                <c:pt idx="4">
                  <c:v>4.474891323193788E-2</c:v>
                </c:pt>
                <c:pt idx="5">
                  <c:v>2.6626543691664287E-2</c:v>
                </c:pt>
                <c:pt idx="6">
                  <c:v>2.28840893105706E-2</c:v>
                </c:pt>
                <c:pt idx="7">
                  <c:v>0.14302748159633782</c:v>
                </c:pt>
                <c:pt idx="8">
                  <c:v>3.4153894730720558E-2</c:v>
                </c:pt>
                <c:pt idx="9">
                  <c:v>1.3186388650533187E-2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CF-4EBC-BAA8-40A67779F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31238128"/>
        <c:axId val="1382695520"/>
      </c:barChart>
      <c:catAx>
        <c:axId val="133123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82695520"/>
        <c:crosses val="autoZero"/>
        <c:auto val="1"/>
        <c:lblAlgn val="ctr"/>
        <c:lblOffset val="100"/>
        <c:noMultiLvlLbl val="0"/>
      </c:catAx>
      <c:valAx>
        <c:axId val="1382695520"/>
        <c:scaling>
          <c:orientation val="minMax"/>
          <c:max val="1"/>
        </c:scaling>
        <c:delete val="0"/>
        <c:axPos val="t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3123812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503017100994989E-2"/>
          <c:y val="2.8865917447539413E-2"/>
          <c:w val="0.94386295362529959"/>
          <c:h val="0.748032582680332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Fisk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'Ark1'!$A$2:$A$8</c:f>
              <c:strCache>
                <c:ptCount val="7"/>
                <c:pt idx="0">
                  <c:v>4-7 gange om ugen</c:v>
                </c:pt>
                <c:pt idx="1">
                  <c:v>1-3 gange om ugen</c:v>
                </c:pt>
                <c:pt idx="2">
                  <c:v>En gang hver anden/tredje uge</c:v>
                </c:pt>
                <c:pt idx="3">
                  <c:v>En gang hver måned</c:v>
                </c:pt>
                <c:pt idx="4">
                  <c:v>En gang hver anden måned</c:v>
                </c:pt>
                <c:pt idx="5">
                  <c:v>Sjældnere</c:v>
                </c:pt>
                <c:pt idx="6">
                  <c:v>Aldrig</c:v>
                </c:pt>
              </c:strCache>
            </c:strRef>
          </c:cat>
          <c:val>
            <c:numRef>
              <c:f>'Ark1'!$B$2:$B$8</c:f>
              <c:numCache>
                <c:formatCode>###0%</c:formatCode>
                <c:ptCount val="7"/>
                <c:pt idx="0">
                  <c:v>5.3670270444282429E-2</c:v>
                </c:pt>
                <c:pt idx="1">
                  <c:v>0.34164309270042781</c:v>
                </c:pt>
                <c:pt idx="2">
                  <c:v>0.25896258081369716</c:v>
                </c:pt>
                <c:pt idx="3">
                  <c:v>0.11244493547924497</c:v>
                </c:pt>
                <c:pt idx="4" formatCode="0%">
                  <c:v>6.346554870056581E-2</c:v>
                </c:pt>
                <c:pt idx="5" formatCode="0%">
                  <c:v>9.3129619019338888E-2</c:v>
                </c:pt>
                <c:pt idx="6" formatCode="0%">
                  <c:v>7.6683952842441824E-2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3B-4E3E-94CD-84152916FD8E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Skaldyr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'Ark1'!$A$2:$A$8</c:f>
              <c:strCache>
                <c:ptCount val="7"/>
                <c:pt idx="0">
                  <c:v>4-7 gange om ugen</c:v>
                </c:pt>
                <c:pt idx="1">
                  <c:v>1-3 gange om ugen</c:v>
                </c:pt>
                <c:pt idx="2">
                  <c:v>En gang hver anden/tredje uge</c:v>
                </c:pt>
                <c:pt idx="3">
                  <c:v>En gang hver måned</c:v>
                </c:pt>
                <c:pt idx="4">
                  <c:v>En gang hver anden måned</c:v>
                </c:pt>
                <c:pt idx="5">
                  <c:v>Sjældnere</c:v>
                </c:pt>
                <c:pt idx="6">
                  <c:v>Aldrig</c:v>
                </c:pt>
              </c:strCache>
            </c:strRef>
          </c:cat>
          <c:val>
            <c:numRef>
              <c:f>'Ark1'!$C$2:$C$8</c:f>
              <c:numCache>
                <c:formatCode>###0%</c:formatCode>
                <c:ptCount val="7"/>
                <c:pt idx="0">
                  <c:v>7.4802001560643119E-3</c:v>
                </c:pt>
                <c:pt idx="1">
                  <c:v>6.0388244460355116E-2</c:v>
                </c:pt>
                <c:pt idx="2">
                  <c:v>0.17029054985802772</c:v>
                </c:pt>
                <c:pt idx="3">
                  <c:v>0.14661415562024643</c:v>
                </c:pt>
                <c:pt idx="4">
                  <c:v>0.12301591163540009</c:v>
                </c:pt>
                <c:pt idx="5">
                  <c:v>0.29614790427805987</c:v>
                </c:pt>
                <c:pt idx="6">
                  <c:v>0.19606303399184585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3B-4E3E-94CD-84152916F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963760"/>
        <c:axId val="418139536"/>
      </c:barChart>
      <c:catAx>
        <c:axId val="53596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18139536"/>
        <c:crosses val="autoZero"/>
        <c:auto val="1"/>
        <c:lblAlgn val="ctr"/>
        <c:lblOffset val="100"/>
        <c:noMultiLvlLbl val="0"/>
      </c:catAx>
      <c:valAx>
        <c:axId val="418139536"/>
        <c:scaling>
          <c:orientation val="minMax"/>
          <c:max val="1"/>
        </c:scaling>
        <c:delete val="0"/>
        <c:axPos val="l"/>
        <c:numFmt formatCode="###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596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023408903425318"/>
          <c:y val="1.0560396633350988E-3"/>
          <c:w val="0.17953186929016307"/>
          <c:h val="9.0755785156485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7992740156878"/>
          <c:y val="0.10105308542646138"/>
          <c:w val="0.38721811830770303"/>
          <c:h val="0.88524536521974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'Ark1'!$A$2:$A$21</c:f>
              <c:strCache>
                <c:ptCount val="20"/>
                <c:pt idx="0">
                  <c:v>Smager godt</c:v>
                </c:pt>
                <c:pt idx="1">
                  <c:v>Lav pris (billigt/på tilbud)</c:v>
                </c:pt>
                <c:pt idx="2">
                  <c:v>Værdi for pengene</c:v>
                </c:pt>
                <c:pt idx="3">
                  <c:v>God kvalitet</c:v>
                </c:pt>
                <c:pt idx="4">
                  <c:v>Sundt</c:v>
                </c:pt>
                <c:pt idx="5">
                  <c:v>Dansk produceret</c:v>
                </c:pt>
                <c:pt idx="6">
                  <c:v>Økologisk</c:v>
                </c:pt>
                <c:pt idx="7">
                  <c:v>God dyrevelfærd</c:v>
                </c:pt>
                <c:pt idx="8">
                  <c:v>Naturlige ingredienser</c:v>
                </c:pt>
                <c:pt idx="9">
                  <c:v>Let tilgængeligt</c:v>
                </c:pt>
                <c:pt idx="10">
                  <c:v>Lokalt produceret</c:v>
                </c:pt>
                <c:pt idx="11">
                  <c:v>Nemt at anvende/tage med</c:v>
                </c:pt>
                <c:pt idx="12">
                  <c:v>Miljørigtigt</c:v>
                </c:pt>
                <c:pt idx="13">
                  <c:v>Intet børnearbejde</c:v>
                </c:pt>
                <c:pt idx="14">
                  <c:v>Klimavenligt</c:v>
                </c:pt>
                <c:pt idx="15">
                  <c:v>Bæredygtigt</c:v>
                </c:pt>
                <c:pt idx="16">
                  <c:v>Ingen kemi</c:v>
                </c:pt>
                <c:pt idx="17">
                  <c:v>Etisk forsvarligt</c:v>
                </c:pt>
                <c:pt idx="18">
                  <c:v>Fair arbejdsvilkår for landmanden/arbejderen</c:v>
                </c:pt>
                <c:pt idx="19">
                  <c:v>Allergivenligt</c:v>
                </c:pt>
              </c:strCache>
            </c:strRef>
          </c:cat>
          <c:val>
            <c:numRef>
              <c:f>'Ark1'!$B$2:$B$21</c:f>
              <c:numCache>
                <c:formatCode>0%</c:formatCode>
                <c:ptCount val="20"/>
                <c:pt idx="0">
                  <c:v>0.69299999999999995</c:v>
                </c:pt>
                <c:pt idx="1">
                  <c:v>0.63300000000000001</c:v>
                </c:pt>
                <c:pt idx="2">
                  <c:v>0.61099999999999999</c:v>
                </c:pt>
                <c:pt idx="3">
                  <c:v>0.57299999999999995</c:v>
                </c:pt>
                <c:pt idx="4">
                  <c:v>0.434</c:v>
                </c:pt>
                <c:pt idx="5">
                  <c:v>0.36</c:v>
                </c:pt>
                <c:pt idx="6">
                  <c:v>0.28999999999999998</c:v>
                </c:pt>
                <c:pt idx="7">
                  <c:v>0.28399999999999997</c:v>
                </c:pt>
                <c:pt idx="8">
                  <c:v>0.221</c:v>
                </c:pt>
                <c:pt idx="9">
                  <c:v>0.221</c:v>
                </c:pt>
                <c:pt idx="10">
                  <c:v>0.20399999999999999</c:v>
                </c:pt>
                <c:pt idx="11">
                  <c:v>0.19400000000000001</c:v>
                </c:pt>
                <c:pt idx="12">
                  <c:v>0.17699999999999999</c:v>
                </c:pt>
                <c:pt idx="13">
                  <c:v>0.16400000000000001</c:v>
                </c:pt>
                <c:pt idx="14">
                  <c:v>0.158</c:v>
                </c:pt>
                <c:pt idx="15">
                  <c:v>0.154</c:v>
                </c:pt>
                <c:pt idx="16">
                  <c:v>0.13600000000000001</c:v>
                </c:pt>
                <c:pt idx="17">
                  <c:v>0.10299999999999999</c:v>
                </c:pt>
                <c:pt idx="18">
                  <c:v>9.6000000000000002E-2</c:v>
                </c:pt>
                <c:pt idx="19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B-49C6-98BF-C25325832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31238128"/>
        <c:axId val="1382695520"/>
      </c:barChart>
      <c:catAx>
        <c:axId val="133123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82695520"/>
        <c:crosses val="autoZero"/>
        <c:auto val="1"/>
        <c:lblAlgn val="ctr"/>
        <c:lblOffset val="100"/>
        <c:noMultiLvlLbl val="0"/>
      </c:catAx>
      <c:valAx>
        <c:axId val="1382695520"/>
        <c:scaling>
          <c:orientation val="minMax"/>
          <c:max val="1"/>
        </c:scaling>
        <c:delete val="0"/>
        <c:axPos val="t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3123812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887992740156878"/>
          <c:y val="0.10363153401005595"/>
          <c:w val="0.38721811830770303"/>
          <c:h val="0.89527369319798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Fisk/fiskepålæg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'Ark1'!$A$2:$A$11</c:f>
              <c:strCache>
                <c:ptCount val="10"/>
                <c:pt idx="0">
                  <c:v>Sundt</c:v>
                </c:pt>
                <c:pt idx="1">
                  <c:v>Friskt</c:v>
                </c:pt>
                <c:pt idx="2">
                  <c:v>Indbydende og lækkert</c:v>
                </c:pt>
                <c:pt idx="3">
                  <c:v>Hurtigt og nemt at tilberede</c:v>
                </c:pt>
                <c:pt idx="4">
                  <c:v>Velegnet til hverdagsmad</c:v>
                </c:pt>
                <c:pt idx="5">
                  <c:v>Lavt fedtindhold</c:v>
                </c:pt>
                <c:pt idx="6">
                  <c:v>Dyrere, men pengene værd</c:v>
                </c:pt>
                <c:pt idx="7">
                  <c:v>Rig på protein</c:v>
                </c:pt>
                <c:pt idx="8">
                  <c:v>Dansk</c:v>
                </c:pt>
                <c:pt idx="9">
                  <c:v>Bedste kvalitet</c:v>
                </c:pt>
              </c:strCache>
            </c:strRef>
          </c:cat>
          <c:val>
            <c:numRef>
              <c:f>'Ark1'!$B$2:$B$11</c:f>
              <c:numCache>
                <c:formatCode>0%</c:formatCode>
                <c:ptCount val="10"/>
                <c:pt idx="0">
                  <c:v>0.56999999999999995</c:v>
                </c:pt>
                <c:pt idx="1">
                  <c:v>0.28999999999999998</c:v>
                </c:pt>
                <c:pt idx="2">
                  <c:v>0.26</c:v>
                </c:pt>
                <c:pt idx="3">
                  <c:v>0.26</c:v>
                </c:pt>
                <c:pt idx="4">
                  <c:v>0.22</c:v>
                </c:pt>
                <c:pt idx="5">
                  <c:v>0.2</c:v>
                </c:pt>
                <c:pt idx="6">
                  <c:v>0.18</c:v>
                </c:pt>
                <c:pt idx="7">
                  <c:v>0.18</c:v>
                </c:pt>
                <c:pt idx="8">
                  <c:v>0.17</c:v>
                </c:pt>
                <c:pt idx="9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B-49C6-98BF-C253258321C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Skaldyr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'Ark1'!$A$2:$A$11</c:f>
              <c:strCache>
                <c:ptCount val="10"/>
                <c:pt idx="0">
                  <c:v>Sundt</c:v>
                </c:pt>
                <c:pt idx="1">
                  <c:v>Friskt</c:v>
                </c:pt>
                <c:pt idx="2">
                  <c:v>Indbydende og lækkert</c:v>
                </c:pt>
                <c:pt idx="3">
                  <c:v>Hurtigt og nemt at tilberede</c:v>
                </c:pt>
                <c:pt idx="4">
                  <c:v>Velegnet til hverdagsmad</c:v>
                </c:pt>
                <c:pt idx="5">
                  <c:v>Lavt fedtindhold</c:v>
                </c:pt>
                <c:pt idx="6">
                  <c:v>Dyrere, men pengene værd</c:v>
                </c:pt>
                <c:pt idx="7">
                  <c:v>Rig på protein</c:v>
                </c:pt>
                <c:pt idx="8">
                  <c:v>Dansk</c:v>
                </c:pt>
                <c:pt idx="9">
                  <c:v>Bedste kvalitet</c:v>
                </c:pt>
              </c:strCache>
            </c:strRef>
          </c:cat>
          <c:val>
            <c:numRef>
              <c:f>'Ark1'!$C$2:$C$11</c:f>
              <c:numCache>
                <c:formatCode>0%</c:formatCode>
                <c:ptCount val="10"/>
                <c:pt idx="0">
                  <c:v>0.51</c:v>
                </c:pt>
                <c:pt idx="1">
                  <c:v>0.33</c:v>
                </c:pt>
                <c:pt idx="2">
                  <c:v>0.35</c:v>
                </c:pt>
                <c:pt idx="3">
                  <c:v>0.26</c:v>
                </c:pt>
                <c:pt idx="4">
                  <c:v>0.18</c:v>
                </c:pt>
                <c:pt idx="5">
                  <c:v>0.26</c:v>
                </c:pt>
                <c:pt idx="6">
                  <c:v>0.18</c:v>
                </c:pt>
                <c:pt idx="7">
                  <c:v>0.16</c:v>
                </c:pt>
                <c:pt idx="8">
                  <c:v>0.19</c:v>
                </c:pt>
                <c:pt idx="9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D9-4967-9F5B-FF47A34C6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31238128"/>
        <c:axId val="1382695520"/>
      </c:barChart>
      <c:catAx>
        <c:axId val="1331238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82695520"/>
        <c:crosses val="autoZero"/>
        <c:auto val="1"/>
        <c:lblAlgn val="ctr"/>
        <c:lblOffset val="100"/>
        <c:noMultiLvlLbl val="0"/>
      </c:catAx>
      <c:valAx>
        <c:axId val="1382695520"/>
        <c:scaling>
          <c:orientation val="minMax"/>
          <c:max val="1"/>
        </c:scaling>
        <c:delete val="0"/>
        <c:axPos val="t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33123812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193393-E247-4DD8-BD69-978D5129950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2EC91108-5106-417C-BE71-D74D66D4C7D0}">
      <dgm:prSet phldrT="[Tekst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da-DK" dirty="0">
              <a:solidFill>
                <a:schemeClr val="tx1"/>
              </a:solidFill>
            </a:rPr>
            <a:t>WWF</a:t>
          </a:r>
        </a:p>
        <a:p>
          <a:r>
            <a:rPr lang="da-DK" b="1" dirty="0">
              <a:solidFill>
                <a:schemeClr val="tx1"/>
              </a:solidFill>
            </a:rPr>
            <a:t>424 g/uge – </a:t>
          </a:r>
        </a:p>
        <a:p>
          <a:r>
            <a:rPr lang="da-DK" b="1" dirty="0">
              <a:solidFill>
                <a:schemeClr val="tx1"/>
              </a:solidFill>
            </a:rPr>
            <a:t>22,1 kg/år</a:t>
          </a:r>
          <a:endParaRPr lang="da-DK" dirty="0">
            <a:solidFill>
              <a:schemeClr val="tx1"/>
            </a:solidFill>
          </a:endParaRPr>
        </a:p>
        <a:p>
          <a:endParaRPr lang="da-DK" dirty="0"/>
        </a:p>
      </dgm:t>
    </dgm:pt>
    <dgm:pt modelId="{1EFF44C4-2BDC-4C1F-9B50-151E6C74D513}" type="parTrans" cxnId="{E1E26254-89C6-433E-A96A-20C3946EE195}">
      <dgm:prSet/>
      <dgm:spPr/>
      <dgm:t>
        <a:bodyPr/>
        <a:lstStyle/>
        <a:p>
          <a:endParaRPr lang="da-DK"/>
        </a:p>
      </dgm:t>
    </dgm:pt>
    <dgm:pt modelId="{32BFAF51-E291-4944-9E7A-E94B1381E6F5}" type="sibTrans" cxnId="{E1E26254-89C6-433E-A96A-20C3946EE195}">
      <dgm:prSet/>
      <dgm:spPr/>
      <dgm:t>
        <a:bodyPr/>
        <a:lstStyle/>
        <a:p>
          <a:endParaRPr lang="da-DK"/>
        </a:p>
      </dgm:t>
    </dgm:pt>
    <dgm:pt modelId="{DF63C2D0-8231-452B-9F70-0A48024727AA}" type="pres">
      <dgm:prSet presAssocID="{9A193393-E247-4DD8-BD69-978D51299508}" presName="Name0" presStyleCnt="0">
        <dgm:presLayoutVars>
          <dgm:dir/>
          <dgm:resizeHandles val="exact"/>
        </dgm:presLayoutVars>
      </dgm:prSet>
      <dgm:spPr/>
    </dgm:pt>
    <dgm:pt modelId="{3A6012BA-F8C1-4E58-960E-53ADE0F5A96F}" type="pres">
      <dgm:prSet presAssocID="{9A193393-E247-4DD8-BD69-978D51299508}" presName="bkgdShp" presStyleLbl="alignAccFollowNode1" presStyleIdx="0" presStyleCnt="1"/>
      <dgm:spPr>
        <a:solidFill>
          <a:schemeClr val="accent2">
            <a:lumMod val="60000"/>
            <a:lumOff val="40000"/>
            <a:alpha val="90000"/>
          </a:schemeClr>
        </a:solidFill>
        <a:ln>
          <a:noFill/>
        </a:ln>
      </dgm:spPr>
    </dgm:pt>
    <dgm:pt modelId="{3A0E1D88-07D9-41B0-A167-9F13B90BFA39}" type="pres">
      <dgm:prSet presAssocID="{9A193393-E247-4DD8-BD69-978D51299508}" presName="linComp" presStyleCnt="0"/>
      <dgm:spPr/>
    </dgm:pt>
    <dgm:pt modelId="{122EA6BC-79A1-4B70-8165-538DA6AF78D5}" type="pres">
      <dgm:prSet presAssocID="{2EC91108-5106-417C-BE71-D74D66D4C7D0}" presName="compNode" presStyleCnt="0"/>
      <dgm:spPr/>
    </dgm:pt>
    <dgm:pt modelId="{1FB59F6E-A4A5-411A-9922-2B06C943E2DE}" type="pres">
      <dgm:prSet presAssocID="{2EC91108-5106-417C-BE71-D74D66D4C7D0}" presName="node" presStyleLbl="node1" presStyleIdx="0" presStyleCnt="1">
        <dgm:presLayoutVars>
          <dgm:bulletEnabled val="1"/>
        </dgm:presLayoutVars>
      </dgm:prSet>
      <dgm:spPr/>
    </dgm:pt>
    <dgm:pt modelId="{92C372A2-7B4C-482D-AA06-6B7086E82665}" type="pres">
      <dgm:prSet presAssocID="{2EC91108-5106-417C-BE71-D74D66D4C7D0}" presName="invisiNode" presStyleLbl="node1" presStyleIdx="0" presStyleCnt="1"/>
      <dgm:spPr/>
    </dgm:pt>
    <dgm:pt modelId="{60DF227F-3D7F-48C2-820D-F659964FEB75}" type="pres">
      <dgm:prSet presAssocID="{2EC91108-5106-417C-BE71-D74D66D4C7D0}" presName="imagNode" presStyleLbl="fgImgPlace1" presStyleIdx="0" presStyleCnt="1" custScaleY="100000" custLinFactNeighborY="0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</dgm:ptLst>
  <dgm:cxnLst>
    <dgm:cxn modelId="{2C125515-F6E9-4244-975A-87C78FA754A5}" type="presOf" srcId="{2EC91108-5106-417C-BE71-D74D66D4C7D0}" destId="{1FB59F6E-A4A5-411A-9922-2B06C943E2DE}" srcOrd="0" destOrd="0" presId="urn:microsoft.com/office/officeart/2005/8/layout/pList2"/>
    <dgm:cxn modelId="{E1E26254-89C6-433E-A96A-20C3946EE195}" srcId="{9A193393-E247-4DD8-BD69-978D51299508}" destId="{2EC91108-5106-417C-BE71-D74D66D4C7D0}" srcOrd="0" destOrd="0" parTransId="{1EFF44C4-2BDC-4C1F-9B50-151E6C74D513}" sibTransId="{32BFAF51-E291-4944-9E7A-E94B1381E6F5}"/>
    <dgm:cxn modelId="{EA5CF495-9BEF-4681-A77B-92983BB1FC45}" type="presOf" srcId="{9A193393-E247-4DD8-BD69-978D51299508}" destId="{DF63C2D0-8231-452B-9F70-0A48024727AA}" srcOrd="0" destOrd="0" presId="urn:microsoft.com/office/officeart/2005/8/layout/pList2"/>
    <dgm:cxn modelId="{C183880C-66BF-4E9D-B7A2-B2BCC6D5B6F4}" type="presParOf" srcId="{DF63C2D0-8231-452B-9F70-0A48024727AA}" destId="{3A6012BA-F8C1-4E58-960E-53ADE0F5A96F}" srcOrd="0" destOrd="0" presId="urn:microsoft.com/office/officeart/2005/8/layout/pList2"/>
    <dgm:cxn modelId="{F0FA48ED-B119-4D3E-B81B-F2882E5CBAB4}" type="presParOf" srcId="{DF63C2D0-8231-452B-9F70-0A48024727AA}" destId="{3A0E1D88-07D9-41B0-A167-9F13B90BFA39}" srcOrd="1" destOrd="0" presId="urn:microsoft.com/office/officeart/2005/8/layout/pList2"/>
    <dgm:cxn modelId="{13D28D0A-EACA-48F9-B244-E2303E9D9BE3}" type="presParOf" srcId="{3A0E1D88-07D9-41B0-A167-9F13B90BFA39}" destId="{122EA6BC-79A1-4B70-8165-538DA6AF78D5}" srcOrd="0" destOrd="0" presId="urn:microsoft.com/office/officeart/2005/8/layout/pList2"/>
    <dgm:cxn modelId="{EC7C4544-4468-4947-9427-714F2A994393}" type="presParOf" srcId="{122EA6BC-79A1-4B70-8165-538DA6AF78D5}" destId="{1FB59F6E-A4A5-411A-9922-2B06C943E2DE}" srcOrd="0" destOrd="0" presId="urn:microsoft.com/office/officeart/2005/8/layout/pList2"/>
    <dgm:cxn modelId="{6506EF79-4983-4233-B456-643291E7793D}" type="presParOf" srcId="{122EA6BC-79A1-4B70-8165-538DA6AF78D5}" destId="{92C372A2-7B4C-482D-AA06-6B7086E82665}" srcOrd="1" destOrd="0" presId="urn:microsoft.com/office/officeart/2005/8/layout/pList2"/>
    <dgm:cxn modelId="{D74FCC00-2261-4B33-8779-06D60B9564DF}" type="presParOf" srcId="{122EA6BC-79A1-4B70-8165-538DA6AF78D5}" destId="{60DF227F-3D7F-48C2-820D-F659964FEB75}" srcOrd="2" destOrd="0" presId="urn:microsoft.com/office/officeart/2005/8/layout/p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04BB56-7DDA-48E2-9718-209CB3D4C4FD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da-DK"/>
        </a:p>
      </dgm:t>
    </dgm:pt>
    <dgm:pt modelId="{068E9838-F4D0-4B2A-8751-4EE258A0FF18}">
      <dgm:prSet phldrT="[Tekst]"/>
      <dgm:spPr/>
      <dgm:t>
        <a:bodyPr/>
        <a:lstStyle/>
        <a:p>
          <a:r>
            <a:rPr lang="da-DK" dirty="0">
              <a:solidFill>
                <a:schemeClr val="tx1"/>
              </a:solidFill>
            </a:rPr>
            <a:t>Vitaminer - D</a:t>
          </a:r>
        </a:p>
      </dgm:t>
    </dgm:pt>
    <dgm:pt modelId="{FA7FE7E7-D6B9-4288-BC61-D32A4B978E5A}" type="parTrans" cxnId="{7912E10C-269B-4610-8FFC-63420BDB3C5D}">
      <dgm:prSet/>
      <dgm:spPr/>
      <dgm:t>
        <a:bodyPr/>
        <a:lstStyle/>
        <a:p>
          <a:endParaRPr lang="da-DK"/>
        </a:p>
      </dgm:t>
    </dgm:pt>
    <dgm:pt modelId="{21B7240E-A66C-470E-95BA-7B28200C7A56}" type="sibTrans" cxnId="{7912E10C-269B-4610-8FFC-63420BDB3C5D}">
      <dgm:prSet/>
      <dgm:spPr/>
      <dgm:t>
        <a:bodyPr/>
        <a:lstStyle/>
        <a:p>
          <a:endParaRPr lang="da-DK"/>
        </a:p>
      </dgm:t>
    </dgm:pt>
    <dgm:pt modelId="{70D7BE9A-F541-4077-B7C7-AC11AADDF0C9}">
      <dgm:prSet phldrT="[Tekst]"/>
      <dgm:spPr/>
      <dgm:t>
        <a:bodyPr/>
        <a:lstStyle/>
        <a:p>
          <a:r>
            <a:rPr lang="da-DK" dirty="0">
              <a:solidFill>
                <a:schemeClr val="tx1"/>
              </a:solidFill>
            </a:rPr>
            <a:t>Mineraler – jod og selen</a:t>
          </a:r>
        </a:p>
      </dgm:t>
    </dgm:pt>
    <dgm:pt modelId="{EBEB6B07-E636-421D-A1C5-B080E4E50574}" type="parTrans" cxnId="{0F3F068A-4B7B-41FC-B87B-53F4858B92ED}">
      <dgm:prSet/>
      <dgm:spPr/>
      <dgm:t>
        <a:bodyPr/>
        <a:lstStyle/>
        <a:p>
          <a:endParaRPr lang="da-DK"/>
        </a:p>
      </dgm:t>
    </dgm:pt>
    <dgm:pt modelId="{5F2FF191-7523-423A-B6C6-A65C324A4DE0}" type="sibTrans" cxnId="{0F3F068A-4B7B-41FC-B87B-53F4858B92ED}">
      <dgm:prSet/>
      <dgm:spPr/>
      <dgm:t>
        <a:bodyPr/>
        <a:lstStyle/>
        <a:p>
          <a:endParaRPr lang="da-DK"/>
        </a:p>
      </dgm:t>
    </dgm:pt>
    <dgm:pt modelId="{2A008478-E454-44F7-9D3F-6E85059BB436}">
      <dgm:prSet phldrT="[Tekst]"/>
      <dgm:spPr/>
      <dgm:t>
        <a:bodyPr/>
        <a:lstStyle/>
        <a:p>
          <a:r>
            <a:rPr lang="da-DK" dirty="0">
              <a:solidFill>
                <a:schemeClr val="tx1"/>
              </a:solidFill>
            </a:rPr>
            <a:t>Protein – høj biotilgængelig kvalitet</a:t>
          </a:r>
        </a:p>
      </dgm:t>
    </dgm:pt>
    <dgm:pt modelId="{399126DD-3690-4B22-AFC6-AF8E94F3736E}" type="parTrans" cxnId="{B9CDE916-A523-433B-89AC-7168ABA06B93}">
      <dgm:prSet/>
      <dgm:spPr/>
      <dgm:t>
        <a:bodyPr/>
        <a:lstStyle/>
        <a:p>
          <a:endParaRPr lang="da-DK"/>
        </a:p>
      </dgm:t>
    </dgm:pt>
    <dgm:pt modelId="{A6D51647-74F0-4801-9CB0-834F995EEFD1}" type="sibTrans" cxnId="{B9CDE916-A523-433B-89AC-7168ABA06B93}">
      <dgm:prSet/>
      <dgm:spPr/>
      <dgm:t>
        <a:bodyPr/>
        <a:lstStyle/>
        <a:p>
          <a:endParaRPr lang="da-DK"/>
        </a:p>
      </dgm:t>
    </dgm:pt>
    <dgm:pt modelId="{019E7BE2-92D3-4775-AFFF-D03E9CD2C7B6}">
      <dgm:prSet phldrT="[Tekst]"/>
      <dgm:spPr/>
      <dgm:t>
        <a:bodyPr/>
        <a:lstStyle/>
        <a:p>
          <a:r>
            <a:rPr lang="da-DK" dirty="0">
              <a:solidFill>
                <a:schemeClr val="tx1"/>
              </a:solidFill>
            </a:rPr>
            <a:t>Essentielle fedtsyrer</a:t>
          </a:r>
        </a:p>
      </dgm:t>
    </dgm:pt>
    <dgm:pt modelId="{FAC4B330-3CDD-4957-9FAA-096A1F31999A}" type="parTrans" cxnId="{50506E66-DCE4-4EF4-9BC9-CA7E1D24FC7D}">
      <dgm:prSet/>
      <dgm:spPr/>
      <dgm:t>
        <a:bodyPr/>
        <a:lstStyle/>
        <a:p>
          <a:endParaRPr lang="da-DK"/>
        </a:p>
      </dgm:t>
    </dgm:pt>
    <dgm:pt modelId="{8D9BA324-E57C-4665-B29F-5960396E7180}" type="sibTrans" cxnId="{50506E66-DCE4-4EF4-9BC9-CA7E1D24FC7D}">
      <dgm:prSet/>
      <dgm:spPr/>
      <dgm:t>
        <a:bodyPr/>
        <a:lstStyle/>
        <a:p>
          <a:endParaRPr lang="da-DK"/>
        </a:p>
      </dgm:t>
    </dgm:pt>
    <dgm:pt modelId="{D7449641-59CD-4213-A115-155F4D198D89}">
      <dgm:prSet phldrT="[Tekst]"/>
      <dgm:spPr/>
      <dgm:t>
        <a:bodyPr/>
        <a:lstStyle/>
        <a:p>
          <a:r>
            <a:rPr lang="da-DK" dirty="0">
              <a:solidFill>
                <a:schemeClr val="tx1"/>
              </a:solidFill>
            </a:rPr>
            <a:t>Lokalt – nogle af de bedste spisefisk</a:t>
          </a:r>
        </a:p>
      </dgm:t>
    </dgm:pt>
    <dgm:pt modelId="{EFBF8F0E-27E2-4618-B554-8A3CE131447C}" type="parTrans" cxnId="{3705E576-7775-49D3-A284-CF3A5D9180B0}">
      <dgm:prSet/>
      <dgm:spPr/>
      <dgm:t>
        <a:bodyPr/>
        <a:lstStyle/>
        <a:p>
          <a:endParaRPr lang="da-DK"/>
        </a:p>
      </dgm:t>
    </dgm:pt>
    <dgm:pt modelId="{F00939A2-A54A-49DE-9797-9C2064EEC380}" type="sibTrans" cxnId="{3705E576-7775-49D3-A284-CF3A5D9180B0}">
      <dgm:prSet/>
      <dgm:spPr/>
      <dgm:t>
        <a:bodyPr/>
        <a:lstStyle/>
        <a:p>
          <a:endParaRPr lang="da-DK"/>
        </a:p>
      </dgm:t>
    </dgm:pt>
    <dgm:pt modelId="{7762205F-352D-4198-A561-1FA79BC6E938}" type="pres">
      <dgm:prSet presAssocID="{5B04BB56-7DDA-48E2-9718-209CB3D4C4FD}" presName="Name0" presStyleCnt="0">
        <dgm:presLayoutVars>
          <dgm:chMax val="7"/>
          <dgm:chPref val="7"/>
          <dgm:dir/>
        </dgm:presLayoutVars>
      </dgm:prSet>
      <dgm:spPr/>
    </dgm:pt>
    <dgm:pt modelId="{B91E754A-75F5-4F83-92BE-CCA57E3CB66E}" type="pres">
      <dgm:prSet presAssocID="{5B04BB56-7DDA-48E2-9718-209CB3D4C4FD}" presName="Name1" presStyleCnt="0"/>
      <dgm:spPr/>
    </dgm:pt>
    <dgm:pt modelId="{BE8BB548-B7CE-4288-A8F9-1EA1011BD977}" type="pres">
      <dgm:prSet presAssocID="{5B04BB56-7DDA-48E2-9718-209CB3D4C4FD}" presName="cycle" presStyleCnt="0"/>
      <dgm:spPr/>
    </dgm:pt>
    <dgm:pt modelId="{B956071E-03CF-4E24-8C07-ADC82A8E867C}" type="pres">
      <dgm:prSet presAssocID="{5B04BB56-7DDA-48E2-9718-209CB3D4C4FD}" presName="srcNode" presStyleLbl="node1" presStyleIdx="0" presStyleCnt="5"/>
      <dgm:spPr/>
    </dgm:pt>
    <dgm:pt modelId="{11E0C1EA-FFF8-41BA-BEA7-D72BAEB6DBC1}" type="pres">
      <dgm:prSet presAssocID="{5B04BB56-7DDA-48E2-9718-209CB3D4C4FD}" presName="conn" presStyleLbl="parChTrans1D2" presStyleIdx="0" presStyleCnt="1"/>
      <dgm:spPr/>
    </dgm:pt>
    <dgm:pt modelId="{94CE8986-0A71-4BD9-B1E9-BA6DAE8BA677}" type="pres">
      <dgm:prSet presAssocID="{5B04BB56-7DDA-48E2-9718-209CB3D4C4FD}" presName="extraNode" presStyleLbl="node1" presStyleIdx="0" presStyleCnt="5"/>
      <dgm:spPr/>
    </dgm:pt>
    <dgm:pt modelId="{D0151403-E00C-4D16-A728-6ABF589C09DF}" type="pres">
      <dgm:prSet presAssocID="{5B04BB56-7DDA-48E2-9718-209CB3D4C4FD}" presName="dstNode" presStyleLbl="node1" presStyleIdx="0" presStyleCnt="5"/>
      <dgm:spPr/>
    </dgm:pt>
    <dgm:pt modelId="{59A2D1CB-15C6-426F-9EC7-B28D46B5086F}" type="pres">
      <dgm:prSet presAssocID="{068E9838-F4D0-4B2A-8751-4EE258A0FF18}" presName="text_1" presStyleLbl="node1" presStyleIdx="0" presStyleCnt="5">
        <dgm:presLayoutVars>
          <dgm:bulletEnabled val="1"/>
        </dgm:presLayoutVars>
      </dgm:prSet>
      <dgm:spPr/>
    </dgm:pt>
    <dgm:pt modelId="{35AABDB0-E313-4053-8305-DF931CBD335C}" type="pres">
      <dgm:prSet presAssocID="{068E9838-F4D0-4B2A-8751-4EE258A0FF18}" presName="accent_1" presStyleCnt="0"/>
      <dgm:spPr/>
    </dgm:pt>
    <dgm:pt modelId="{36C626F2-26A4-4F46-ADCA-4F27633058CD}" type="pres">
      <dgm:prSet presAssocID="{068E9838-F4D0-4B2A-8751-4EE258A0FF18}" presName="accentRepeatNode" presStyleLbl="solidFgAcc1" presStyleIdx="0" presStyleCnt="5"/>
      <dgm:spPr/>
    </dgm:pt>
    <dgm:pt modelId="{DF7B3EB2-ECA3-4E30-B174-A3042854C485}" type="pres">
      <dgm:prSet presAssocID="{70D7BE9A-F541-4077-B7C7-AC11AADDF0C9}" presName="text_2" presStyleLbl="node1" presStyleIdx="1" presStyleCnt="5">
        <dgm:presLayoutVars>
          <dgm:bulletEnabled val="1"/>
        </dgm:presLayoutVars>
      </dgm:prSet>
      <dgm:spPr/>
    </dgm:pt>
    <dgm:pt modelId="{B6ED53BE-D7D5-4358-844D-440DF998513E}" type="pres">
      <dgm:prSet presAssocID="{70D7BE9A-F541-4077-B7C7-AC11AADDF0C9}" presName="accent_2" presStyleCnt="0"/>
      <dgm:spPr/>
    </dgm:pt>
    <dgm:pt modelId="{77696701-CFCF-48DF-AEFE-6857B8194800}" type="pres">
      <dgm:prSet presAssocID="{70D7BE9A-F541-4077-B7C7-AC11AADDF0C9}" presName="accentRepeatNode" presStyleLbl="solidFgAcc1" presStyleIdx="1" presStyleCnt="5"/>
      <dgm:spPr/>
    </dgm:pt>
    <dgm:pt modelId="{127C6E8C-9C56-45D7-9D33-E19C703BBAE7}" type="pres">
      <dgm:prSet presAssocID="{2A008478-E454-44F7-9D3F-6E85059BB436}" presName="text_3" presStyleLbl="node1" presStyleIdx="2" presStyleCnt="5">
        <dgm:presLayoutVars>
          <dgm:bulletEnabled val="1"/>
        </dgm:presLayoutVars>
      </dgm:prSet>
      <dgm:spPr/>
    </dgm:pt>
    <dgm:pt modelId="{4438D449-C351-4F07-8DB3-7FD4F14DE389}" type="pres">
      <dgm:prSet presAssocID="{2A008478-E454-44F7-9D3F-6E85059BB436}" presName="accent_3" presStyleCnt="0"/>
      <dgm:spPr/>
    </dgm:pt>
    <dgm:pt modelId="{A9B3D7A8-94D1-472B-BB14-D19E7C9F1547}" type="pres">
      <dgm:prSet presAssocID="{2A008478-E454-44F7-9D3F-6E85059BB436}" presName="accentRepeatNode" presStyleLbl="solidFgAcc1" presStyleIdx="2" presStyleCnt="5"/>
      <dgm:spPr/>
    </dgm:pt>
    <dgm:pt modelId="{726E785A-550A-41F0-BB06-3B46D39F11A9}" type="pres">
      <dgm:prSet presAssocID="{019E7BE2-92D3-4775-AFFF-D03E9CD2C7B6}" presName="text_4" presStyleLbl="node1" presStyleIdx="3" presStyleCnt="5">
        <dgm:presLayoutVars>
          <dgm:bulletEnabled val="1"/>
        </dgm:presLayoutVars>
      </dgm:prSet>
      <dgm:spPr/>
    </dgm:pt>
    <dgm:pt modelId="{5909160C-05ED-452B-A5E8-EE1312E120BF}" type="pres">
      <dgm:prSet presAssocID="{019E7BE2-92D3-4775-AFFF-D03E9CD2C7B6}" presName="accent_4" presStyleCnt="0"/>
      <dgm:spPr/>
    </dgm:pt>
    <dgm:pt modelId="{9C918008-7B58-447E-9688-0C8635831008}" type="pres">
      <dgm:prSet presAssocID="{019E7BE2-92D3-4775-AFFF-D03E9CD2C7B6}" presName="accentRepeatNode" presStyleLbl="solidFgAcc1" presStyleIdx="3" presStyleCnt="5"/>
      <dgm:spPr/>
    </dgm:pt>
    <dgm:pt modelId="{B0A15C46-69C3-465B-90F2-5A242C0EE069}" type="pres">
      <dgm:prSet presAssocID="{D7449641-59CD-4213-A115-155F4D198D89}" presName="text_5" presStyleLbl="node1" presStyleIdx="4" presStyleCnt="5">
        <dgm:presLayoutVars>
          <dgm:bulletEnabled val="1"/>
        </dgm:presLayoutVars>
      </dgm:prSet>
      <dgm:spPr/>
    </dgm:pt>
    <dgm:pt modelId="{B2D4AE1C-F4EC-4B66-AA1B-5CC6B19F518F}" type="pres">
      <dgm:prSet presAssocID="{D7449641-59CD-4213-A115-155F4D198D89}" presName="accent_5" presStyleCnt="0"/>
      <dgm:spPr/>
    </dgm:pt>
    <dgm:pt modelId="{E57510F1-8305-4708-BBBD-59CA20BC434F}" type="pres">
      <dgm:prSet presAssocID="{D7449641-59CD-4213-A115-155F4D198D89}" presName="accentRepeatNode" presStyleLbl="solidFgAcc1" presStyleIdx="4" presStyleCnt="5"/>
      <dgm:spPr/>
    </dgm:pt>
  </dgm:ptLst>
  <dgm:cxnLst>
    <dgm:cxn modelId="{AC773208-A242-4EF2-94E0-10622A99FB7F}" type="presOf" srcId="{5B04BB56-7DDA-48E2-9718-209CB3D4C4FD}" destId="{7762205F-352D-4198-A561-1FA79BC6E938}" srcOrd="0" destOrd="0" presId="urn:microsoft.com/office/officeart/2008/layout/VerticalCurvedList"/>
    <dgm:cxn modelId="{7912E10C-269B-4610-8FFC-63420BDB3C5D}" srcId="{5B04BB56-7DDA-48E2-9718-209CB3D4C4FD}" destId="{068E9838-F4D0-4B2A-8751-4EE258A0FF18}" srcOrd="0" destOrd="0" parTransId="{FA7FE7E7-D6B9-4288-BC61-D32A4B978E5A}" sibTransId="{21B7240E-A66C-470E-95BA-7B28200C7A56}"/>
    <dgm:cxn modelId="{EAA57914-0FB5-4960-92DC-BA3D5456A543}" type="presOf" srcId="{D7449641-59CD-4213-A115-155F4D198D89}" destId="{B0A15C46-69C3-465B-90F2-5A242C0EE069}" srcOrd="0" destOrd="0" presId="urn:microsoft.com/office/officeart/2008/layout/VerticalCurvedList"/>
    <dgm:cxn modelId="{B9CDE916-A523-433B-89AC-7168ABA06B93}" srcId="{5B04BB56-7DDA-48E2-9718-209CB3D4C4FD}" destId="{2A008478-E454-44F7-9D3F-6E85059BB436}" srcOrd="2" destOrd="0" parTransId="{399126DD-3690-4B22-AFC6-AF8E94F3736E}" sibTransId="{A6D51647-74F0-4801-9CB0-834F995EEFD1}"/>
    <dgm:cxn modelId="{39FB3218-1148-429A-A379-B718E0B095BE}" type="presOf" srcId="{70D7BE9A-F541-4077-B7C7-AC11AADDF0C9}" destId="{DF7B3EB2-ECA3-4E30-B174-A3042854C485}" srcOrd="0" destOrd="0" presId="urn:microsoft.com/office/officeart/2008/layout/VerticalCurvedList"/>
    <dgm:cxn modelId="{0FA9352A-BACA-4A73-A7EB-AF0A7BDB0E92}" type="presOf" srcId="{2A008478-E454-44F7-9D3F-6E85059BB436}" destId="{127C6E8C-9C56-45D7-9D33-E19C703BBAE7}" srcOrd="0" destOrd="0" presId="urn:microsoft.com/office/officeart/2008/layout/VerticalCurvedList"/>
    <dgm:cxn modelId="{283E6D2F-E647-4201-8BB1-5D63B9E100DE}" type="presOf" srcId="{019E7BE2-92D3-4775-AFFF-D03E9CD2C7B6}" destId="{726E785A-550A-41F0-BB06-3B46D39F11A9}" srcOrd="0" destOrd="0" presId="urn:microsoft.com/office/officeart/2008/layout/VerticalCurvedList"/>
    <dgm:cxn modelId="{50506E66-DCE4-4EF4-9BC9-CA7E1D24FC7D}" srcId="{5B04BB56-7DDA-48E2-9718-209CB3D4C4FD}" destId="{019E7BE2-92D3-4775-AFFF-D03E9CD2C7B6}" srcOrd="3" destOrd="0" parTransId="{FAC4B330-3CDD-4957-9FAA-096A1F31999A}" sibTransId="{8D9BA324-E57C-4665-B29F-5960396E7180}"/>
    <dgm:cxn modelId="{3705E576-7775-49D3-A284-CF3A5D9180B0}" srcId="{5B04BB56-7DDA-48E2-9718-209CB3D4C4FD}" destId="{D7449641-59CD-4213-A115-155F4D198D89}" srcOrd="4" destOrd="0" parTransId="{EFBF8F0E-27E2-4618-B554-8A3CE131447C}" sibTransId="{F00939A2-A54A-49DE-9797-9C2064EEC380}"/>
    <dgm:cxn modelId="{0F3F068A-4B7B-41FC-B87B-53F4858B92ED}" srcId="{5B04BB56-7DDA-48E2-9718-209CB3D4C4FD}" destId="{70D7BE9A-F541-4077-B7C7-AC11AADDF0C9}" srcOrd="1" destOrd="0" parTransId="{EBEB6B07-E636-421D-A1C5-B080E4E50574}" sibTransId="{5F2FF191-7523-423A-B6C6-A65C324A4DE0}"/>
    <dgm:cxn modelId="{DB2DAC96-99BD-4C23-8AE9-0253149E08FB}" type="presOf" srcId="{068E9838-F4D0-4B2A-8751-4EE258A0FF18}" destId="{59A2D1CB-15C6-426F-9EC7-B28D46B5086F}" srcOrd="0" destOrd="0" presId="urn:microsoft.com/office/officeart/2008/layout/VerticalCurvedList"/>
    <dgm:cxn modelId="{D84DD2F4-CE20-4E02-9756-DD6A902302E6}" type="presOf" srcId="{21B7240E-A66C-470E-95BA-7B28200C7A56}" destId="{11E0C1EA-FFF8-41BA-BEA7-D72BAEB6DBC1}" srcOrd="0" destOrd="0" presId="urn:microsoft.com/office/officeart/2008/layout/VerticalCurvedList"/>
    <dgm:cxn modelId="{1595A38C-4147-4EA9-903F-5CA9F197AD92}" type="presParOf" srcId="{7762205F-352D-4198-A561-1FA79BC6E938}" destId="{B91E754A-75F5-4F83-92BE-CCA57E3CB66E}" srcOrd="0" destOrd="0" presId="urn:microsoft.com/office/officeart/2008/layout/VerticalCurvedList"/>
    <dgm:cxn modelId="{BD297DDE-73CF-4769-B1AA-309F09312E80}" type="presParOf" srcId="{B91E754A-75F5-4F83-92BE-CCA57E3CB66E}" destId="{BE8BB548-B7CE-4288-A8F9-1EA1011BD977}" srcOrd="0" destOrd="0" presId="urn:microsoft.com/office/officeart/2008/layout/VerticalCurvedList"/>
    <dgm:cxn modelId="{88041847-6BDD-419B-9C33-CA1584329506}" type="presParOf" srcId="{BE8BB548-B7CE-4288-A8F9-1EA1011BD977}" destId="{B956071E-03CF-4E24-8C07-ADC82A8E867C}" srcOrd="0" destOrd="0" presId="urn:microsoft.com/office/officeart/2008/layout/VerticalCurvedList"/>
    <dgm:cxn modelId="{F364864C-52C7-4407-83E6-8BD1FA1CBDED}" type="presParOf" srcId="{BE8BB548-B7CE-4288-A8F9-1EA1011BD977}" destId="{11E0C1EA-FFF8-41BA-BEA7-D72BAEB6DBC1}" srcOrd="1" destOrd="0" presId="urn:microsoft.com/office/officeart/2008/layout/VerticalCurvedList"/>
    <dgm:cxn modelId="{E663D2A2-ED29-42FC-A2ED-2C3886CAEFB4}" type="presParOf" srcId="{BE8BB548-B7CE-4288-A8F9-1EA1011BD977}" destId="{94CE8986-0A71-4BD9-B1E9-BA6DAE8BA677}" srcOrd="2" destOrd="0" presId="urn:microsoft.com/office/officeart/2008/layout/VerticalCurvedList"/>
    <dgm:cxn modelId="{348D9BBC-4E75-488A-B353-30E3FE2A94AD}" type="presParOf" srcId="{BE8BB548-B7CE-4288-A8F9-1EA1011BD977}" destId="{D0151403-E00C-4D16-A728-6ABF589C09DF}" srcOrd="3" destOrd="0" presId="urn:microsoft.com/office/officeart/2008/layout/VerticalCurvedList"/>
    <dgm:cxn modelId="{36C3BD12-8CBF-4471-9A7F-7CE47644E8C9}" type="presParOf" srcId="{B91E754A-75F5-4F83-92BE-CCA57E3CB66E}" destId="{59A2D1CB-15C6-426F-9EC7-B28D46B5086F}" srcOrd="1" destOrd="0" presId="urn:microsoft.com/office/officeart/2008/layout/VerticalCurvedList"/>
    <dgm:cxn modelId="{EF87EF9A-D0F9-4D33-98FE-FA3E91E4AAFE}" type="presParOf" srcId="{B91E754A-75F5-4F83-92BE-CCA57E3CB66E}" destId="{35AABDB0-E313-4053-8305-DF931CBD335C}" srcOrd="2" destOrd="0" presId="urn:microsoft.com/office/officeart/2008/layout/VerticalCurvedList"/>
    <dgm:cxn modelId="{19359200-B652-479A-A008-EF9C39A4B124}" type="presParOf" srcId="{35AABDB0-E313-4053-8305-DF931CBD335C}" destId="{36C626F2-26A4-4F46-ADCA-4F27633058CD}" srcOrd="0" destOrd="0" presId="urn:microsoft.com/office/officeart/2008/layout/VerticalCurvedList"/>
    <dgm:cxn modelId="{31978569-B642-4234-8682-F1D3B983C957}" type="presParOf" srcId="{B91E754A-75F5-4F83-92BE-CCA57E3CB66E}" destId="{DF7B3EB2-ECA3-4E30-B174-A3042854C485}" srcOrd="3" destOrd="0" presId="urn:microsoft.com/office/officeart/2008/layout/VerticalCurvedList"/>
    <dgm:cxn modelId="{FBA0ACE2-8C9D-48DC-A7B7-9C3A63A9D1B4}" type="presParOf" srcId="{B91E754A-75F5-4F83-92BE-CCA57E3CB66E}" destId="{B6ED53BE-D7D5-4358-844D-440DF998513E}" srcOrd="4" destOrd="0" presId="urn:microsoft.com/office/officeart/2008/layout/VerticalCurvedList"/>
    <dgm:cxn modelId="{646ABA76-06B7-44AD-8A25-D95B5A1642EC}" type="presParOf" srcId="{B6ED53BE-D7D5-4358-844D-440DF998513E}" destId="{77696701-CFCF-48DF-AEFE-6857B8194800}" srcOrd="0" destOrd="0" presId="urn:microsoft.com/office/officeart/2008/layout/VerticalCurvedList"/>
    <dgm:cxn modelId="{83254992-1D52-4BF6-81F4-CA88872F3C93}" type="presParOf" srcId="{B91E754A-75F5-4F83-92BE-CCA57E3CB66E}" destId="{127C6E8C-9C56-45D7-9D33-E19C703BBAE7}" srcOrd="5" destOrd="0" presId="urn:microsoft.com/office/officeart/2008/layout/VerticalCurvedList"/>
    <dgm:cxn modelId="{2D82CD0F-8166-4F82-ACBF-7E221D213271}" type="presParOf" srcId="{B91E754A-75F5-4F83-92BE-CCA57E3CB66E}" destId="{4438D449-C351-4F07-8DB3-7FD4F14DE389}" srcOrd="6" destOrd="0" presId="urn:microsoft.com/office/officeart/2008/layout/VerticalCurvedList"/>
    <dgm:cxn modelId="{4D13EA27-BDB7-4609-8E31-9757AC42AEAE}" type="presParOf" srcId="{4438D449-C351-4F07-8DB3-7FD4F14DE389}" destId="{A9B3D7A8-94D1-472B-BB14-D19E7C9F1547}" srcOrd="0" destOrd="0" presId="urn:microsoft.com/office/officeart/2008/layout/VerticalCurvedList"/>
    <dgm:cxn modelId="{6AA07946-8E11-40EB-8C49-06D432845D34}" type="presParOf" srcId="{B91E754A-75F5-4F83-92BE-CCA57E3CB66E}" destId="{726E785A-550A-41F0-BB06-3B46D39F11A9}" srcOrd="7" destOrd="0" presId="urn:microsoft.com/office/officeart/2008/layout/VerticalCurvedList"/>
    <dgm:cxn modelId="{E36E9636-10A1-4D10-9C57-859C1BE90DEF}" type="presParOf" srcId="{B91E754A-75F5-4F83-92BE-CCA57E3CB66E}" destId="{5909160C-05ED-452B-A5E8-EE1312E120BF}" srcOrd="8" destOrd="0" presId="urn:microsoft.com/office/officeart/2008/layout/VerticalCurvedList"/>
    <dgm:cxn modelId="{6F5F3F7D-76AE-46BA-B14C-F89B21CCF63F}" type="presParOf" srcId="{5909160C-05ED-452B-A5E8-EE1312E120BF}" destId="{9C918008-7B58-447E-9688-0C8635831008}" srcOrd="0" destOrd="0" presId="urn:microsoft.com/office/officeart/2008/layout/VerticalCurvedList"/>
    <dgm:cxn modelId="{B90DE2DB-E4D0-4612-A2C2-F782E2A5B328}" type="presParOf" srcId="{B91E754A-75F5-4F83-92BE-CCA57E3CB66E}" destId="{B0A15C46-69C3-465B-90F2-5A242C0EE069}" srcOrd="9" destOrd="0" presId="urn:microsoft.com/office/officeart/2008/layout/VerticalCurvedList"/>
    <dgm:cxn modelId="{6204DE98-BC0F-4FF3-84AE-D9AA62EC22C5}" type="presParOf" srcId="{B91E754A-75F5-4F83-92BE-CCA57E3CB66E}" destId="{B2D4AE1C-F4EC-4B66-AA1B-5CC6B19F518F}" srcOrd="10" destOrd="0" presId="urn:microsoft.com/office/officeart/2008/layout/VerticalCurvedList"/>
    <dgm:cxn modelId="{B95BB3FF-203C-4278-854E-1C938369EC46}" type="presParOf" srcId="{B2D4AE1C-F4EC-4B66-AA1B-5CC6B19F518F}" destId="{E57510F1-8305-4708-BBBD-59CA20BC43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012BA-F8C1-4E58-960E-53ADE0F5A96F}">
      <dsp:nvSpPr>
        <dsp:cNvPr id="0" name=""/>
        <dsp:cNvSpPr/>
      </dsp:nvSpPr>
      <dsp:spPr>
        <a:xfrm>
          <a:off x="0" y="0"/>
          <a:ext cx="2113931" cy="204575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F227F-3D7F-48C2-820D-F659964FEB75}">
      <dsp:nvSpPr>
        <dsp:cNvPr id="0" name=""/>
        <dsp:cNvSpPr/>
      </dsp:nvSpPr>
      <dsp:spPr>
        <a:xfrm>
          <a:off x="63417" y="272767"/>
          <a:ext cx="1987095" cy="15002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59F6E-A4A5-411A-9922-2B06C943E2DE}">
      <dsp:nvSpPr>
        <dsp:cNvPr id="0" name=""/>
        <dsp:cNvSpPr/>
      </dsp:nvSpPr>
      <dsp:spPr>
        <a:xfrm rot="10800000">
          <a:off x="63417" y="2045754"/>
          <a:ext cx="1987095" cy="25003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>
              <a:solidFill>
                <a:schemeClr val="tx1"/>
              </a:solidFill>
            </a:rPr>
            <a:t>WWF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1" kern="1200" dirty="0">
              <a:solidFill>
                <a:schemeClr val="tx1"/>
              </a:solidFill>
            </a:rPr>
            <a:t>424 g/uge –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1" kern="1200" dirty="0">
              <a:solidFill>
                <a:schemeClr val="tx1"/>
              </a:solidFill>
            </a:rPr>
            <a:t>22,1 kg/år</a:t>
          </a:r>
          <a:endParaRPr lang="da-DK" sz="2500" kern="1200" dirty="0">
            <a:solidFill>
              <a:schemeClr val="tx1"/>
            </a:solidFill>
          </a:endParaRP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2500" kern="1200" dirty="0"/>
        </a:p>
      </dsp:txBody>
      <dsp:txXfrm rot="10800000">
        <a:off x="124527" y="2045754"/>
        <a:ext cx="1864875" cy="2439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0C1EA-FFF8-41BA-BEA7-D72BAEB6DBC1}">
      <dsp:nvSpPr>
        <dsp:cNvPr id="0" name=""/>
        <dsp:cNvSpPr/>
      </dsp:nvSpPr>
      <dsp:spPr>
        <a:xfrm>
          <a:off x="-4891832" y="-749635"/>
          <a:ext cx="5826220" cy="5826220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A2D1CB-15C6-426F-9EC7-B28D46B5086F}">
      <dsp:nvSpPr>
        <dsp:cNvPr id="0" name=""/>
        <dsp:cNvSpPr/>
      </dsp:nvSpPr>
      <dsp:spPr>
        <a:xfrm>
          <a:off x="408836" y="270347"/>
          <a:ext cx="5720715" cy="5410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452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>
              <a:solidFill>
                <a:schemeClr val="tx1"/>
              </a:solidFill>
            </a:rPr>
            <a:t>Vitaminer - D</a:t>
          </a:r>
        </a:p>
      </dsp:txBody>
      <dsp:txXfrm>
        <a:off x="408836" y="270347"/>
        <a:ext cx="5720715" cy="541041"/>
      </dsp:txXfrm>
    </dsp:sp>
    <dsp:sp modelId="{36C626F2-26A4-4F46-ADCA-4F27633058CD}">
      <dsp:nvSpPr>
        <dsp:cNvPr id="0" name=""/>
        <dsp:cNvSpPr/>
      </dsp:nvSpPr>
      <dsp:spPr>
        <a:xfrm>
          <a:off x="70685" y="202717"/>
          <a:ext cx="676302" cy="6763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B3EB2-ECA3-4E30-B174-A3042854C485}">
      <dsp:nvSpPr>
        <dsp:cNvPr id="0" name=""/>
        <dsp:cNvSpPr/>
      </dsp:nvSpPr>
      <dsp:spPr>
        <a:xfrm>
          <a:off x="796531" y="1081650"/>
          <a:ext cx="5333020" cy="541041"/>
        </a:xfrm>
        <a:prstGeom prst="rect">
          <a:avLst/>
        </a:prstGeom>
        <a:solidFill>
          <a:schemeClr val="accent2">
            <a:hueOff val="-828277"/>
            <a:satOff val="-4349"/>
            <a:lumOff val="-85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452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>
              <a:solidFill>
                <a:schemeClr val="tx1"/>
              </a:solidFill>
            </a:rPr>
            <a:t>Mineraler – jod og selen</a:t>
          </a:r>
        </a:p>
      </dsp:txBody>
      <dsp:txXfrm>
        <a:off x="796531" y="1081650"/>
        <a:ext cx="5333020" cy="541041"/>
      </dsp:txXfrm>
    </dsp:sp>
    <dsp:sp modelId="{77696701-CFCF-48DF-AEFE-6857B8194800}">
      <dsp:nvSpPr>
        <dsp:cNvPr id="0" name=""/>
        <dsp:cNvSpPr/>
      </dsp:nvSpPr>
      <dsp:spPr>
        <a:xfrm>
          <a:off x="458379" y="1014020"/>
          <a:ext cx="676302" cy="6763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C6E8C-9C56-45D7-9D33-E19C703BBAE7}">
      <dsp:nvSpPr>
        <dsp:cNvPr id="0" name=""/>
        <dsp:cNvSpPr/>
      </dsp:nvSpPr>
      <dsp:spPr>
        <a:xfrm>
          <a:off x="915522" y="1892954"/>
          <a:ext cx="5214029" cy="541041"/>
        </a:xfrm>
        <a:prstGeom prst="rect">
          <a:avLst/>
        </a:prstGeom>
        <a:solidFill>
          <a:schemeClr val="accent2">
            <a:hueOff val="-1656553"/>
            <a:satOff val="-8698"/>
            <a:lumOff val="-17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452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>
              <a:solidFill>
                <a:schemeClr val="tx1"/>
              </a:solidFill>
            </a:rPr>
            <a:t>Protein – høj biotilgængelig kvalitet</a:t>
          </a:r>
        </a:p>
      </dsp:txBody>
      <dsp:txXfrm>
        <a:off x="915522" y="1892954"/>
        <a:ext cx="5214029" cy="541041"/>
      </dsp:txXfrm>
    </dsp:sp>
    <dsp:sp modelId="{A9B3D7A8-94D1-472B-BB14-D19E7C9F1547}">
      <dsp:nvSpPr>
        <dsp:cNvPr id="0" name=""/>
        <dsp:cNvSpPr/>
      </dsp:nvSpPr>
      <dsp:spPr>
        <a:xfrm>
          <a:off x="577371" y="1825323"/>
          <a:ext cx="676302" cy="6763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E785A-550A-41F0-BB06-3B46D39F11A9}">
      <dsp:nvSpPr>
        <dsp:cNvPr id="0" name=""/>
        <dsp:cNvSpPr/>
      </dsp:nvSpPr>
      <dsp:spPr>
        <a:xfrm>
          <a:off x="796531" y="2704257"/>
          <a:ext cx="5333020" cy="541041"/>
        </a:xfrm>
        <a:prstGeom prst="rect">
          <a:avLst/>
        </a:prstGeom>
        <a:solidFill>
          <a:schemeClr val="accent2">
            <a:hueOff val="-2484830"/>
            <a:satOff val="-13047"/>
            <a:lumOff val="-25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452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>
              <a:solidFill>
                <a:schemeClr val="tx1"/>
              </a:solidFill>
            </a:rPr>
            <a:t>Essentielle fedtsyrer</a:t>
          </a:r>
        </a:p>
      </dsp:txBody>
      <dsp:txXfrm>
        <a:off x="796531" y="2704257"/>
        <a:ext cx="5333020" cy="541041"/>
      </dsp:txXfrm>
    </dsp:sp>
    <dsp:sp modelId="{9C918008-7B58-447E-9688-0C8635831008}">
      <dsp:nvSpPr>
        <dsp:cNvPr id="0" name=""/>
        <dsp:cNvSpPr/>
      </dsp:nvSpPr>
      <dsp:spPr>
        <a:xfrm>
          <a:off x="458379" y="2636626"/>
          <a:ext cx="676302" cy="6763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15C46-69C3-465B-90F2-5A242C0EE069}">
      <dsp:nvSpPr>
        <dsp:cNvPr id="0" name=""/>
        <dsp:cNvSpPr/>
      </dsp:nvSpPr>
      <dsp:spPr>
        <a:xfrm>
          <a:off x="408836" y="3515560"/>
          <a:ext cx="5720715" cy="541041"/>
        </a:xfrm>
        <a:prstGeom prst="rect">
          <a:avLst/>
        </a:prstGeom>
        <a:solidFill>
          <a:schemeClr val="accent2">
            <a:hueOff val="-3313107"/>
            <a:satOff val="-17396"/>
            <a:lumOff val="-341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9452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300" kern="1200" dirty="0">
              <a:solidFill>
                <a:schemeClr val="tx1"/>
              </a:solidFill>
            </a:rPr>
            <a:t>Lokalt – nogle af de bedste spisefisk</a:t>
          </a:r>
        </a:p>
      </dsp:txBody>
      <dsp:txXfrm>
        <a:off x="408836" y="3515560"/>
        <a:ext cx="5720715" cy="541041"/>
      </dsp:txXfrm>
    </dsp:sp>
    <dsp:sp modelId="{E57510F1-8305-4708-BBBD-59CA20BC434F}">
      <dsp:nvSpPr>
        <dsp:cNvPr id="0" name=""/>
        <dsp:cNvSpPr/>
      </dsp:nvSpPr>
      <dsp:spPr>
        <a:xfrm>
          <a:off x="70685" y="3447930"/>
          <a:ext cx="676302" cy="6763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692A9-E005-C044-A56F-02674BE2DA99}" type="datetimeFigureOut">
              <a:rPr lang="da-DK" smtClean="0"/>
              <a:t>18-09-2023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CE9BE-8B3E-D24B-A1C2-65CB46C3B3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3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Svada fra forbrugerne</a:t>
            </a:r>
          </a:p>
          <a:p>
            <a:r>
              <a:rPr lang="da-DK" dirty="0"/>
              <a:t>Ben</a:t>
            </a:r>
          </a:p>
          <a:p>
            <a:r>
              <a:rPr lang="da-DK" dirty="0"/>
              <a:t>Lugt</a:t>
            </a:r>
          </a:p>
          <a:p>
            <a:r>
              <a:rPr lang="da-DK" dirty="0"/>
              <a:t>Smag</a:t>
            </a:r>
          </a:p>
          <a:p>
            <a:r>
              <a:rPr lang="da-DK" dirty="0"/>
              <a:t>Kort holdbarhed</a:t>
            </a:r>
          </a:p>
          <a:p>
            <a:endParaRPr lang="da-DK" dirty="0"/>
          </a:p>
          <a:p>
            <a:r>
              <a:rPr lang="da-DK" dirty="0"/>
              <a:t>Kom i gang med produktudvikling</a:t>
            </a:r>
          </a:p>
          <a:p>
            <a:endParaRPr lang="da-DK" dirty="0"/>
          </a:p>
          <a:p>
            <a:r>
              <a:rPr lang="da-DK" dirty="0"/>
              <a:t>Segway til Louise.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CE9BE-8B3E-D24B-A1C2-65CB46C3B3D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15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b4f64630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7b4f64630d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7b4f64630d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a-D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b4f64630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7b4f64630d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7b4f64630d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a-D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b310877e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7b310877e2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27b310877e2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a-D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7b4f64630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7b4f64630d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7b4f64630d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a-D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b4f64630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7b4f64630d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7b4f64630d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a-D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b4f64630d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7b4f64630d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27b4f64630d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da-DK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6E81FF4-3585-78E2-8A5E-1388521B9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E466A02-5FCE-2C7B-791B-BD089119DE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E85FBB6-BF70-83B8-EA70-7B933F231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4" cy="613207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5998545-58EB-294E-9AF2-9464AA237FE2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pic>
        <p:nvPicPr>
          <p:cNvPr id="10" name="Billede 1">
            <a:extLst>
              <a:ext uri="{FF2B5EF4-FFF2-40B4-BE49-F238E27FC236}">
                <a16:creationId xmlns:a16="http://schemas.microsoft.com/office/drawing/2014/main" id="{5D279BCB-DFBF-665B-3718-42F89B4AC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A265328-58E8-686C-5A38-1D62DB9DD5B4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+mj-lt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306363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MEJERI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7EAFEBA-103C-3066-705E-C97BC578B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A0CEACC-256B-7881-A97F-8A56F1800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5C98EA-8810-68DC-276F-E79BFAF39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88327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G+GRØNT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BA7FA4-8A9D-F3A9-EA08-8F7AAE1F47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2CAE306-E140-6B13-22F0-722ADA1350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F499D01-AB87-96F4-160C-4D97088974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2478756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KØD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E008E77A-396B-1D7B-C754-97815F7AD0EC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19813" b="-144"/>
            <a:stretch/>
          </p:blipFill>
          <p:spPr>
            <a:xfrm>
              <a:off x="2481942" y="0"/>
              <a:ext cx="971005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208AA465-9DB3-D34F-D41F-72F469E1EE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79185" b="-144"/>
            <a:stretch/>
          </p:blipFill>
          <p:spPr>
            <a:xfrm rot="10800000">
              <a:off x="0" y="0"/>
              <a:ext cx="248194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9578A431-C3DA-A03E-0410-6BBBC48C46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E817274-0436-E8E4-A9D0-DBBF8746E8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3F258F1-799D-6778-07FE-EB06E7F97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87000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OODSERVIC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64" r="19928" b="99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A19BFC-7BD7-C38B-E827-0EF242A41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320D727-DE2F-077C-0AA2-0C77814F32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76E3A4B-781E-195E-3A48-FA0A484A72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13289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ISK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7C925C4E-5EC5-6D34-E3F1-D4F44D475B14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43876" b="14482"/>
            <a:stretch/>
          </p:blipFill>
          <p:spPr>
            <a:xfrm>
              <a:off x="4258490" y="0"/>
              <a:ext cx="79335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70CEE738-E4B6-2976-A63E-B1F3330951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76154" b="14482"/>
            <a:stretch/>
          </p:blipFill>
          <p:spPr>
            <a:xfrm flipH="1">
              <a:off x="0" y="0"/>
              <a:ext cx="42584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50AC1CC3-5754-890E-33AE-E8D44E4AE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4D67748-B024-BBE3-E0D3-5927ADD67B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CCADAD4C-91CA-83C2-BF39-A9D5A22E8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2518848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>
            <a:extLst>
              <a:ext uri="{FF2B5EF4-FFF2-40B4-BE49-F238E27FC236}">
                <a16:creationId xmlns:a16="http://schemas.microsoft.com/office/drawing/2014/main" id="{99506D94-5B4E-52A1-2B6C-53408B7DA397}"/>
              </a:ext>
            </a:extLst>
          </p:cNvPr>
          <p:cNvGrpSpPr/>
          <p:nvPr userDrawn="1"/>
        </p:nvGrpSpPr>
        <p:grpSpPr>
          <a:xfrm>
            <a:off x="-261260" y="0"/>
            <a:ext cx="12453260" cy="6858000"/>
            <a:chOff x="-261260" y="0"/>
            <a:chExt cx="12453260" cy="6858000"/>
          </a:xfrm>
        </p:grpSpPr>
        <p:pic>
          <p:nvPicPr>
            <p:cNvPr id="3" name="Billede 2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131BDF46-4643-218F-5E23-C39A8CB87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7" r="10112" b="40361"/>
            <a:stretch/>
          </p:blipFill>
          <p:spPr>
            <a:xfrm rot="16200000">
              <a:off x="7069183" y="1735183"/>
              <a:ext cx="6858000" cy="3387634"/>
            </a:xfrm>
            <a:prstGeom prst="rect">
              <a:avLst/>
            </a:prstGeom>
          </p:spPr>
        </p:pic>
        <p:pic>
          <p:nvPicPr>
            <p:cNvPr id="4" name="Billede 3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64548F2D-0F24-1A75-7BB0-8772B97380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A0F49C-9F93-3B4A-81CA-FF4E2FEF1C59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223158" y="2090694"/>
            <a:ext cx="8339942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" pitchFamily="2" charset="0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800" b="0" i="0">
                <a:latin typeface="Helvetica" pitchFamily="2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Helvetica" pitchFamily="2" charset="0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DB4753-CF7E-744E-A07A-44B30FE6C62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23158" y="1234441"/>
            <a:ext cx="8339942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53AEDB9-8F1A-CBFD-5D75-85ABA9C7B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911BED6-8AF4-7E47-EBF0-7A62AFDDA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6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u. billede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54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32C31DD6-824A-6D8B-C3C8-187252928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50855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, redigerbar baggr.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C716752-27B0-B08A-44D5-F7AC8D281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153" y="674679"/>
            <a:ext cx="10049693" cy="7087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Overskrift + mulighed for baggrundsbillede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309F488-3BCB-55BD-23AD-0B60D2325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154" y="1654538"/>
            <a:ext cx="10031821" cy="354892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  <a:lvl2pPr marL="609585" indent="0">
              <a:buNone/>
              <a:defRPr sz="2000"/>
            </a:lvl2pPr>
            <a:lvl3pPr marL="1219170" indent="0">
              <a:buNone/>
              <a:defRPr sz="2000"/>
            </a:lvl3pPr>
            <a:lvl4pPr marL="1828755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540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indhold hvide logoer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D64C4E1-5233-1594-E416-62AEEDCBF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308" y="5250945"/>
            <a:ext cx="839443" cy="1324851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816A04A-1C42-B072-6E5E-142145AE99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1102" y="5988208"/>
            <a:ext cx="1007997" cy="587589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06327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Indhold sorte 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2697DCF-49E6-A843-8DC3-B04F2F856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AA718B1-2B2A-45A5-A9D2-AB72F016B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3AB76BC9-B934-A9E5-6464-FC346DF4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8ACBCA9-F12F-D5A2-3ECD-36C97C2188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5521AC6A-150E-64D7-C9D4-A575DEF1B8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2172AFC-9644-B6C5-E752-05A5F9CEDA84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bg1"/>
                </a:solidFill>
                <a:latin typeface="+mj-lt"/>
              </a:rPr>
              <a:t>EXECUTIVE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B9BF529-73B8-8FCD-C92C-73E59501BD89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Helvetica" pitchFamily="2" charset="0"/>
              </a:rPr>
              <a:t>HVOR GODE RÅVARER MØDES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B5C674DA-28E7-27F2-B0D2-F6A5C41324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4075" y="2750695"/>
            <a:ext cx="2423636" cy="38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CBD8A3-3919-CB4E-B249-2C76A5ADC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0897" y="1271939"/>
            <a:ext cx="9094223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54E78C-49BA-364A-9F64-B4A82F352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0897" y="2251091"/>
            <a:ext cx="3733995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83AD84-6290-8842-9B51-C435A2D5A8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46259" y="2251091"/>
            <a:ext cx="5138861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4A85C61-2AE8-F4B1-2459-7744B7465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7D1F3F4-E302-B492-4C37-3A51F409D9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2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u.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2AB7A88-DF8E-0AC2-0B1A-F61D79367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7469CCA-80C3-A6AD-4FF9-1F0921EF4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4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443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6E81FF4-3585-78E2-8A5E-1388521B9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E466A02-5FCE-2C7B-791B-BD089119DE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E85FBB6-BF70-83B8-EA70-7B933F231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4" cy="613207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5998545-58EB-294E-9AF2-9464AA237FE2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pic>
        <p:nvPicPr>
          <p:cNvPr id="10" name="Billede 1">
            <a:extLst>
              <a:ext uri="{FF2B5EF4-FFF2-40B4-BE49-F238E27FC236}">
                <a16:creationId xmlns:a16="http://schemas.microsoft.com/office/drawing/2014/main" id="{5D279BCB-DFBF-665B-3718-42F89B4AC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A265328-58E8-686C-5A38-1D62DB9DD5B4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+mj-lt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784963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3AB76BC9-B934-A9E5-6464-FC346DF4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8ACBCA9-F12F-D5A2-3ECD-36C97C2188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5521AC6A-150E-64D7-C9D4-A575DEF1B8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2172AFC-9644-B6C5-E752-05A5F9CEDA84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bg1"/>
                </a:solidFill>
                <a:latin typeface="+mj-lt"/>
              </a:rPr>
              <a:t>EXECUTIVE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B9BF529-73B8-8FCD-C92C-73E59501BD89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Helvetica" pitchFamily="2" charset="0"/>
              </a:rPr>
              <a:t>HVOR GODE RÅVARER MØDES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B5C674DA-28E7-27F2-B0D2-F6A5C41324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4075" y="2750695"/>
            <a:ext cx="2423636" cy="38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6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hvid tekst_baggr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3E954B5-0DF8-0759-82D7-CF99837C80C6}"/>
              </a:ext>
            </a:extLst>
          </p:cNvPr>
          <p:cNvSpPr/>
          <p:nvPr userDrawn="1"/>
        </p:nvSpPr>
        <p:spPr>
          <a:xfrm>
            <a:off x="3179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864F53D0-97BE-EBE6-565E-4DE408BF5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F7D46161-21A2-2CCC-977E-F758630B63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67467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ts val="7020"/>
              </a:lnSpc>
              <a:buNone/>
              <a:defRPr sz="6600" b="0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F8D2A49-95E8-8EC4-4A59-C86F0CEB21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3402" y="4945907"/>
            <a:ext cx="1032719" cy="16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8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784BBED-9085-F1BA-7E09-F588A7A6D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F307921-E139-1A24-ED3E-1791B1D256AC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B8E29CE-3B55-8273-1952-FB1AE7F514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5" cy="613207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7654CF8-FC36-3F4E-4972-83E44CCF48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49410C2-6F60-02CB-E74E-711AF10B1ECE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18AE382-66A5-CB12-F06F-3D18CDAE69AB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Helvetica" pitchFamily="2" charset="0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264860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A23D7E8-7283-3921-88E3-67D37D5D4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8283C669-D2F7-6F08-D149-1F74C9A1D138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DD5FD60-788E-98FE-5DB1-5B7257996902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tx1"/>
                </a:solidFill>
                <a:latin typeface="+mj-lt"/>
              </a:rPr>
              <a:t>EXECUTIVE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7ED21E6-1E6A-B39C-B515-5EB26DFEB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4075" y="2750694"/>
            <a:ext cx="2423636" cy="382510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C2E8EE78-4E45-54DA-2E3F-F5975D09014C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+mj-lt"/>
              </a:rPr>
              <a:t>HVOR GODE RÅVARER MØDES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820A7C9-D26B-E44C-C986-433352AF2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E0F5D0D7-FC9B-F630-AE91-CD09BFE6B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88"/>
          <a:stretch/>
        </p:blipFill>
        <p:spPr>
          <a:xfrm rot="16200000">
            <a:off x="2666999" y="-2667000"/>
            <a:ext cx="6858002" cy="12192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78E3B10-5177-D882-DA2B-5CA711069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8492A7C-CD4E-359D-9719-3730AFB0F6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E1E089F-0AB0-787D-1CB4-9400316306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10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A305C939-8D6F-D839-EE10-C1F5F2B944B0}"/>
              </a:ext>
            </a:extLst>
          </p:cNvPr>
          <p:cNvGrpSpPr/>
          <p:nvPr userDrawn="1"/>
        </p:nvGrpSpPr>
        <p:grpSpPr>
          <a:xfrm>
            <a:off x="-2" y="-1"/>
            <a:ext cx="12192002" cy="6858003"/>
            <a:chOff x="-2" y="-1"/>
            <a:chExt cx="12192002" cy="6858003"/>
          </a:xfrm>
        </p:grpSpPr>
        <p:pic>
          <p:nvPicPr>
            <p:cNvPr id="6" name="Billede 5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56FCC500-D170-0F05-5125-A973B43C7D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2280" t="4100" r="14041" b="43853"/>
            <a:stretch/>
          </p:blipFill>
          <p:spPr>
            <a:xfrm rot="16200000">
              <a:off x="6038122" y="704120"/>
              <a:ext cx="6857999" cy="5449757"/>
            </a:xfrm>
            <a:prstGeom prst="rect">
              <a:avLst/>
            </a:prstGeom>
          </p:spPr>
        </p:pic>
        <p:pic>
          <p:nvPicPr>
            <p:cNvPr id="9" name="Billede 8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A256F595-C74D-EC4F-D710-25CD33100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868" t="4100" r="33454" b="91231"/>
            <a:stretch/>
          </p:blipFill>
          <p:spPr>
            <a:xfrm rot="5400000">
              <a:off x="-28082" y="28082"/>
              <a:ext cx="6858000" cy="6801839"/>
            </a:xfrm>
            <a:prstGeom prst="rect">
              <a:avLst/>
            </a:prstGeom>
          </p:spPr>
        </p:pic>
      </p:grpSp>
      <p:pic>
        <p:nvPicPr>
          <p:cNvPr id="10" name="Billede 9">
            <a:extLst>
              <a:ext uri="{FF2B5EF4-FFF2-40B4-BE49-F238E27FC236}">
                <a16:creationId xmlns:a16="http://schemas.microsoft.com/office/drawing/2014/main" id="{8B420CB9-20E0-783B-2F32-B1B03DDB4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0E8029B-294E-C513-9D1B-0CA7CB668E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6AFECE2A-4ABA-8F4B-2C9B-06A9BD68B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89110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hvid tekst_baggr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3E954B5-0DF8-0759-82D7-CF99837C80C6}"/>
              </a:ext>
            </a:extLst>
          </p:cNvPr>
          <p:cNvSpPr/>
          <p:nvPr userDrawn="1"/>
        </p:nvSpPr>
        <p:spPr>
          <a:xfrm>
            <a:off x="3179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864F53D0-97BE-EBE6-565E-4DE408BF5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F7D46161-21A2-2CCC-977E-F758630B63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67467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ts val="7020"/>
              </a:lnSpc>
              <a:buNone/>
              <a:defRPr sz="6600" b="0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F8D2A49-95E8-8EC4-4A59-C86F0CEB21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3402" y="4945907"/>
            <a:ext cx="1032719" cy="16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10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C4131DBE-20BB-C743-5AC0-B1AF86968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73" t="65908" r="44139" b="5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AB86E1-708C-6054-7758-76B75808A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950914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2B5B98C6-2681-8B19-942E-4961DF2923EF}"/>
              </a:ext>
            </a:extLst>
          </p:cNvPr>
          <p:cNvGrpSpPr/>
          <p:nvPr userDrawn="1"/>
        </p:nvGrpSpPr>
        <p:grpSpPr>
          <a:xfrm>
            <a:off x="-261260" y="0"/>
            <a:ext cx="13227814" cy="6858000"/>
            <a:chOff x="-261260" y="0"/>
            <a:chExt cx="13227814" cy="6858000"/>
          </a:xfrm>
        </p:grpSpPr>
        <p:pic>
          <p:nvPicPr>
            <p:cNvPr id="5" name="Billede 4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C4131DBE-20BB-C743-5AC0-B1AF869687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26850"/>
            <a:stretch/>
          </p:blipFill>
          <p:spPr>
            <a:xfrm rot="16200000">
              <a:off x="7456460" y="1347906"/>
              <a:ext cx="6858000" cy="4162188"/>
            </a:xfrm>
            <a:prstGeom prst="rect">
              <a:avLst/>
            </a:prstGeom>
          </p:spPr>
        </p:pic>
        <p:pic>
          <p:nvPicPr>
            <p:cNvPr id="2" name="Billede 1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2054F132-1354-2065-1C4E-58E66B71E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17FFE81D-E55E-B0B3-BEDC-BFD794FBF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863660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MEJERI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7EAFEBA-103C-3066-705E-C97BC578B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A0CEACC-256B-7881-A97F-8A56F1800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5C98EA-8810-68DC-276F-E79BFAF39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5734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G+GRØNT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BA7FA4-8A9D-F3A9-EA08-8F7AAE1F47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2CAE306-E140-6B13-22F0-722ADA1350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F499D01-AB87-96F4-160C-4D97088974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612400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KØD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E008E77A-396B-1D7B-C754-97815F7AD0EC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19813" b="-144"/>
            <a:stretch/>
          </p:blipFill>
          <p:spPr>
            <a:xfrm>
              <a:off x="2481942" y="0"/>
              <a:ext cx="971005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208AA465-9DB3-D34F-D41F-72F469E1EE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79185" b="-144"/>
            <a:stretch/>
          </p:blipFill>
          <p:spPr>
            <a:xfrm rot="10800000">
              <a:off x="0" y="0"/>
              <a:ext cx="248194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9578A431-C3DA-A03E-0410-6BBBC48C46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E817274-0436-E8E4-A9D0-DBBF8746E8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3F258F1-799D-6778-07FE-EB06E7F97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7316159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OODSERVIC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64" r="19928" b="99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A19BFC-7BD7-C38B-E827-0EF242A41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320D727-DE2F-077C-0AA2-0C77814F32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76E3A4B-781E-195E-3A48-FA0A484A72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4110709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ISK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7C925C4E-5EC5-6D34-E3F1-D4F44D475B14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43876" b="14482"/>
            <a:stretch/>
          </p:blipFill>
          <p:spPr>
            <a:xfrm>
              <a:off x="4258490" y="0"/>
              <a:ext cx="79335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70CEE738-E4B6-2976-A63E-B1F3330951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76154" b="14482"/>
            <a:stretch/>
          </p:blipFill>
          <p:spPr>
            <a:xfrm flipH="1">
              <a:off x="0" y="0"/>
              <a:ext cx="42584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50AC1CC3-5754-890E-33AE-E8D44E4AE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4D67748-B024-BBE3-E0D3-5927ADD67B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CCADAD4C-91CA-83C2-BF39-A9D5A22E8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723418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>
            <a:extLst>
              <a:ext uri="{FF2B5EF4-FFF2-40B4-BE49-F238E27FC236}">
                <a16:creationId xmlns:a16="http://schemas.microsoft.com/office/drawing/2014/main" id="{99506D94-5B4E-52A1-2B6C-53408B7DA397}"/>
              </a:ext>
            </a:extLst>
          </p:cNvPr>
          <p:cNvGrpSpPr/>
          <p:nvPr userDrawn="1"/>
        </p:nvGrpSpPr>
        <p:grpSpPr>
          <a:xfrm>
            <a:off x="-261260" y="0"/>
            <a:ext cx="12453260" cy="6858000"/>
            <a:chOff x="-261260" y="0"/>
            <a:chExt cx="12453260" cy="6858000"/>
          </a:xfrm>
        </p:grpSpPr>
        <p:pic>
          <p:nvPicPr>
            <p:cNvPr id="3" name="Billede 2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131BDF46-4643-218F-5E23-C39A8CB87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7" r="10112" b="40361"/>
            <a:stretch/>
          </p:blipFill>
          <p:spPr>
            <a:xfrm rot="16200000">
              <a:off x="7069183" y="1735183"/>
              <a:ext cx="6858000" cy="3387634"/>
            </a:xfrm>
            <a:prstGeom prst="rect">
              <a:avLst/>
            </a:prstGeom>
          </p:spPr>
        </p:pic>
        <p:pic>
          <p:nvPicPr>
            <p:cNvPr id="4" name="Billede 3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64548F2D-0F24-1A75-7BB0-8772B97380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A0F49C-9F93-3B4A-81CA-FF4E2FEF1C59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223158" y="2090694"/>
            <a:ext cx="8339942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" pitchFamily="2" charset="0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800" b="0" i="0">
                <a:latin typeface="Helvetica" pitchFamily="2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Helvetica" pitchFamily="2" charset="0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DB4753-CF7E-744E-A07A-44B30FE6C62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23158" y="1234441"/>
            <a:ext cx="8339942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53AEDB9-8F1A-CBFD-5D75-85ABA9C7B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911BED6-8AF4-7E47-EBF0-7A62AFDDA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73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u. billede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54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32C31DD6-824A-6D8B-C3C8-187252928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621945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, redigerbar baggr.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C716752-27B0-B08A-44D5-F7AC8D281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153" y="674679"/>
            <a:ext cx="10049693" cy="7087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Overskrift + mulighed for baggrundsbillede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309F488-3BCB-55BD-23AD-0B60D2325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154" y="1654538"/>
            <a:ext cx="10031821" cy="354892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  <a:lvl2pPr marL="609585" indent="0">
              <a:buNone/>
              <a:defRPr sz="2000"/>
            </a:lvl2pPr>
            <a:lvl3pPr marL="1219170" indent="0">
              <a:buNone/>
              <a:defRPr sz="2000"/>
            </a:lvl3pPr>
            <a:lvl4pPr marL="1828755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3285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784BBED-9085-F1BA-7E09-F588A7A6D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F307921-E139-1A24-ED3E-1791B1D256AC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B8E29CE-3B55-8273-1952-FB1AE7F514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5" cy="613207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7654CF8-FC36-3F4E-4972-83E44CCF48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49410C2-6F60-02CB-E74E-711AF10B1ECE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18AE382-66A5-CB12-F06F-3D18CDAE69AB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Helvetica" pitchFamily="2" charset="0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1976204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indhold hvide logoer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D64C4E1-5233-1594-E416-62AEEDCBF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308" y="5250945"/>
            <a:ext cx="839443" cy="1324851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816A04A-1C42-B072-6E5E-142145AE99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1102" y="5988208"/>
            <a:ext cx="1007997" cy="587589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4098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Indhold sorte 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2697DCF-49E6-A843-8DC3-B04F2F856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AA718B1-2B2A-45A5-A9D2-AB72F016B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4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CBD8A3-3919-CB4E-B249-2C76A5ADC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0897" y="1271939"/>
            <a:ext cx="9094223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54E78C-49BA-364A-9F64-B4A82F352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0897" y="2251091"/>
            <a:ext cx="3733995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83AD84-6290-8842-9B51-C435A2D5A8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46259" y="2251091"/>
            <a:ext cx="5138861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4A85C61-2AE8-F4B1-2459-7744B7465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7D1F3F4-E302-B492-4C37-3A51F409D9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7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u.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2AB7A88-DF8E-0AC2-0B1A-F61D79367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7469CCA-80C3-A6AD-4FF9-1F0921EF4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5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1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slide - VELKOMMEN_sort tekst">
  <p:cSld name="Frontslide - VELKOMMEN_sort teks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6F7550"/>
          </a:solidFill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09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VELKOMMEN TIL </a:t>
            </a:r>
            <a:endParaRPr/>
          </a:p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FØDEVAREDAGEN</a:t>
            </a:r>
            <a:endParaRPr/>
          </a:p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EXECUTIVE</a:t>
            </a:r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075" y="2750694"/>
            <a:ext cx="2423636" cy="382510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da-DK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HVOR GODE RÅVARER MØDES</a:t>
            </a:r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37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 u.billede">
  <p:cSld name="Intro slide u.bille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310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95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_hvid tekst_baggr. 1">
  <p:cSld name="Breaker slide_hvid tekst_baggr.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6F7550"/>
          </a:solidFill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3179" y="9939"/>
            <a:ext cx="12192000" cy="6858000"/>
          </a:xfrm>
          <a:prstGeom prst="rect">
            <a:avLst/>
          </a:prstGeom>
          <a:solidFill>
            <a:srgbClr val="000000">
              <a:alpha val="509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82901" y="67467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6363"/>
              </a:lnSpc>
              <a:spcBef>
                <a:spcPts val="132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  <a:defRPr sz="6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245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ggrund FG+GRØNT_sort tekst">
  <p:cSld name="Baggrund FG+GRØNT_sort teks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 rotWithShape="1">
          <a:blip r:embed="rId2">
            <a:alphaModFix/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41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A23D7E8-7283-3921-88E3-67D37D5D4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8283C669-D2F7-6F08-D149-1F74C9A1D138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DD5FD60-788E-98FE-5DB1-5B7257996902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tx1"/>
                </a:solidFill>
                <a:latin typeface="+mj-lt"/>
              </a:rPr>
              <a:t>EXECUTIVE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7ED21E6-1E6A-B39C-B515-5EB26DFEB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4075" y="2750694"/>
            <a:ext cx="2423636" cy="382510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C2E8EE78-4E45-54DA-2E3F-F5975D09014C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+mj-lt"/>
              </a:rPr>
              <a:t>HVOR GODE RÅVARER MØDES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820A7C9-D26B-E44C-C986-433352AF2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71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_sort tekst_baggr. 2">
  <p:cSld name="Breaker slide_sort tekst_baggr. 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 descr="Et billede, der indeholder mad, grøntsager&#10;&#10;Automatisk genereret beskrivelse"/>
          <p:cNvPicPr preferRelativeResize="0"/>
          <p:nvPr/>
        </p:nvPicPr>
        <p:blipFill rotWithShape="1">
          <a:blip r:embed="rId2">
            <a:alphaModFix/>
          </a:blip>
          <a:srcRect l="62488"/>
          <a:stretch/>
        </p:blipFill>
        <p:spPr>
          <a:xfrm rot="-5400000">
            <a:off x="2666999" y="-2667000"/>
            <a:ext cx="6858002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529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slide_hvid tekst">
  <p:cSld name="Frontslide_hvid teks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6F7550"/>
          </a:solidFill>
          <a:ln>
            <a:noFill/>
          </a:ln>
        </p:spPr>
      </p:pic>
      <p:sp>
        <p:nvSpPr>
          <p:cNvPr id="43" name="Google Shape;4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9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054" y="372902"/>
            <a:ext cx="3885364" cy="613207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8"/>
          <p:cNvSpPr txBox="1"/>
          <p:nvPr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FØDEVAREDAGEN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EXECUTIVE</a:t>
            </a:r>
            <a:endParaRPr/>
          </a:p>
        </p:txBody>
      </p:sp>
      <p:pic>
        <p:nvPicPr>
          <p:cNvPr id="46" name="Google Shape;4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/>
          <p:nvPr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da-DK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HVOR GODE RÅVARER MØDES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0983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slide - VELKOMMEN_hvid tekst">
  <p:cSld name="Frontslide - VELKOMMEN_hvid teks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6F7550"/>
          </a:solidFill>
          <a:ln>
            <a:noFill/>
          </a:ln>
        </p:spPr>
      </p:pic>
      <p:sp>
        <p:nvSpPr>
          <p:cNvPr id="50" name="Google Shape;50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9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VELKOMMEN TIL </a:t>
            </a:r>
            <a:endParaRPr/>
          </a:p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FØDEVAREDAGEN</a:t>
            </a:r>
            <a:endParaRPr/>
          </a:p>
          <a:p>
            <a:pPr marL="0" marR="0" lvl="0" indent="0" algn="l" rtl="0">
              <a:lnSpc>
                <a:spcPct val="9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EXECUTIVE</a:t>
            </a:r>
            <a:endParaRPr/>
          </a:p>
        </p:txBody>
      </p:sp>
      <p:sp>
        <p:nvSpPr>
          <p:cNvPr id="53" name="Google Shape;53;p9"/>
          <p:cNvSpPr txBox="1"/>
          <p:nvPr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</a:pPr>
            <a:r>
              <a:rPr lang="da-DK" sz="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HVOR GODE RÅVARER MØDES</a:t>
            </a:r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75" y="2750695"/>
            <a:ext cx="2423636" cy="3825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736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slide_sort tekst">
  <p:cSld name="Frontslide_sort teks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6F7550"/>
          </a:solidFill>
          <a:ln>
            <a:noFill/>
          </a:ln>
        </p:spPr>
      </p:pic>
      <p:sp>
        <p:nvSpPr>
          <p:cNvPr id="57" name="Google Shape;57;p10"/>
          <p:cNvSpPr/>
          <p:nvPr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09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054" y="372902"/>
            <a:ext cx="3885365" cy="613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0"/>
          <p:cNvSpPr txBox="1"/>
          <p:nvPr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FØDEVAREDAGEN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EXECUTIVE</a:t>
            </a:r>
            <a:endParaRPr/>
          </a:p>
        </p:txBody>
      </p:sp>
      <p:sp>
        <p:nvSpPr>
          <p:cNvPr id="61" name="Google Shape;61;p10"/>
          <p:cNvSpPr txBox="1"/>
          <p:nvPr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None/>
            </a:pPr>
            <a:r>
              <a:rPr lang="da-DK"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HVOR GODE RÅVARER MØDES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1351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_sort tekst_baggr. 3">
  <p:cSld name="Breaker slide_sort tekst_baggr. 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1"/>
          <p:cNvGrpSpPr/>
          <p:nvPr/>
        </p:nvGrpSpPr>
        <p:grpSpPr>
          <a:xfrm>
            <a:off x="-1" y="-1"/>
            <a:ext cx="12192002" cy="6858002"/>
            <a:chOff x="-1" y="-1"/>
            <a:chExt cx="12192002" cy="6858002"/>
          </a:xfrm>
        </p:grpSpPr>
        <p:pic>
          <p:nvPicPr>
            <p:cNvPr id="64" name="Google Shape;64;p11" descr="Et billede, der indeholder mad, grøntsager&#10;&#10;Automatisk genereret beskrivelse"/>
            <p:cNvPicPr preferRelativeResize="0"/>
            <p:nvPr/>
          </p:nvPicPr>
          <p:blipFill rotWithShape="1">
            <a:blip r:embed="rId2">
              <a:alphaModFix/>
            </a:blip>
            <a:srcRect l="42280" t="4100" r="14041" b="43853"/>
            <a:stretch/>
          </p:blipFill>
          <p:spPr>
            <a:xfrm rot="-5400000">
              <a:off x="6038122" y="704120"/>
              <a:ext cx="6857999" cy="5449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1" descr="Et billede, der indeholder mad, grøntsager&#10;&#10;Automatisk genereret beskrivelse"/>
            <p:cNvPicPr preferRelativeResize="0"/>
            <p:nvPr/>
          </p:nvPicPr>
          <p:blipFill rotWithShape="1">
            <a:blip r:embed="rId2">
              <a:alphaModFix/>
            </a:blip>
            <a:srcRect l="22867" t="4100" r="33454" b="91231"/>
            <a:stretch/>
          </p:blipFill>
          <p:spPr>
            <a:xfrm rot="5400000">
              <a:off x="-28082" y="28082"/>
              <a:ext cx="6858000" cy="68018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549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_sort tekst_baggr. 4">
  <p:cSld name="Breaker slide_sort tekst_baggr.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2" descr="Et billede, der indeholder mad, grøntsager&#10;&#10;Automatisk genereret beskrivelse"/>
          <p:cNvPicPr preferRelativeResize="0"/>
          <p:nvPr/>
        </p:nvPicPr>
        <p:blipFill rotWithShape="1">
          <a:blip r:embed="rId2">
            <a:alphaModFix/>
          </a:blip>
          <a:srcRect l="21672" t="65908" r="44139" b="525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961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_sort tekst_baggr. 5">
  <p:cSld name="Breaker slide_sort tekst_baggr. 5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3"/>
          <p:cNvGrpSpPr/>
          <p:nvPr/>
        </p:nvGrpSpPr>
        <p:grpSpPr>
          <a:xfrm>
            <a:off x="-261260" y="0"/>
            <a:ext cx="13227814" cy="6858001"/>
            <a:chOff x="-261260" y="0"/>
            <a:chExt cx="13227814" cy="6858001"/>
          </a:xfrm>
        </p:grpSpPr>
        <p:pic>
          <p:nvPicPr>
            <p:cNvPr id="76" name="Google Shape;76;p13" descr="Et billede, der indeholder mad, grøntsager&#10;&#10;Automatisk genereret beskrivelse"/>
            <p:cNvPicPr preferRelativeResize="0"/>
            <p:nvPr/>
          </p:nvPicPr>
          <p:blipFill rotWithShape="1">
            <a:blip r:embed="rId2">
              <a:alphaModFix/>
            </a:blip>
            <a:srcRect l="10112" t="547" r="10111" b="26850"/>
            <a:stretch/>
          </p:blipFill>
          <p:spPr>
            <a:xfrm rot="-5400000">
              <a:off x="7456460" y="1347906"/>
              <a:ext cx="6858000" cy="4162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3" descr="Et billede, der indeholder mad, grøntsager&#10;&#10;Automatisk genereret beskrivelse"/>
            <p:cNvPicPr preferRelativeResize="0"/>
            <p:nvPr/>
          </p:nvPicPr>
          <p:blipFill rotWithShape="1">
            <a:blip r:embed="rId2">
              <a:alphaModFix/>
            </a:blip>
            <a:srcRect l="10112" t="548" r="10111" b="90793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" name="Google Shape;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19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ggrund MEJERI_sort tekst">
  <p:cSld name="Baggrund MEJERI_sort teks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 rotWithShape="1">
          <a:blip r:embed="rId2">
            <a:alphaModFix/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0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ggrund KØD_sort tekst">
  <p:cSld name="Baggrund KØD_sort teks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5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88" name="Google Shape;88;p15"/>
            <p:cNvPicPr preferRelativeResize="0"/>
            <p:nvPr/>
          </p:nvPicPr>
          <p:blipFill rotWithShape="1">
            <a:blip r:embed="rId2">
              <a:alphaModFix/>
            </a:blip>
            <a:srcRect l="428" r="19813" b="-144"/>
            <a:stretch/>
          </p:blipFill>
          <p:spPr>
            <a:xfrm>
              <a:off x="2481942" y="0"/>
              <a:ext cx="9710057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89" name="Google Shape;89;p15"/>
            <p:cNvPicPr preferRelativeResize="0"/>
            <p:nvPr/>
          </p:nvPicPr>
          <p:blipFill rotWithShape="1">
            <a:blip r:embed="rId2">
              <a:alphaModFix/>
            </a:blip>
            <a:srcRect l="429" r="79185" b="-144"/>
            <a:stretch/>
          </p:blipFill>
          <p:spPr>
            <a:xfrm rot="10800000">
              <a:off x="0" y="0"/>
              <a:ext cx="2481942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90" name="Google Shape;9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8809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ggrund FOODSERVICE_sort tekst">
  <p:cSld name="Baggrund FOODSERVICE_sort teks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2">
            <a:alphaModFix/>
          </a:blip>
          <a:srcRect t="9963" r="19928" b="99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60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E0F5D0D7-FC9B-F630-AE91-CD09BFE6B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88"/>
          <a:stretch/>
        </p:blipFill>
        <p:spPr>
          <a:xfrm rot="16200000">
            <a:off x="2666999" y="-2667000"/>
            <a:ext cx="6858002" cy="12192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78E3B10-5177-D882-DA2B-5CA711069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8492A7C-CD4E-359D-9719-3730AFB0F6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E1E089F-0AB0-787D-1CB4-9400316306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ggrund FISK_sort tekst">
  <p:cSld name="Baggrund FISK_sort teks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7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100" name="Google Shape;100;p17"/>
            <p:cNvPicPr preferRelativeResize="0"/>
            <p:nvPr/>
          </p:nvPicPr>
          <p:blipFill rotWithShape="1">
            <a:blip r:embed="rId2">
              <a:alphaModFix/>
            </a:blip>
            <a:srcRect l="537" t="94" r="43876" b="14481"/>
            <a:stretch/>
          </p:blipFill>
          <p:spPr>
            <a:xfrm>
              <a:off x="4258490" y="0"/>
              <a:ext cx="7933509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101" name="Google Shape;101;p17"/>
            <p:cNvPicPr preferRelativeResize="0"/>
            <p:nvPr/>
          </p:nvPicPr>
          <p:blipFill rotWithShape="1">
            <a:blip r:embed="rId2">
              <a:alphaModFix/>
            </a:blip>
            <a:srcRect l="537" t="94" r="76154" b="14481"/>
            <a:stretch/>
          </p:blipFill>
          <p:spPr>
            <a:xfrm flipH="1">
              <a:off x="0" y="0"/>
              <a:ext cx="425849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067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slide m. billede">
  <p:cSld name="Tekst slide m. bille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8"/>
          <p:cNvGrpSpPr/>
          <p:nvPr/>
        </p:nvGrpSpPr>
        <p:grpSpPr>
          <a:xfrm>
            <a:off x="-261260" y="0"/>
            <a:ext cx="12453260" cy="6858001"/>
            <a:chOff x="-261260" y="0"/>
            <a:chExt cx="12453260" cy="6858001"/>
          </a:xfrm>
        </p:grpSpPr>
        <p:pic>
          <p:nvPicPr>
            <p:cNvPr id="107" name="Google Shape;107;p18" descr="Et billede, der indeholder mad, grøntsager&#10;&#10;Automatisk genereret beskrivelse"/>
            <p:cNvPicPr preferRelativeResize="0"/>
            <p:nvPr/>
          </p:nvPicPr>
          <p:blipFill rotWithShape="1">
            <a:blip r:embed="rId2">
              <a:alphaModFix/>
            </a:blip>
            <a:srcRect l="10112" t="547" r="10111" b="40361"/>
            <a:stretch/>
          </p:blipFill>
          <p:spPr>
            <a:xfrm rot="-5400000">
              <a:off x="7069183" y="1735183"/>
              <a:ext cx="6858000" cy="3387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8" descr="Et billede, der indeholder mad, grøntsager&#10;&#10;Automatisk genereret beskrivelse"/>
            <p:cNvPicPr preferRelativeResize="0"/>
            <p:nvPr/>
          </p:nvPicPr>
          <p:blipFill rotWithShape="1">
            <a:blip r:embed="rId2">
              <a:alphaModFix/>
            </a:blip>
            <a:srcRect l="10112" t="548" r="10111" b="90793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1223158" y="2090694"/>
            <a:ext cx="8339942" cy="3532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 i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223158" y="1234441"/>
            <a:ext cx="8339942" cy="77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343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slide u. billede">
  <p:cSld name="Breaker slide u. bille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12554" y="1"/>
            <a:ext cx="12192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382901" y="320209"/>
            <a:ext cx="11451306" cy="32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  <a:defRPr sz="6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235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slide, redigerbar baggr.">
  <p:cSld name="Tekstslide, redigerbar baggr.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2"/>
          </p:nvPr>
        </p:nvSpPr>
        <p:spPr>
          <a:xfrm>
            <a:off x="1071153" y="674679"/>
            <a:ext cx="10049693" cy="70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>
            <a:spLocks noGrp="1"/>
          </p:cNvSpPr>
          <p:nvPr>
            <p:ph type="body" idx="3"/>
          </p:nvPr>
        </p:nvSpPr>
        <p:spPr>
          <a:xfrm>
            <a:off x="1071154" y="1654538"/>
            <a:ext cx="10031821" cy="354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2244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. indhold hvide logoer">
  <p:cSld name="U. indhold hvide logo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3308" y="5250945"/>
            <a:ext cx="839443" cy="132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>
            <a:spLocks noGrp="1"/>
          </p:cNvSpPr>
          <p:nvPr>
            <p:ph type="body" idx="1"/>
          </p:nvPr>
        </p:nvSpPr>
        <p:spPr>
          <a:xfrm>
            <a:off x="10801102" y="5988208"/>
            <a:ext cx="1007997" cy="58758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1800000" rIns="91425" bIns="45700" anchor="t" anchorCtr="0">
            <a:normAutofit/>
          </a:bodyPr>
          <a:lstStyle>
            <a:lvl1pPr marL="457200" lvl="0" indent="-228600" algn="l">
              <a:spcBef>
                <a:spcPts val="20"/>
              </a:spcBef>
              <a:spcAft>
                <a:spcPts val="0"/>
              </a:spcAft>
              <a:buClr>
                <a:srgbClr val="88919F"/>
              </a:buClr>
              <a:buSzPts val="100"/>
              <a:buFont typeface="Arial"/>
              <a:buNone/>
              <a:defRPr sz="100">
                <a:solidFill>
                  <a:srgbClr val="88919F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6008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.Indhold sorte logoer">
  <p:cSld name="U.Indhold sorte logo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401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slide">
  <p:cSld name="Tekstslid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1390897" y="1271939"/>
            <a:ext cx="9094223" cy="77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1390897" y="2251091"/>
            <a:ext cx="3733995" cy="3532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2"/>
          </p:nvPr>
        </p:nvSpPr>
        <p:spPr>
          <a:xfrm>
            <a:off x="5346259" y="2251091"/>
            <a:ext cx="5138861" cy="3532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1102" y="5988208"/>
            <a:ext cx="1033721" cy="58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2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A305C939-8D6F-D839-EE10-C1F5F2B944B0}"/>
              </a:ext>
            </a:extLst>
          </p:cNvPr>
          <p:cNvGrpSpPr/>
          <p:nvPr userDrawn="1"/>
        </p:nvGrpSpPr>
        <p:grpSpPr>
          <a:xfrm>
            <a:off x="-2" y="-1"/>
            <a:ext cx="12192002" cy="6858003"/>
            <a:chOff x="-2" y="-1"/>
            <a:chExt cx="12192002" cy="6858003"/>
          </a:xfrm>
        </p:grpSpPr>
        <p:pic>
          <p:nvPicPr>
            <p:cNvPr id="6" name="Billede 5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56FCC500-D170-0F05-5125-A973B43C7D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2280" t="4100" r="14041" b="43853"/>
            <a:stretch/>
          </p:blipFill>
          <p:spPr>
            <a:xfrm rot="16200000">
              <a:off x="6038122" y="704120"/>
              <a:ext cx="6857999" cy="5449757"/>
            </a:xfrm>
            <a:prstGeom prst="rect">
              <a:avLst/>
            </a:prstGeom>
          </p:spPr>
        </p:pic>
        <p:pic>
          <p:nvPicPr>
            <p:cNvPr id="9" name="Billede 8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A256F595-C74D-EC4F-D710-25CD33100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868" t="4100" r="33454" b="91231"/>
            <a:stretch/>
          </p:blipFill>
          <p:spPr>
            <a:xfrm rot="5400000">
              <a:off x="-28082" y="28082"/>
              <a:ext cx="6858000" cy="6801839"/>
            </a:xfrm>
            <a:prstGeom prst="rect">
              <a:avLst/>
            </a:prstGeom>
          </p:spPr>
        </p:pic>
      </p:grpSp>
      <p:pic>
        <p:nvPicPr>
          <p:cNvPr id="10" name="Billede 9">
            <a:extLst>
              <a:ext uri="{FF2B5EF4-FFF2-40B4-BE49-F238E27FC236}">
                <a16:creationId xmlns:a16="http://schemas.microsoft.com/office/drawing/2014/main" id="{8B420CB9-20E0-783B-2F32-B1B03DDB4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0E8029B-294E-C513-9D1B-0CA7CB668E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6AFECE2A-4ABA-8F4B-2C9B-06A9BD68B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24570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C4131DBE-20BB-C743-5AC0-B1AF86968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73" t="65908" r="44139" b="5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AB86E1-708C-6054-7758-76B75808A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70144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2B5B98C6-2681-8B19-942E-4961DF2923EF}"/>
              </a:ext>
            </a:extLst>
          </p:cNvPr>
          <p:cNvGrpSpPr/>
          <p:nvPr userDrawn="1"/>
        </p:nvGrpSpPr>
        <p:grpSpPr>
          <a:xfrm>
            <a:off x="-261260" y="0"/>
            <a:ext cx="13227814" cy="6858000"/>
            <a:chOff x="-261260" y="0"/>
            <a:chExt cx="13227814" cy="6858000"/>
          </a:xfrm>
        </p:grpSpPr>
        <p:pic>
          <p:nvPicPr>
            <p:cNvPr id="5" name="Billede 4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C4131DBE-20BB-C743-5AC0-B1AF869687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26850"/>
            <a:stretch/>
          </p:blipFill>
          <p:spPr>
            <a:xfrm rot="16200000">
              <a:off x="7456460" y="1347906"/>
              <a:ext cx="6858000" cy="4162188"/>
            </a:xfrm>
            <a:prstGeom prst="rect">
              <a:avLst/>
            </a:prstGeom>
          </p:spPr>
        </p:pic>
        <p:pic>
          <p:nvPicPr>
            <p:cNvPr id="2" name="Billede 1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2054F132-1354-2065-1C4E-58E66B71E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17FFE81D-E55E-B0B3-BEDC-BFD794FBF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420509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9F61BA77-D3F1-FEE2-E0C7-389AA98A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Overskrift i op til 2 linjer</a:t>
            </a:r>
          </a:p>
        </p:txBody>
      </p:sp>
    </p:spTree>
    <p:extLst>
      <p:ext uri="{BB962C8B-B14F-4D97-AF65-F5344CB8AC3E}">
        <p14:creationId xmlns:p14="http://schemas.microsoft.com/office/powerpoint/2010/main" val="376025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9" r:id="rId2"/>
    <p:sldLayoutId id="2147483737" r:id="rId3"/>
    <p:sldLayoutId id="2147483754" r:id="rId4"/>
    <p:sldLayoutId id="2147483756" r:id="rId5"/>
    <p:sldLayoutId id="2147483758" r:id="rId6"/>
    <p:sldLayoutId id="2147483748" r:id="rId7"/>
    <p:sldLayoutId id="2147483702" r:id="rId8"/>
    <p:sldLayoutId id="2147483760" r:id="rId9"/>
    <p:sldLayoutId id="2147483747" r:id="rId10"/>
    <p:sldLayoutId id="2147483749" r:id="rId11"/>
    <p:sldLayoutId id="2147483750" r:id="rId12"/>
    <p:sldLayoutId id="2147483751" r:id="rId13"/>
    <p:sldLayoutId id="2147483752" r:id="rId14"/>
    <p:sldLayoutId id="2147483733" r:id="rId15"/>
    <p:sldLayoutId id="2147483740" r:id="rId16"/>
    <p:sldLayoutId id="2147483759" r:id="rId17"/>
    <p:sldLayoutId id="2147483745" r:id="rId18"/>
    <p:sldLayoutId id="2147483744" r:id="rId19"/>
    <p:sldLayoutId id="2147483718" r:id="rId20"/>
    <p:sldLayoutId id="2147483649" r:id="rId21"/>
    <p:sldLayoutId id="2147483700" r:id="rId22"/>
  </p:sldLayoutIdLst>
  <p:txStyles>
    <p:titleStyle>
      <a:lvl1pPr algn="l" defTabSz="609585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9F61BA77-D3F1-FEE2-E0C7-389AA98A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Overskrift i op til 2 linjer</a:t>
            </a:r>
          </a:p>
        </p:txBody>
      </p:sp>
    </p:spTree>
    <p:extLst>
      <p:ext uri="{BB962C8B-B14F-4D97-AF65-F5344CB8AC3E}">
        <p14:creationId xmlns:p14="http://schemas.microsoft.com/office/powerpoint/2010/main" val="14603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</p:sldLayoutIdLst>
  <p:txStyles>
    <p:titleStyle>
      <a:lvl1pPr algn="l" defTabSz="609585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6385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backend.orbit.dtu.dk/ws/portalfiles/portal/6401260/Helhedssyn+p%C3%A5+fisk+og+fiskevarer%5B1%5D.pdf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2gangeomugen.dk/index.php?id=423&amp;no_cache=1" TargetMode="Externa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2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4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Louise@Koststudio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4.png"/><Relationship Id="rId4" Type="http://schemas.openxmlformats.org/officeDocument/2006/relationships/hyperlink" Target="https://www.kostgroup.co/studi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9B26B88-FA93-DA31-3321-03C7F489B6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347" y="2179754"/>
            <a:ext cx="11451306" cy="2498492"/>
          </a:xfrm>
        </p:spPr>
        <p:txBody>
          <a:bodyPr/>
          <a:lstStyle/>
          <a:p>
            <a:pPr algn="ctr"/>
            <a:r>
              <a:rPr lang="da-DK" dirty="0"/>
              <a:t>DEEP DIVE - FISK</a:t>
            </a:r>
          </a:p>
        </p:txBody>
      </p:sp>
    </p:spTree>
    <p:extLst>
      <p:ext uri="{BB962C8B-B14F-4D97-AF65-F5344CB8AC3E}">
        <p14:creationId xmlns:p14="http://schemas.microsoft.com/office/powerpoint/2010/main" val="164096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1">
            <a:extLst>
              <a:ext uri="{FF2B5EF4-FFF2-40B4-BE49-F238E27FC236}">
                <a16:creationId xmlns:a16="http://schemas.microsoft.com/office/drawing/2014/main" id="{D0154399-02BB-211C-6BED-41AEE071B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901" y="936028"/>
            <a:ext cx="11451306" cy="2498492"/>
          </a:xfrm>
        </p:spPr>
        <p:txBody>
          <a:bodyPr/>
          <a:lstStyle/>
          <a:p>
            <a:r>
              <a:rPr lang="da-DK" dirty="0"/>
              <a:t>Tak.</a:t>
            </a:r>
          </a:p>
        </p:txBody>
      </p:sp>
    </p:spTree>
    <p:extLst>
      <p:ext uri="{BB962C8B-B14F-4D97-AF65-F5344CB8AC3E}">
        <p14:creationId xmlns:p14="http://schemas.microsoft.com/office/powerpoint/2010/main" val="196936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2D51CCB-619A-D616-211B-87C06E31A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1" dirty="0"/>
              <a:t>Et hav af muligheder</a:t>
            </a:r>
          </a:p>
          <a:p>
            <a:r>
              <a:rPr lang="da-DK" sz="2400" dirty="0"/>
              <a:t> - dyk ned i fisk og skaldyrs styrkepositioner: ernæring og anprisninger</a:t>
            </a:r>
          </a:p>
        </p:txBody>
      </p:sp>
    </p:spTree>
    <p:extLst>
      <p:ext uri="{BB962C8B-B14F-4D97-AF65-F5344CB8AC3E}">
        <p14:creationId xmlns:p14="http://schemas.microsoft.com/office/powerpoint/2010/main" val="323900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53C57BF-36B8-4DB1-4E06-BDA8997232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9828" y="3719369"/>
            <a:ext cx="6866583" cy="2912835"/>
          </a:xfrm>
        </p:spPr>
        <p:txBody>
          <a:bodyPr/>
          <a:lstStyle/>
          <a:p>
            <a:r>
              <a:rPr lang="da-DK" sz="2400" dirty="0"/>
              <a:t>Puk Maia Ingemann Holm</a:t>
            </a:r>
          </a:p>
          <a:p>
            <a:r>
              <a:rPr lang="da-DK" sz="2400" dirty="0"/>
              <a:t>Cand. </a:t>
            </a:r>
            <a:r>
              <a:rPr lang="da-DK" sz="2400" dirty="0" err="1"/>
              <a:t>Scient</a:t>
            </a:r>
            <a:r>
              <a:rPr lang="da-DK" sz="2400" dirty="0"/>
              <a:t> i Human Ernæring </a:t>
            </a:r>
          </a:p>
          <a:p>
            <a:r>
              <a:rPr lang="da-DK" sz="2400" dirty="0"/>
              <a:t>Afdeling for Ernæring</a:t>
            </a:r>
          </a:p>
          <a:p>
            <a:r>
              <a:rPr lang="da-DK" sz="2400" dirty="0"/>
              <a:t>Bæredygtighed, med fokus på ernæring og sundhed</a:t>
            </a:r>
          </a:p>
        </p:txBody>
      </p:sp>
      <p:pic>
        <p:nvPicPr>
          <p:cNvPr id="3" name="Pladsholder til billede 9" descr="Et billede, der indeholder person, kvinde&#10;&#10;Automatisk genereret beskrivelse">
            <a:extLst>
              <a:ext uri="{FF2B5EF4-FFF2-40B4-BE49-F238E27FC236}">
                <a16:creationId xmlns:a16="http://schemas.microsoft.com/office/drawing/2014/main" id="{7E2E1972-0390-8B1C-4750-3E0F45CAE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r="-2" b="25893"/>
          <a:stretch/>
        </p:blipFill>
        <p:spPr>
          <a:xfrm>
            <a:off x="452845" y="690334"/>
            <a:ext cx="3235360" cy="2912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096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3DF1DC5-2FE7-3986-E740-01FA09A625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0763" y="682740"/>
            <a:ext cx="8340725" cy="771525"/>
          </a:xfrm>
        </p:spPr>
        <p:txBody>
          <a:bodyPr/>
          <a:lstStyle/>
          <a:p>
            <a:r>
              <a:rPr lang="da-DK" dirty="0"/>
              <a:t>Hvor meget fisk og skaldyr anbefales?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E6B668D-9295-7EA3-9A7D-3AF3CCAA8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6795" r="19235" b="10641"/>
          <a:stretch/>
        </p:blipFill>
        <p:spPr bwMode="auto">
          <a:xfrm>
            <a:off x="1069145" y="1798214"/>
            <a:ext cx="3266424" cy="37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0141F7D-5B70-7B8D-CDFA-0568592A3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74" y="4433556"/>
            <a:ext cx="3876390" cy="208100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6566205-5005-E479-6740-FA4BA465B0B1}"/>
              </a:ext>
            </a:extLst>
          </p:cNvPr>
          <p:cNvSpPr txBox="1"/>
          <p:nvPr/>
        </p:nvSpPr>
        <p:spPr>
          <a:xfrm>
            <a:off x="4352347" y="2084475"/>
            <a:ext cx="36383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officielle kostråd 2021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350 g/uge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D677C06-1805-235C-B9A9-A59D2966BBD3}"/>
              </a:ext>
            </a:extLst>
          </p:cNvPr>
          <p:cNvSpPr txBox="1"/>
          <p:nvPr/>
        </p:nvSpPr>
        <p:spPr>
          <a:xfrm>
            <a:off x="4840839" y="3513107"/>
            <a:ext cx="7214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Nye Nordiske næringsstofanbefalinger 2023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300-450 g/uge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Eksplosion: 14 pkt. 3">
            <a:extLst>
              <a:ext uri="{FF2B5EF4-FFF2-40B4-BE49-F238E27FC236}">
                <a16:creationId xmlns:a16="http://schemas.microsoft.com/office/drawing/2014/main" id="{C62D0380-D39D-A871-BE78-D094F2D7A502}"/>
              </a:ext>
            </a:extLst>
          </p:cNvPr>
          <p:cNvSpPr/>
          <p:nvPr/>
        </p:nvSpPr>
        <p:spPr>
          <a:xfrm rot="1433689">
            <a:off x="8651857" y="495880"/>
            <a:ext cx="3294603" cy="2906402"/>
          </a:xfrm>
          <a:prstGeom prst="irregularSeal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Tilberedt vægt</a:t>
            </a:r>
          </a:p>
        </p:txBody>
      </p:sp>
    </p:spTree>
    <p:extLst>
      <p:ext uri="{BB962C8B-B14F-4D97-AF65-F5344CB8AC3E}">
        <p14:creationId xmlns:p14="http://schemas.microsoft.com/office/powerpoint/2010/main" val="11915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DB4A4-0DCE-85AB-AF44-DCF11E52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377" y="906177"/>
            <a:ext cx="9094223" cy="772719"/>
          </a:xfrm>
        </p:spPr>
        <p:txBody>
          <a:bodyPr/>
          <a:lstStyle/>
          <a:p>
            <a:r>
              <a:rPr lang="da-DK" sz="3200" dirty="0"/>
              <a:t>Og hvor meget fisk spiser vi egentlig?</a:t>
            </a:r>
            <a:br>
              <a:rPr lang="da-DK" sz="3200" dirty="0"/>
            </a:br>
            <a:endParaRPr lang="da-DK" sz="3200" dirty="0"/>
          </a:p>
        </p:txBody>
      </p:sp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6CCDD39B-0374-E95E-1861-72C8EE516E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66183" y="1637377"/>
          <a:ext cx="2113931" cy="4546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34D90C9A-A71A-2769-0EC9-18347D4EFE2A}"/>
              </a:ext>
            </a:extLst>
          </p:cNvPr>
          <p:cNvSpPr/>
          <p:nvPr/>
        </p:nvSpPr>
        <p:spPr>
          <a:xfrm>
            <a:off x="5721525" y="1626204"/>
            <a:ext cx="2267011" cy="2045754"/>
          </a:xfrm>
          <a:prstGeom prst="roundRect">
            <a:avLst>
              <a:gd name="adj" fmla="val 10000"/>
            </a:avLst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EF60431A-DF31-570F-1D2E-6ECEFAB8B313}"/>
              </a:ext>
            </a:extLst>
          </p:cNvPr>
          <p:cNvSpPr/>
          <p:nvPr/>
        </p:nvSpPr>
        <p:spPr>
          <a:xfrm>
            <a:off x="5872895" y="1881553"/>
            <a:ext cx="1982246" cy="1500219"/>
          </a:xfrm>
          <a:prstGeom prst="roundRect">
            <a:avLst>
              <a:gd name="adj" fmla="val 10000"/>
            </a:avLst>
          </a:prstGeom>
          <a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000" b="-16000"/>
            </a:stretch>
          </a:blip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0723D41-8009-C8C7-5D23-BFD38F9D54D3}"/>
              </a:ext>
            </a:extLst>
          </p:cNvPr>
          <p:cNvGrpSpPr/>
          <p:nvPr/>
        </p:nvGrpSpPr>
        <p:grpSpPr>
          <a:xfrm>
            <a:off x="5811931" y="3663249"/>
            <a:ext cx="2113931" cy="2509075"/>
            <a:chOff x="2313864" y="2037045"/>
            <a:chExt cx="1982246" cy="2509075"/>
          </a:xfrm>
        </p:grpSpPr>
        <p:sp>
          <p:nvSpPr>
            <p:cNvPr id="11" name="Rektangel: øverste hjørner afrundet 10">
              <a:extLst>
                <a:ext uri="{FF2B5EF4-FFF2-40B4-BE49-F238E27FC236}">
                  <a16:creationId xmlns:a16="http://schemas.microsoft.com/office/drawing/2014/main" id="{5372ED5E-836E-49F9-755B-DCB25FC31D1A}"/>
                </a:ext>
              </a:extLst>
            </p:cNvPr>
            <p:cNvSpPr/>
            <p:nvPr/>
          </p:nvSpPr>
          <p:spPr>
            <a:xfrm rot="10800000">
              <a:off x="2313864" y="2045754"/>
              <a:ext cx="1982246" cy="2500366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ktangel: øverste hjørner afrundet 9">
              <a:extLst>
                <a:ext uri="{FF2B5EF4-FFF2-40B4-BE49-F238E27FC236}">
                  <a16:creationId xmlns:a16="http://schemas.microsoft.com/office/drawing/2014/main" id="{4168B36B-01ED-9259-C012-3B748E5AF9EC}"/>
                </a:ext>
              </a:extLst>
            </p:cNvPr>
            <p:cNvSpPr txBox="1"/>
            <p:nvPr/>
          </p:nvSpPr>
          <p:spPr>
            <a:xfrm>
              <a:off x="2374825" y="2037045"/>
              <a:ext cx="1860324" cy="243940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77800" rIns="177800" bIns="177800" numCol="1" spcCol="1270" anchor="t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DANSDA</a:t>
              </a:r>
            </a:p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259 g/uge – </a:t>
              </a:r>
            </a:p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13,5 kg/år</a:t>
              </a:r>
              <a:endParaRPr kumimoji="0" lang="da-DK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spørgsmålstegn - Wikidata">
            <a:extLst>
              <a:ext uri="{FF2B5EF4-FFF2-40B4-BE49-F238E27FC236}">
                <a16:creationId xmlns:a16="http://schemas.microsoft.com/office/drawing/2014/main" id="{79F6B9BE-6571-2C16-B003-1D7C8F6E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708" y="1973436"/>
            <a:ext cx="20955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ksplosion: 14 pkt. 2">
            <a:extLst>
              <a:ext uri="{FF2B5EF4-FFF2-40B4-BE49-F238E27FC236}">
                <a16:creationId xmlns:a16="http://schemas.microsoft.com/office/drawing/2014/main" id="{9DA7CE8D-0F34-73F7-E66C-71F468AA65BD}"/>
              </a:ext>
            </a:extLst>
          </p:cNvPr>
          <p:cNvSpPr/>
          <p:nvPr/>
        </p:nvSpPr>
        <p:spPr>
          <a:xfrm rot="1433689">
            <a:off x="8651857" y="495880"/>
            <a:ext cx="3294603" cy="2906402"/>
          </a:xfrm>
          <a:prstGeom prst="irregularSeal2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Rå vægt</a:t>
            </a:r>
          </a:p>
        </p:txBody>
      </p:sp>
    </p:spTree>
    <p:extLst>
      <p:ext uri="{BB962C8B-B14F-4D97-AF65-F5344CB8AC3E}">
        <p14:creationId xmlns:p14="http://schemas.microsoft.com/office/powerpoint/2010/main" val="31158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AD20329-FBED-4803-29DC-9F4A9F3D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18" y="754018"/>
            <a:ext cx="5264216" cy="519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9910562-7644-9B1E-57D2-F720C2941F43}"/>
              </a:ext>
            </a:extLst>
          </p:cNvPr>
          <p:cNvSpPr/>
          <p:nvPr/>
        </p:nvSpPr>
        <p:spPr>
          <a:xfrm>
            <a:off x="2927758" y="2013358"/>
            <a:ext cx="1661019" cy="22650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C445CE2-739E-53FE-C9BE-08891E525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70"/>
          <a:stretch/>
        </p:blipFill>
        <p:spPr>
          <a:xfrm>
            <a:off x="4859067" y="1646429"/>
            <a:ext cx="6978944" cy="339583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54E6BC2-B42C-F3FD-8387-5DE55B5A1697}"/>
              </a:ext>
            </a:extLst>
          </p:cNvPr>
          <p:cNvSpPr/>
          <p:nvPr/>
        </p:nvSpPr>
        <p:spPr>
          <a:xfrm>
            <a:off x="6366194" y="2775484"/>
            <a:ext cx="1661019" cy="22650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8FD11C5-F782-D201-DB88-0D013A47C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081" y="681482"/>
            <a:ext cx="11451306" cy="3263186"/>
          </a:xfrm>
        </p:spPr>
        <p:txBody>
          <a:bodyPr/>
          <a:lstStyle/>
          <a:p>
            <a:r>
              <a:rPr lang="da-DK" sz="3200" b="1" dirty="0"/>
              <a:t>Hvorfor er fisk så godt at spise?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6E7F620-C376-AA8B-1D72-BD6152F6A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209" y="381647"/>
            <a:ext cx="3754380" cy="3140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401A747-4514-1039-0FBA-08A9B8450DE7}"/>
              </a:ext>
            </a:extLst>
          </p:cNvPr>
          <p:cNvGraphicFramePr/>
          <p:nvPr/>
        </p:nvGraphicFramePr>
        <p:xfrm>
          <a:off x="1065351" y="1480460"/>
          <a:ext cx="6188891" cy="432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479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92ABB1E-D5F0-80DC-4FF1-CF125C235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71" y="1742347"/>
            <a:ext cx="8776519" cy="3532865"/>
          </a:xfrm>
        </p:spPr>
        <p:txBody>
          <a:bodyPr>
            <a:normAutofit/>
          </a:bodyPr>
          <a:lstStyle/>
          <a:p>
            <a:r>
              <a:rPr lang="da-DK" sz="2400" b="1" dirty="0"/>
              <a:t>Fisk i et måltid øger optagelsen af jern fra vegetabilier!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FF117C7-C246-D3E4-6A02-8C8FD04F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70" y="652078"/>
            <a:ext cx="8339942" cy="772719"/>
          </a:xfrm>
        </p:spPr>
        <p:txBody>
          <a:bodyPr/>
          <a:lstStyle/>
          <a:p>
            <a:r>
              <a:rPr lang="da-DK" sz="3200" dirty="0"/>
              <a:t>Kødfaktoren!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0426D81-B108-F14E-FAEB-CC3492E4FF41}"/>
              </a:ext>
            </a:extLst>
          </p:cNvPr>
          <p:cNvSpPr txBox="1"/>
          <p:nvPr/>
        </p:nvSpPr>
        <p:spPr>
          <a:xfrm>
            <a:off x="5897461" y="5863905"/>
            <a:ext cx="45720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Kilde: Helhedssyn på fisk og fiskevarer. DTU Fødevareinstituttet, 2003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Word - Helhedssyn p. fisk 2003-revideret5.doc (dtu.dk)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CA6194-B2B5-69DF-F4CE-AD68A9D8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80" y="3099165"/>
            <a:ext cx="3410124" cy="25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C4C337F-B25A-EEFE-1F19-7DD1A033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431" y="3733101"/>
            <a:ext cx="3022134" cy="30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3942A6B-F55C-8534-94FB-B1427B032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4" y="2684614"/>
            <a:ext cx="2897086" cy="192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5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650F707-C6F0-938F-7370-9E1C23B003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6645" y="674679"/>
            <a:ext cx="10049693" cy="708737"/>
          </a:xfrm>
        </p:spPr>
        <p:txBody>
          <a:bodyPr/>
          <a:lstStyle/>
          <a:p>
            <a:r>
              <a:rPr lang="da-DK" sz="3200" dirty="0"/>
              <a:t>Brug ernæringsanprisninger direkte på pakken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4C068CE-D704-5E90-B23D-E08F9BC0A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Europæisk lovgivning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Data fra Fødevaredatabanken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Beregninger på baggrund af forsigtighedsprincippet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Tilgængelig på </a:t>
            </a:r>
            <a:r>
              <a:rPr lang="da-DK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2gangeomugen.dk</a:t>
            </a:r>
            <a:endParaRPr lang="da-DK" sz="2400" dirty="0"/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3CD15868-5E27-088C-7FF3-8C0E9E7E8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030221"/>
            <a:ext cx="12192000" cy="2833550"/>
          </a:xfrm>
        </p:spPr>
      </p:pic>
    </p:spTree>
    <p:extLst>
      <p:ext uri="{BB962C8B-B14F-4D97-AF65-F5344CB8AC3E}">
        <p14:creationId xmlns:p14="http://schemas.microsoft.com/office/powerpoint/2010/main" val="16735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E05C985-FF54-6D73-8820-5D055BE9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01" y="635161"/>
            <a:ext cx="6113287" cy="417960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9EC3A8F-0312-2B72-C2B8-3A437D8F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74" y="631927"/>
            <a:ext cx="3705291" cy="5850461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2B40803-1801-CB55-0248-200CDAD07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6795" r="19235" b="10641"/>
          <a:stretch/>
        </p:blipFill>
        <p:spPr bwMode="auto">
          <a:xfrm>
            <a:off x="2645397" y="4901112"/>
            <a:ext cx="1465049" cy="168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9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9B26B88-FA93-DA31-3321-03C7F489B6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901" y="936028"/>
            <a:ext cx="11451306" cy="2498492"/>
          </a:xfrm>
        </p:spPr>
        <p:txBody>
          <a:bodyPr/>
          <a:lstStyle/>
          <a:p>
            <a:r>
              <a:rPr lang="da-DK" dirty="0"/>
              <a:t>Danskernes forbrug af             fisk og skaldyr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F0D9E-96DD-E43E-465C-EDE694FA04D6}"/>
              </a:ext>
            </a:extLst>
          </p:cNvPr>
          <p:cNvSpPr txBox="1">
            <a:spLocks/>
          </p:cNvSpPr>
          <p:nvPr/>
        </p:nvSpPr>
        <p:spPr>
          <a:xfrm>
            <a:off x="420497" y="3444226"/>
            <a:ext cx="8379553" cy="756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6600" b="0" i="0" kern="120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3pPr>
            <a:lvl4pPr marL="182875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200" dirty="0"/>
              <a:t>Martin Kristian Brauer, cheføkonom og områdedirektør, 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203573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34DDE6-82F9-C1F7-FE4B-C5FC64EC4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790574"/>
            <a:ext cx="8788037" cy="772719"/>
          </a:xfrm>
        </p:spPr>
        <p:txBody>
          <a:bodyPr/>
          <a:lstStyle/>
          <a:p>
            <a:r>
              <a:rPr lang="da-DK" sz="3200" dirty="0"/>
              <a:t>Mange gode grunde til at spise mere fisk…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1857BF7-51BA-9BD7-E6AB-6A41D264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796" y="4055807"/>
            <a:ext cx="2585734" cy="1767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7F3CED-4A44-C9F6-0D31-8CBDE689E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28" y="3910816"/>
            <a:ext cx="2522448" cy="252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2E9BC0F-8F5E-6972-ADE0-35D7E2CD7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6795" r="19235" b="10641"/>
          <a:stretch/>
        </p:blipFill>
        <p:spPr bwMode="auto">
          <a:xfrm>
            <a:off x="361912" y="2211668"/>
            <a:ext cx="2113318" cy="243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E9A0D97C-83A4-4B93-3F49-B18901A74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906" y="1912759"/>
            <a:ext cx="7241540" cy="18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8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2E0A7B4-8540-A0FD-1905-B1AF20DE68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446" y="764358"/>
            <a:ext cx="11451306" cy="3263186"/>
          </a:xfrm>
        </p:spPr>
        <p:txBody>
          <a:bodyPr/>
          <a:lstStyle/>
          <a:p>
            <a:r>
              <a:rPr lang="da-DK" dirty="0"/>
              <a:t>TAK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		</a:t>
            </a:r>
            <a:r>
              <a:rPr lang="da-DK" sz="3200" dirty="0"/>
              <a:t>- for jeres opmærksomhed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6226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382900" y="320205"/>
            <a:ext cx="11451300" cy="13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None/>
            </a:pPr>
            <a:r>
              <a:rPr lang="da-DK" b="1"/>
              <a:t>Et hav af muligheder	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sz="2400"/>
              <a:t>  Et bud på, hvordan man får Danskerne til at bide på krogen </a:t>
            </a:r>
            <a:endParaRPr sz="2400" b="1"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20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4"/>
          <p:cNvSpPr txBox="1"/>
          <p:nvPr/>
        </p:nvSpPr>
        <p:spPr>
          <a:xfrm>
            <a:off x="857250" y="1973025"/>
            <a:ext cx="68580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Louise Beck Brønnum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Partner og </a:t>
            </a:r>
            <a:r>
              <a:rPr kumimoji="0" lang="da-DK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gastrofysiker</a:t>
            </a:r>
            <a:r>
              <a:rPr kumimoji="0" lang="da-DK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ved Kost Studio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5"/>
          <p:cNvPicPr preferRelativeResize="0"/>
          <p:nvPr/>
        </p:nvPicPr>
        <p:blipFill rotWithShape="1">
          <a:blip r:embed="rId4">
            <a:alphaModFix/>
          </a:blip>
          <a:srcRect t="7184" b="19576"/>
          <a:stretch/>
        </p:blipFill>
        <p:spPr>
          <a:xfrm>
            <a:off x="9442050" y="1077750"/>
            <a:ext cx="2104200" cy="2104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20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/>
          <p:nvPr/>
        </p:nvSpPr>
        <p:spPr>
          <a:xfrm>
            <a:off x="421000" y="303125"/>
            <a:ext cx="91104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6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Født ind i gastronomi</a:t>
            </a:r>
            <a:endParaRPr kumimoji="0" sz="6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5"/>
          <p:cNvSpPr txBox="1"/>
          <p:nvPr/>
        </p:nvSpPr>
        <p:spPr>
          <a:xfrm>
            <a:off x="421000" y="1886075"/>
            <a:ext cx="7257900" cy="24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Gastronomisk opvækst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Fødevarevidenskab og perspektivet til håndværket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Partner i Kost Studio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-63650" y="1387925"/>
            <a:ext cx="5838600" cy="547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5720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da-DK"/>
              <a:t>Vi ved fisk er sundt </a:t>
            </a: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da-DK"/>
              <a:t>Men hvorfor spiser vi det så ikke?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da-DK"/>
              <a:t>Forbrugeradfærd basere sig på et hav faktorer, som hjælper os med at navigere i et fødevare landskab</a:t>
            </a:r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body" idx="2"/>
          </p:nvPr>
        </p:nvSpPr>
        <p:spPr>
          <a:xfrm>
            <a:off x="219650" y="165906"/>
            <a:ext cx="11451300" cy="105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da-DK" b="1"/>
              <a:t>Ændre Adfærd	</a:t>
            </a:r>
            <a:endParaRPr b="1"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20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4350" y="1501850"/>
            <a:ext cx="5208125" cy="43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382950" y="524300"/>
            <a:ext cx="9059100" cy="1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da-DK" b="1"/>
              <a:t>SMAG </a:t>
            </a:r>
            <a:endParaRPr b="1"/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da-DK" sz="2400" b="1"/>
              <a:t>Den mest væsentlig faktorer over dem alle</a:t>
            </a:r>
            <a:r>
              <a:rPr lang="da-DK" b="1"/>
              <a:t> </a:t>
            </a:r>
            <a:endParaRPr b="1"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20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382950" y="1844300"/>
            <a:ext cx="7987500" cy="24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Fisk og skaldyr er udfordret af: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arenR"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Kort holdbarhed - dannelse af </a:t>
            </a:r>
            <a:r>
              <a:rPr kumimoji="0" lang="da-DK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Off - Flavour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arenR"/>
              <a:tabLst/>
              <a:defRPr/>
            </a:pPr>
            <a:r>
              <a:rPr kumimoji="0" lang="da-DK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Porøs struktur</a:t>
            </a: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Modsat kødstruktur giver det kort spænd i temperering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2220000" y="4830575"/>
            <a:ext cx="4313400" cy="11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LØSNING - DANNELSE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r>
              <a:rPr lang="da-DK" b="1"/>
              <a:t>Sidestreams</a:t>
            </a:r>
            <a:endParaRPr b="1"/>
          </a:p>
          <a:p>
            <a:pPr marL="0" lvl="0" indent="0" algn="l" rtl="0">
              <a:lnSpc>
                <a:spcPct val="10636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None/>
            </a:pP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98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/>
        </p:nvSpPr>
        <p:spPr>
          <a:xfrm>
            <a:off x="421825" y="1959425"/>
            <a:ext cx="8912700" cy="27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Fiske industrien findes der </a:t>
            </a:r>
            <a:r>
              <a:rPr kumimoji="0" lang="da-DK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uanede mængder af sidestreams</a:t>
            </a: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som lige nu bliver anvendt til foder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en grøn omstilling med fokus på både Economy of Scale &amp; Scope er det </a:t>
            </a:r>
            <a:r>
              <a:rPr kumimoji="0" lang="da-DK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værdifuldt at udvide produktporteføljen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37160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37160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37160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Eksempel - SILDE LAGE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body" idx="1"/>
          </p:nvPr>
        </p:nvSpPr>
        <p:spPr>
          <a:xfrm>
            <a:off x="382900" y="320205"/>
            <a:ext cx="11451300" cy="133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da-DK" b="1"/>
              <a:t>Havets grønt</a:t>
            </a:r>
            <a:endParaRPr b="1"/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20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/>
          <p:nvPr/>
        </p:nvSpPr>
        <p:spPr>
          <a:xfrm>
            <a:off x="598725" y="1741725"/>
            <a:ext cx="7388700" cy="26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Introducere en </a:t>
            </a:r>
            <a:r>
              <a:rPr kumimoji="0" lang="da-DK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“ny” råvarer</a:t>
            </a: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 køkkenet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en rekategorisering af Tang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0574" y="3044473"/>
            <a:ext cx="3095875" cy="3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382900" y="320205"/>
            <a:ext cx="11451300" cy="140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da-DK" b="1"/>
              <a:t>Kontekst og smag</a:t>
            </a:r>
            <a:endParaRPr b="1"/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20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/>
          <p:nvPr/>
        </p:nvSpPr>
        <p:spPr>
          <a:xfrm>
            <a:off x="598725" y="1673675"/>
            <a:ext cx="7021200" cy="28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Forstå forbrugen: De vil gerne have </a:t>
            </a:r>
            <a:r>
              <a:rPr kumimoji="0" lang="da-DK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 salt snack</a:t>
            </a: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med tilført tang. De vægter smag over pris og sundhed.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Forstå marked: Det er utroligt sødt og høj i kalorier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Ikke blot til </a:t>
            </a:r>
            <a:r>
              <a:rPr kumimoji="0" lang="da-DK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 lille sult</a:t>
            </a:r>
            <a:r>
              <a:rPr kumimoji="0" lang="da-DK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på vejen.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 rotWithShape="1">
          <a:blip r:embed="rId4">
            <a:alphaModFix/>
          </a:blip>
          <a:srcRect t="17291" b="17284"/>
          <a:stretch/>
        </p:blipFill>
        <p:spPr>
          <a:xfrm>
            <a:off x="1944800" y="4218199"/>
            <a:ext cx="2692449" cy="23486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 rotWithShape="1">
          <a:blip r:embed="rId5">
            <a:alphaModFix/>
          </a:blip>
          <a:srcRect l="7015" r="7007"/>
          <a:stretch/>
        </p:blipFill>
        <p:spPr>
          <a:xfrm>
            <a:off x="4927475" y="4218138"/>
            <a:ext cx="2692449" cy="23487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>
            <a:spLocks noGrp="1"/>
          </p:cNvSpPr>
          <p:nvPr>
            <p:ph type="body" idx="1"/>
          </p:nvPr>
        </p:nvSpPr>
        <p:spPr>
          <a:xfrm>
            <a:off x="382901" y="320209"/>
            <a:ext cx="11451300" cy="326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 b="1"/>
              <a:t>Hvad kan I ellers komme i tanke om, som uudnyttet ressource fra havet? </a:t>
            </a:r>
            <a:endParaRPr b="1"/>
          </a:p>
          <a:p>
            <a:pPr marL="0" lvl="0" indent="0" algn="l" rtl="0">
              <a:spcBef>
                <a:spcPts val="132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4B50E83F-0071-D615-F874-D09A0391F570}"/>
              </a:ext>
            </a:extLst>
          </p:cNvPr>
          <p:cNvSpPr txBox="1"/>
          <p:nvPr/>
        </p:nvSpPr>
        <p:spPr>
          <a:xfrm>
            <a:off x="635240" y="1645422"/>
            <a:ext cx="892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Varegruppers andel af husstandens fødevareforbrug, 2021, procent 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C5F37FE-D0B6-2250-F08F-C3FE4A6ADF15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Fisk og skaldyr udgør 6 pct. af f</a:t>
            </a:r>
            <a:r>
              <a:rPr lang="da-DK" sz="3200" dirty="0"/>
              <a:t>ødevareforbruget i danske husholdninger</a:t>
            </a:r>
            <a:endParaRPr lang="da-DK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52CCAA6-9CA7-457D-CEC9-4CCBB0E71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947558"/>
              </p:ext>
            </p:extLst>
          </p:nvPr>
        </p:nvGraphicFramePr>
        <p:xfrm>
          <a:off x="2851686" y="2102934"/>
          <a:ext cx="6488627" cy="3764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1">
            <a:extLst>
              <a:ext uri="{FF2B5EF4-FFF2-40B4-BE49-F238E27FC236}">
                <a16:creationId xmlns:a16="http://schemas.microsoft.com/office/drawing/2014/main" id="{6ABCD4B2-8ED0-8E53-CD35-250E281FE3B1}"/>
              </a:ext>
            </a:extLst>
          </p:cNvPr>
          <p:cNvSpPr txBox="1"/>
          <p:nvPr/>
        </p:nvSpPr>
        <p:spPr>
          <a:xfrm>
            <a:off x="2453959" y="5867275"/>
            <a:ext cx="718835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Kilde: Danmarks Statistik, tabel FU02. En gennemsnitlig husstands forbrug på fødevarer og ikke-alkoholiske drikkevarer var i 2021 38.434 kr. (løbende priser). Figuren angiver en kategorisering af de enkelte varegrupper og deres andel af den gennemsnitlige husstands forbrug.</a:t>
            </a:r>
          </a:p>
        </p:txBody>
      </p:sp>
    </p:spTree>
    <p:extLst>
      <p:ext uri="{BB962C8B-B14F-4D97-AF65-F5344CB8AC3E}">
        <p14:creationId xmlns:p14="http://schemas.microsoft.com/office/powerpoint/2010/main" val="2358521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370351" y="3177684"/>
            <a:ext cx="11451300" cy="326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32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da-DK" dirty="0"/>
              <a:t>Tak fordi I lyttede med </a:t>
            </a:r>
            <a:endParaRPr dirty="0"/>
          </a:p>
          <a:p>
            <a:pPr marL="0" lvl="0" indent="0" algn="ctr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da-DK" sz="2400" dirty="0"/>
              <a:t>Kontakt: </a:t>
            </a:r>
            <a:r>
              <a:rPr lang="da-DK" sz="2400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Louise@Koststudio.com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320"/>
              </a:spcBef>
              <a:spcAft>
                <a:spcPts val="0"/>
              </a:spcAft>
              <a:buNone/>
            </a:pPr>
            <a:r>
              <a:rPr lang="da-DK" sz="2400" dirty="0">
                <a:solidFill>
                  <a:schemeClr val="tx1"/>
                </a:solidFill>
              </a:rPr>
              <a:t>Website: </a:t>
            </a:r>
            <a:r>
              <a:rPr lang="da-DK" sz="2400" u="sng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https://www.kostgroup.co/studio</a:t>
            </a:r>
            <a:r>
              <a:rPr lang="da-DK" sz="2400" dirty="0">
                <a:solidFill>
                  <a:schemeClr val="tx1"/>
                </a:solidFill>
              </a:rPr>
              <a:t> 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132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2050" y="320200"/>
            <a:ext cx="2392149" cy="5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4B50E83F-0071-D615-F874-D09A0391F570}"/>
              </a:ext>
            </a:extLst>
          </p:cNvPr>
          <p:cNvSpPr txBox="1"/>
          <p:nvPr/>
        </p:nvSpPr>
        <p:spPr>
          <a:xfrm>
            <a:off x="635240" y="1645422"/>
            <a:ext cx="892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Husstandens gennemsnitlige forbrug af kød og fisk, kr. pr. husstand 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C5F37FE-D0B6-2250-F08F-C3FE4A6ADF15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/>
              <a:t>Husstandens forbrug på kød og fisk/skaldyr. Fisk har siden 2017 været på et stabilt niveau med mindre sæsonudsving 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ADD34373-C02F-8F20-D2BA-CE6707B1EB59}"/>
              </a:ext>
            </a:extLst>
          </p:cNvPr>
          <p:cNvSpPr txBox="1"/>
          <p:nvPr/>
        </p:nvSpPr>
        <p:spPr>
          <a:xfrm>
            <a:off x="2453959" y="5867275"/>
            <a:ext cx="7188352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Kilde: Danmarks Statistik, tabel FU02. Figuren angiver udvikling af de enkelte varegrupper i kr. pr. husstand (faste priser)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76987A-AE43-DF43-F05B-B221FF409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565397"/>
              </p:ext>
            </p:extLst>
          </p:nvPr>
        </p:nvGraphicFramePr>
        <p:xfrm>
          <a:off x="1585324" y="2024063"/>
          <a:ext cx="8977573" cy="346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470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4B50E83F-0071-D615-F874-D09A0391F570}"/>
              </a:ext>
            </a:extLst>
          </p:cNvPr>
          <p:cNvSpPr txBox="1"/>
          <p:nvPr/>
        </p:nvSpPr>
        <p:spPr>
          <a:xfrm>
            <a:off x="635240" y="1645422"/>
            <a:ext cx="892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Husstandens gennemsnitlige forbrug af kød og fisk, kr. pr. husstand 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C5F37FE-D0B6-2250-F08F-C3FE4A6ADF15}"/>
              </a:ext>
            </a:extLst>
          </p:cNvPr>
          <p:cNvSpPr txBox="1">
            <a:spLocks/>
          </p:cNvSpPr>
          <p:nvPr/>
        </p:nvSpPr>
        <p:spPr>
          <a:xfrm>
            <a:off x="529793" y="545070"/>
            <a:ext cx="9959532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Konserverede og forarbejdet fisk er den mest spiste fisketype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ADD34373-C02F-8F20-D2BA-CE6707B1EB59}"/>
              </a:ext>
            </a:extLst>
          </p:cNvPr>
          <p:cNvSpPr txBox="1"/>
          <p:nvPr/>
        </p:nvSpPr>
        <p:spPr>
          <a:xfrm>
            <a:off x="2453959" y="5867275"/>
            <a:ext cx="7188352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Kilde: Danmarks Statistik, tabel FU02. Figuren angiver udvikling af de enkelte varegrupper i kr. pr. husstand (faste priser)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A35985-28B4-E537-3FAF-4B853BCDD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6747450"/>
              </p:ext>
            </p:extLst>
          </p:nvPr>
        </p:nvGraphicFramePr>
        <p:xfrm>
          <a:off x="1568741" y="2024062"/>
          <a:ext cx="9152389" cy="357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723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4B50E83F-0071-D615-F874-D09A0391F570}"/>
              </a:ext>
            </a:extLst>
          </p:cNvPr>
          <p:cNvSpPr txBox="1"/>
          <p:nvPr/>
        </p:nvSpPr>
        <p:spPr>
          <a:xfrm>
            <a:off x="635240" y="1645422"/>
            <a:ext cx="892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Spg: Hvilken type kød/fisk spiste du, da du spiste aftensmad i går? 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C5F37FE-D0B6-2250-F08F-C3FE4A6ADF15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/>
              <a:t>9 pct. spiste fisk og 3 pct. spiste skaldyr i går. De 65-80-årige spiser oftere fisk og skaldyr til aftensmad </a:t>
            </a:r>
            <a:endParaRPr lang="da-DK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AA996F6-BEF1-690B-485E-C3612AC18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84107"/>
              </p:ext>
            </p:extLst>
          </p:nvPr>
        </p:nvGraphicFramePr>
        <p:xfrm>
          <a:off x="747279" y="1881189"/>
          <a:ext cx="10785908" cy="368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1">
            <a:extLst>
              <a:ext uri="{FF2B5EF4-FFF2-40B4-BE49-F238E27FC236}">
                <a16:creationId xmlns:a16="http://schemas.microsoft.com/office/drawing/2014/main" id="{A42B4A36-EE35-A72E-0C25-1C0A0395662A}"/>
              </a:ext>
            </a:extLst>
          </p:cNvPr>
          <p:cNvSpPr txBox="1"/>
          <p:nvPr/>
        </p:nvSpPr>
        <p:spPr>
          <a:xfrm>
            <a:off x="2453959" y="5867275"/>
            <a:ext cx="7188352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Kilde: </a:t>
            </a:r>
            <a:r>
              <a:rPr kumimoji="0" lang="da-DK" sz="800" b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Epinion</a:t>
            </a: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2022. Undersøgelsen er repræsentativ på køn, alder, region og uddannelse. n=4141 (spiste aftensmad)</a:t>
            </a:r>
          </a:p>
        </p:txBody>
      </p:sp>
    </p:spTree>
    <p:extLst>
      <p:ext uri="{BB962C8B-B14F-4D97-AF65-F5344CB8AC3E}">
        <p14:creationId xmlns:p14="http://schemas.microsoft.com/office/powerpoint/2010/main" val="1109333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4B50E83F-0071-D615-F874-D09A0391F570}"/>
              </a:ext>
            </a:extLst>
          </p:cNvPr>
          <p:cNvSpPr txBox="1"/>
          <p:nvPr/>
        </p:nvSpPr>
        <p:spPr>
          <a:xfrm>
            <a:off x="635240" y="1645422"/>
            <a:ext cx="892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Spg. Hvor ofte spiser du/I disse derhjemme?  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C5F37FE-D0B6-2250-F08F-C3FE4A6ADF15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1003396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>
                <a:effectLst/>
                <a:latin typeface="+mn-lt"/>
                <a:ea typeface="LFPressSansOffc"/>
              </a:rPr>
              <a:t>Hver tredje forbruger angiver, at de spiser fisk derhjemme 1-3 gange om ugen. Samtidigt spiser hver ande</a:t>
            </a:r>
            <a:r>
              <a:rPr lang="da-DK" sz="2400" dirty="0">
                <a:latin typeface="+mn-lt"/>
                <a:ea typeface="LFPressSansOffc"/>
              </a:rPr>
              <a:t>n sjældent eller aldrig skaldyr derhjemme</a:t>
            </a:r>
            <a:endParaRPr lang="da-DK" sz="4000" dirty="0">
              <a:latin typeface="+mn-lt"/>
            </a:endParaRP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AC951DDE-1DF7-F543-B1BC-86159E758DD3}"/>
              </a:ext>
            </a:extLst>
          </p:cNvPr>
          <p:cNvSpPr txBox="1"/>
          <p:nvPr/>
        </p:nvSpPr>
        <p:spPr>
          <a:xfrm>
            <a:off x="2453959" y="5867275"/>
            <a:ext cx="7188352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4400"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Kilde: </a:t>
            </a:r>
            <a:r>
              <a:rPr kumimoji="0" lang="da-DK" sz="800" b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Epinion</a:t>
            </a: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2022. Undersøgelsen er repræsentativ på køn, alder, region og uddannelse. n=4141 (spiste aftensmad)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0839AA2-2005-A010-6338-E73D9708E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03490"/>
              </p:ext>
            </p:extLst>
          </p:nvPr>
        </p:nvGraphicFramePr>
        <p:xfrm>
          <a:off x="1631948" y="1979802"/>
          <a:ext cx="8925621" cy="370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4898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4B50E83F-0071-D615-F874-D09A0391F570}"/>
              </a:ext>
            </a:extLst>
          </p:cNvPr>
          <p:cNvSpPr txBox="1"/>
          <p:nvPr/>
        </p:nvSpPr>
        <p:spPr>
          <a:xfrm>
            <a:off x="635240" y="1645422"/>
            <a:ext cx="892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Spg. Hvilke af disse emner lægger du vægt på, når du løber dagligvarer? Top 20 udsagn vist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C5F37FE-D0B6-2250-F08F-C3FE4A6ADF15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/>
              <a:t>De vigtigste valgkriterier for køb af dagligvarer er god smag, lav pris, værdi for pengene, god kvalitet og sundhed </a:t>
            </a:r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64ECC816-CFD4-69F2-76BE-DF9A705349CD}"/>
              </a:ext>
            </a:extLst>
          </p:cNvPr>
          <p:cNvSpPr txBox="1"/>
          <p:nvPr/>
        </p:nvSpPr>
        <p:spPr>
          <a:xfrm>
            <a:off x="2527529" y="5867275"/>
            <a:ext cx="718835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a-DK" sz="8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LFPressSansOffc"/>
                <a:cs typeface="Times New Roman" panose="02020603050405020304" pitchFamily="18" charset="0"/>
              </a:rPr>
              <a:t>Kilde:  Norstat, maj 2023. n=1001. Undersøgelsen er repræsentativ på køn, alder, region og uddannelse. Der har i besvarelsen været mulighed for at vælge flere svar med randomiseret rækkefølge på svarmulighederne (undtagen ”andet” og ”ved ikke”, som har været placeret nederst i hver visning).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C2DD42E-D54D-A7ED-C15F-EDB2B11D8B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209748"/>
              </p:ext>
            </p:extLst>
          </p:nvPr>
        </p:nvGraphicFramePr>
        <p:xfrm>
          <a:off x="747279" y="1912720"/>
          <a:ext cx="10785908" cy="3636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080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>
            <a:extLst>
              <a:ext uri="{FF2B5EF4-FFF2-40B4-BE49-F238E27FC236}">
                <a16:creationId xmlns:a16="http://schemas.microsoft.com/office/drawing/2014/main" id="{4B50E83F-0071-D615-F874-D09A0391F570}"/>
              </a:ext>
            </a:extLst>
          </p:cNvPr>
          <p:cNvSpPr txBox="1"/>
          <p:nvPr/>
        </p:nvSpPr>
        <p:spPr>
          <a:xfrm>
            <a:off x="635240" y="1645422"/>
            <a:ext cx="1125196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Spg. Hvad har du med i overvejelserne, når du vælger lige netop fisk/fiskepålæg eller skaldyr? Top 10 udsagn</a:t>
            </a:r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4C5F37FE-D0B6-2250-F08F-C3FE4A6ADF15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/>
              <a:t>Når de danske forbrugere køber fisk og skaldyr er de særligt optagede af sundhed, friskhed, at det er indbydende og lækkert, samt hurtigt og nemt at tilberede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C2DD42E-D54D-A7ED-C15F-EDB2B11D8B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55612"/>
              </p:ext>
            </p:extLst>
          </p:nvPr>
        </p:nvGraphicFramePr>
        <p:xfrm>
          <a:off x="747279" y="1891699"/>
          <a:ext cx="10785908" cy="368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41">
            <a:extLst>
              <a:ext uri="{FF2B5EF4-FFF2-40B4-BE49-F238E27FC236}">
                <a16:creationId xmlns:a16="http://schemas.microsoft.com/office/drawing/2014/main" id="{96752DD6-CC27-75A7-8F24-111EB37916AC}"/>
              </a:ext>
            </a:extLst>
          </p:cNvPr>
          <p:cNvSpPr txBox="1"/>
          <p:nvPr/>
        </p:nvSpPr>
        <p:spPr>
          <a:xfrm>
            <a:off x="2380389" y="5867275"/>
            <a:ext cx="749934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a-DK" sz="8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LFPressSansOffc"/>
                <a:cs typeface="Times New Roman" panose="02020603050405020304" pitchFamily="18" charset="0"/>
              </a:rPr>
              <a:t>Kilde: </a:t>
            </a:r>
            <a:r>
              <a:rPr lang="da-DK" sz="800" dirty="0" err="1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LFPressSansOffc"/>
                <a:cs typeface="Times New Roman" panose="02020603050405020304" pitchFamily="18" charset="0"/>
              </a:rPr>
              <a:t>Epinion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LFPressSansOffc"/>
                <a:cs typeface="Times New Roman" panose="02020603050405020304" pitchFamily="18" charset="0"/>
              </a:rPr>
              <a:t> 2022. Fisk/fiskepålæg n=1671, skaldyr n=279. Undersøgelsen er repræsentativ på køn, alder, region og uddannelse. Der har i besvarelsen været mulighed for at vælge flere svar med randomiseret rækkefølge på svarmulighederne (undtagen ”andet” og ”ved ikke”, som har været placeret nederst i hver visning). </a:t>
            </a:r>
          </a:p>
        </p:txBody>
      </p:sp>
    </p:spTree>
    <p:extLst>
      <p:ext uri="{BB962C8B-B14F-4D97-AF65-F5344CB8AC3E}">
        <p14:creationId xmlns:p14="http://schemas.microsoft.com/office/powerpoint/2010/main" val="3381167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27">
      <a:dk1>
        <a:srgbClr val="000000"/>
      </a:dk1>
      <a:lt1>
        <a:srgbClr val="FFFFFF"/>
      </a:lt1>
      <a:dk2>
        <a:srgbClr val="513F32"/>
      </a:dk2>
      <a:lt2>
        <a:srgbClr val="7C835A"/>
      </a:lt2>
      <a:accent1>
        <a:srgbClr val="D79B93"/>
      </a:accent1>
      <a:accent2>
        <a:srgbClr val="B0C4D1"/>
      </a:accent2>
      <a:accent3>
        <a:srgbClr val="607369"/>
      </a:accent3>
      <a:accent4>
        <a:srgbClr val="7E868D"/>
      </a:accent4>
      <a:accent5>
        <a:srgbClr val="567282"/>
      </a:accent5>
      <a:accent6>
        <a:srgbClr val="D9D1D1"/>
      </a:accent6>
      <a:hlink>
        <a:srgbClr val="E3DCDC"/>
      </a:hlink>
      <a:folHlink>
        <a:srgbClr val="D9D2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D23_PPT_template" id="{A3989602-1359-F24F-BACA-10B904F2CBDB}" vid="{527F4DB9-82E8-A845-A40A-2853CD136404}"/>
    </a:ext>
  </a:extLst>
</a:theme>
</file>

<file path=ppt/theme/theme2.xml><?xml version="1.0" encoding="utf-8"?>
<a:theme xmlns:a="http://schemas.openxmlformats.org/drawingml/2006/main" name="1_Office-tema">
  <a:themeElements>
    <a:clrScheme name="Brugerdefineret 27">
      <a:dk1>
        <a:srgbClr val="000000"/>
      </a:dk1>
      <a:lt1>
        <a:srgbClr val="FFFFFF"/>
      </a:lt1>
      <a:dk2>
        <a:srgbClr val="513F32"/>
      </a:dk2>
      <a:lt2>
        <a:srgbClr val="7C835A"/>
      </a:lt2>
      <a:accent1>
        <a:srgbClr val="D79B93"/>
      </a:accent1>
      <a:accent2>
        <a:srgbClr val="B0C4D1"/>
      </a:accent2>
      <a:accent3>
        <a:srgbClr val="607369"/>
      </a:accent3>
      <a:accent4>
        <a:srgbClr val="7E868D"/>
      </a:accent4>
      <a:accent5>
        <a:srgbClr val="567282"/>
      </a:accent5>
      <a:accent6>
        <a:srgbClr val="D9D1D1"/>
      </a:accent6>
      <a:hlink>
        <a:srgbClr val="E3DCDC"/>
      </a:hlink>
      <a:folHlink>
        <a:srgbClr val="D9D2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D23_PPT_template  -  Skrivebeskyttet" id="{8E29183F-E87F-49A6-88C4-5018BFC80E05}" vid="{7BB54362-915F-4B9E-91D1-B13C4F9FC036}"/>
    </a:ext>
  </a:extLst>
</a:theme>
</file>

<file path=ppt/theme/theme3.xml><?xml version="1.0" encoding="utf-8"?>
<a:theme xmlns:a="http://schemas.openxmlformats.org/drawingml/2006/main" name="2_Office-tema">
  <a:themeElements>
    <a:clrScheme name="Brugerdefineret 27">
      <a:dk1>
        <a:srgbClr val="000000"/>
      </a:dk1>
      <a:lt1>
        <a:srgbClr val="FFFFFF"/>
      </a:lt1>
      <a:dk2>
        <a:srgbClr val="513F32"/>
      </a:dk2>
      <a:lt2>
        <a:srgbClr val="7C835A"/>
      </a:lt2>
      <a:accent1>
        <a:srgbClr val="D79B93"/>
      </a:accent1>
      <a:accent2>
        <a:srgbClr val="B0C4D1"/>
      </a:accent2>
      <a:accent3>
        <a:srgbClr val="607369"/>
      </a:accent3>
      <a:accent4>
        <a:srgbClr val="7E868D"/>
      </a:accent4>
      <a:accent5>
        <a:srgbClr val="567282"/>
      </a:accent5>
      <a:accent6>
        <a:srgbClr val="D9D1D1"/>
      </a:accent6>
      <a:hlink>
        <a:srgbClr val="E3DCDC"/>
      </a:hlink>
      <a:folHlink>
        <a:srgbClr val="D9D2D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25B09B10F20C499DD786774E74B4A0" ma:contentTypeVersion="3" ma:contentTypeDescription="Opret et nyt dokument." ma:contentTypeScope="" ma:versionID="c6cafd04af08801f5d7585a3f54652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2391a9a5862706a061a5fd8fdc565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9FCE1B-9AE4-4063-9787-17152853C6C6}">
  <ds:schemaRefs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D4F217F-6D86-4FBD-9DD4-0F1DBFCAC4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AA9BDB-40C4-4EFC-A01B-8C85B1FAE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Fisk</Template>
  <TotalTime>0</TotalTime>
  <Words>1027</Words>
  <Application>Microsoft Office PowerPoint</Application>
  <PresentationFormat>Widescreen</PresentationFormat>
  <Paragraphs>134</Paragraphs>
  <Slides>30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30</vt:i4>
      </vt:variant>
    </vt:vector>
  </HeadingPairs>
  <TitlesOfParts>
    <vt:vector size="37" baseType="lpstr">
      <vt:lpstr>Arial</vt:lpstr>
      <vt:lpstr>Calibri</vt:lpstr>
      <vt:lpstr>Helvetica</vt:lpstr>
      <vt:lpstr>Helvetica Neue</vt:lpstr>
      <vt:lpstr>Office-tema</vt:lpstr>
      <vt:lpstr>1_Office-tema</vt:lpstr>
      <vt:lpstr>2_Office-tema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Hvor meget fisk og skaldyr anbefales?</vt:lpstr>
      <vt:lpstr>Og hvor meget fisk spiser vi egentlig? </vt:lpstr>
      <vt:lpstr>PowerPoint-præsentation</vt:lpstr>
      <vt:lpstr>PowerPoint-præsentation</vt:lpstr>
      <vt:lpstr>Kødfaktoren!</vt:lpstr>
      <vt:lpstr>PowerPoint-præsentation</vt:lpstr>
      <vt:lpstr>PowerPoint-præsentation</vt:lpstr>
      <vt:lpstr>Mange gode grunde til at spise mere fisk…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Landbrug &amp; Fødevarer - Analyse &amp; Statistik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Astrid Elisabeth Fogh</dc:creator>
  <cp:lastModifiedBy>Morten Sell</cp:lastModifiedBy>
  <cp:revision>10</cp:revision>
  <dcterms:created xsi:type="dcterms:W3CDTF">2023-09-05T14:05:24Z</dcterms:created>
  <dcterms:modified xsi:type="dcterms:W3CDTF">2023-09-18T13:45:46Z</dcterms:modified>
</cp:coreProperties>
</file>